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73" d="100"/>
          <a:sy n="73" d="100"/>
        </p:scale>
        <p:origin x="-42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436102-4CB6-484A-8F57-9430827EC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D2505C-C2A9-409A-9F8B-48CC84C3CF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A6E73-16EA-4446-A776-9B7424EF3F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FF8ED-B2AD-4EE6-8655-B8B72D526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FA48D30-599E-4446-9289-F155AE5715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8037D-F702-4503-9DDA-702A9F02C3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35573-4B40-42EA-819A-69646DBA45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B769A-562D-4401-9E68-67560AA70D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D801F-D098-4698-AEC2-BD62150F40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1D263-830E-4AEF-B769-A8C3470BCE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06B1E-88A9-4B01-AE24-BDB650915B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2C634-D607-420A-BCBE-B4C8DC515A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A9060-94AC-4A08-B555-175B002B72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150B9-06F8-4BC6-AAD3-FD48612EC5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41744-1835-4CAB-93DE-8C3A48A671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08F77-0928-435A-8F50-23F04FEAB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9293A-0174-4D2A-AB1D-04DEA90918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197A9-46B2-4891-BC79-6125381371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B9487-24A4-44A4-8B53-4FEAA0E2B8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80B0-5CCC-4133-AD41-3DD51ED255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5A4C0-9F6E-4113-B70C-EEF76BA969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32C78-1E3D-46CD-9D5F-4B859DE3AF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C98BC-6EAE-4A93-B980-01E4EE7E5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3250CA4-2271-4251-87F8-29DBF46D03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C6A52F-CFEA-4529-A9A7-F9C0EC06BD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mhhe.com/physsci/chemistry/animations/chang_7e_esp/enm1s3_4.swf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8153400" cy="1676400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Forces That Drive Reactions - Enthalpy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catsfars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752600"/>
            <a:ext cx="3886200" cy="4961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6425" cy="960438"/>
          </a:xfrm>
        </p:spPr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Heats of </a:t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981200"/>
            <a:ext cx="3582987" cy="4648200"/>
          </a:xfrm>
        </p:spPr>
        <p:txBody>
          <a:bodyPr/>
          <a:lstStyle/>
          <a:p>
            <a:r>
              <a:rPr lang="en-US" sz="3200" dirty="0" smtClean="0"/>
              <a:t>Table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r>
              <a:rPr lang="en-US" sz="3200" dirty="0" smtClean="0">
                <a:cs typeface="Times New Roman" pitchFamily="18" charset="0"/>
              </a:rPr>
              <a:t>* minus sign = </a:t>
            </a:r>
            <a:r>
              <a:rPr lang="en-US" sz="3200" dirty="0" smtClean="0">
                <a:cs typeface="Times New Roman" pitchFamily="18" charset="0"/>
              </a:rPr>
              <a:t>exothermic </a:t>
            </a:r>
            <a:r>
              <a:rPr lang="en-US" sz="3200" dirty="0" smtClean="0">
                <a:cs typeface="Times New Roman" pitchFamily="18" charset="0"/>
              </a:rPr>
              <a:t>reaction</a:t>
            </a:r>
          </a:p>
          <a:p>
            <a:endParaRPr lang="en-US" sz="3200" dirty="0">
              <a:cs typeface="Times New Roman" pitchFamily="18" charset="0"/>
            </a:endParaRPr>
          </a:p>
        </p:txBody>
      </p:sp>
      <p:pic>
        <p:nvPicPr>
          <p:cNvPr id="4" name="Picture 3" descr="tableI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-5046"/>
            <a:ext cx="4267201" cy="6863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6425" cy="914400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Types of Reactions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Five_Types_of_Rx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4260"/>
          <a:stretch>
            <a:fillRect/>
          </a:stretch>
        </p:blipFill>
        <p:spPr>
          <a:xfrm>
            <a:off x="1905000" y="912211"/>
            <a:ext cx="5486400" cy="59457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6425" cy="914400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 of Combustion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990600"/>
            <a:ext cx="8459787" cy="5135563"/>
          </a:xfrm>
        </p:spPr>
        <p:txBody>
          <a:bodyPr/>
          <a:lstStyle/>
          <a:p>
            <a:r>
              <a:rPr lang="en-US" sz="3200" dirty="0" smtClean="0"/>
              <a:t>Heat of reaction for the complete burning of 1 mole</a:t>
            </a:r>
          </a:p>
          <a:p>
            <a:r>
              <a:rPr lang="en-US" sz="3200" dirty="0" smtClean="0"/>
              <a:t>From Table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r>
              <a:rPr lang="en-US" sz="3200" dirty="0" smtClean="0">
                <a:cs typeface="Times New Roman" pitchFamily="18" charset="0"/>
              </a:rPr>
              <a:t>CH</a:t>
            </a:r>
            <a:r>
              <a:rPr lang="en-US" sz="3200" baseline="-25000" dirty="0" smtClean="0">
                <a:cs typeface="Times New Roman" pitchFamily="18" charset="0"/>
              </a:rPr>
              <a:t>4</a:t>
            </a:r>
            <a:r>
              <a:rPr lang="en-US" sz="3200" dirty="0" smtClean="0">
                <a:cs typeface="Times New Roman" pitchFamily="18" charset="0"/>
              </a:rPr>
              <a:t>(g) + O</a:t>
            </a:r>
            <a:r>
              <a:rPr lang="en-US" sz="3200" baseline="-25000" dirty="0" smtClean="0">
                <a:cs typeface="Times New Roman" pitchFamily="18" charset="0"/>
              </a:rPr>
              <a:t>2</a:t>
            </a:r>
            <a:r>
              <a:rPr lang="en-US" sz="3200" dirty="0" smtClean="0">
                <a:cs typeface="Times New Roman" pitchFamily="18" charset="0"/>
              </a:rPr>
              <a:t>(g) 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 CO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(g) + 2H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O(l) + ?KJ</a:t>
            </a:r>
          </a:p>
          <a:p>
            <a:pPr lvl="1"/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1 mol CH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4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 = 890KJ</a:t>
            </a:r>
            <a:endParaRPr lang="en-US" sz="3200" dirty="0">
              <a:cs typeface="Times New Roman" pitchFamily="18" charset="0"/>
              <a:sym typeface="Wingdings" pitchFamily="2" charset="2"/>
            </a:endParaRPr>
          </a:p>
          <a:p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2CO + O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  2CO</a:t>
            </a:r>
            <a:r>
              <a:rPr lang="en-US" sz="3200" baseline="-25000" dirty="0" smtClean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 + 566KJ</a:t>
            </a:r>
          </a:p>
          <a:p>
            <a:pPr lvl="1"/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1 mol CO = 283KJ</a:t>
            </a:r>
          </a:p>
        </p:txBody>
      </p:sp>
      <p:pic>
        <p:nvPicPr>
          <p:cNvPr id="4" name="Picture 3" descr="heat_combus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5721" y="4419600"/>
            <a:ext cx="2048279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6425" cy="960438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 of Formation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219200"/>
            <a:ext cx="8226425" cy="5410200"/>
          </a:xfrm>
        </p:spPr>
        <p:txBody>
          <a:bodyPr/>
          <a:lstStyle/>
          <a:p>
            <a:r>
              <a:rPr lang="en-US" sz="3200" dirty="0" smtClean="0"/>
              <a:t>Heat absorbed or released when a mole of compound is formed</a:t>
            </a:r>
          </a:p>
          <a:p>
            <a:r>
              <a:rPr lang="en-US" sz="3200" dirty="0" smtClean="0"/>
              <a:t>Synthesis reaction</a:t>
            </a:r>
          </a:p>
          <a:p>
            <a:pPr algn="ctr">
              <a:buNone/>
            </a:pPr>
            <a:r>
              <a:rPr lang="en-US" sz="3200" dirty="0" smtClean="0"/>
              <a:t>2H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(g) +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(g) </a:t>
            </a:r>
            <a:r>
              <a:rPr lang="en-US" sz="3200" dirty="0" smtClean="0">
                <a:sym typeface="Wingdings" pitchFamily="2" charset="2"/>
              </a:rPr>
              <a:t> 2H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O(l) + 571.6KJ</a:t>
            </a: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**Heat of formation = 285.8KJ</a:t>
            </a:r>
          </a:p>
          <a:p>
            <a:pPr>
              <a:buNone/>
            </a:pPr>
            <a:endParaRPr lang="en-US" sz="3200" dirty="0">
              <a:sym typeface="Wingdings" pitchFamily="2" charset="2"/>
            </a:endParaRP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How much energy is required to decompose 4.0 mol CO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(g)?</a:t>
            </a:r>
          </a:p>
          <a:p>
            <a:pPr>
              <a:buNone/>
            </a:pPr>
            <a:r>
              <a:rPr lang="en-US" sz="3200" dirty="0">
                <a:sym typeface="Wingdings" pitchFamily="2" charset="2"/>
              </a:rPr>
              <a:t>	</a:t>
            </a:r>
            <a:r>
              <a:rPr lang="en-US" sz="3200" dirty="0" smtClean="0">
                <a:sym typeface="Wingdings" pitchFamily="2" charset="2"/>
              </a:rPr>
              <a:t>	</a:t>
            </a:r>
            <a:r>
              <a:rPr lang="en-US" sz="3200" dirty="0" smtClean="0">
                <a:solidFill>
                  <a:schemeClr val="accent3">
                    <a:lumMod val="20000"/>
                    <a:lumOff val="80000"/>
                  </a:schemeClr>
                </a:solidFill>
                <a:sym typeface="Wingdings" pitchFamily="2" charset="2"/>
              </a:rPr>
              <a:t>4.0mol X </a:t>
            </a:r>
            <a:r>
              <a:rPr lang="en-US" sz="3200" u="sng" dirty="0" smtClean="0">
                <a:solidFill>
                  <a:schemeClr val="accent3">
                    <a:lumMod val="20000"/>
                    <a:lumOff val="80000"/>
                  </a:schemeClr>
                </a:solidFill>
                <a:sym typeface="Wingdings" pitchFamily="2" charset="2"/>
              </a:rPr>
              <a:t>394KJ</a:t>
            </a:r>
            <a:r>
              <a:rPr lang="en-US" sz="3200" dirty="0" smtClean="0">
                <a:solidFill>
                  <a:schemeClr val="accent3">
                    <a:lumMod val="20000"/>
                    <a:lumOff val="80000"/>
                  </a:schemeClr>
                </a:solidFill>
                <a:sym typeface="Wingdings" pitchFamily="2" charset="2"/>
              </a:rPr>
              <a:t>  = 1576KJ</a:t>
            </a:r>
            <a:endParaRPr lang="en-US" sz="3200" u="sng" dirty="0" smtClean="0">
              <a:solidFill>
                <a:schemeClr val="accent3">
                  <a:lumMod val="20000"/>
                  <a:lumOff val="80000"/>
                </a:schemeClr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accent3">
                    <a:lumMod val="20000"/>
                    <a:lumOff val="80000"/>
                  </a:schemeClr>
                </a:solidFill>
                <a:sym typeface="Wingdings" pitchFamily="2" charset="2"/>
              </a:rPr>
              <a:t>				1mol</a:t>
            </a:r>
          </a:p>
          <a:p>
            <a:pPr>
              <a:buNone/>
            </a:pPr>
            <a:endParaRPr lang="en-US" sz="3200" dirty="0">
              <a:sym typeface="Wingdings" pitchFamily="2" charset="2"/>
            </a:endParaRP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6425" cy="960438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 of Solution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990600"/>
            <a:ext cx="8226425" cy="5135563"/>
          </a:xfrm>
        </p:spPr>
        <p:txBody>
          <a:bodyPr/>
          <a:lstStyle/>
          <a:p>
            <a:r>
              <a:rPr lang="en-US" sz="3200" dirty="0" smtClean="0"/>
              <a:t>Heat released or absorbed when a solution is made</a:t>
            </a:r>
          </a:p>
          <a:p>
            <a:endParaRPr lang="en-US" sz="3200" dirty="0"/>
          </a:p>
          <a:p>
            <a:pPr lvl="1"/>
            <a:r>
              <a:rPr lang="en-US" sz="3200" dirty="0" err="1" smtClean="0"/>
              <a:t>NaOH</a:t>
            </a:r>
            <a:endParaRPr lang="en-US" sz="3200" dirty="0" smtClean="0"/>
          </a:p>
          <a:p>
            <a:pPr lvl="1"/>
            <a:r>
              <a:rPr lang="en-US" sz="3200" dirty="0" smtClean="0"/>
              <a:t>NH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NO</a:t>
            </a:r>
            <a:r>
              <a:rPr lang="en-US" sz="3200" baseline="-25000" dirty="0" smtClean="0"/>
              <a:t>3</a:t>
            </a:r>
          </a:p>
          <a:p>
            <a:pPr lvl="1"/>
            <a:r>
              <a:rPr lang="en-US" sz="3200" smtClean="0"/>
              <a:t>LiBr</a:t>
            </a:r>
            <a:endParaRPr lang="en-US" sz="3200" baseline="-25000" dirty="0"/>
          </a:p>
        </p:txBody>
      </p:sp>
      <p:pic>
        <p:nvPicPr>
          <p:cNvPr id="57347" name="Picture 3" descr="C:\Documents and Settings\stc\Local Settings\Temporary Internet Files\Content.IE5\0ZSOLUQU\MM90029520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077200" y="1143000"/>
            <a:ext cx="252413" cy="1216172"/>
          </a:xfrm>
          <a:prstGeom prst="rect">
            <a:avLst/>
          </a:prstGeom>
          <a:noFill/>
        </p:spPr>
      </p:pic>
      <p:pic>
        <p:nvPicPr>
          <p:cNvPr id="6" name="Picture 5" descr="calorimet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3352800"/>
            <a:ext cx="4191000" cy="295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39175" cy="838200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990600"/>
            <a:ext cx="5438775" cy="5715000"/>
          </a:xfrm>
        </p:spPr>
        <p:txBody>
          <a:bodyPr/>
          <a:lstStyle/>
          <a:p>
            <a:r>
              <a:rPr lang="en-US" sz="3200" dirty="0" smtClean="0"/>
              <a:t>All matter has kinetic energy</a:t>
            </a:r>
          </a:p>
          <a:p>
            <a:pPr lvl="1"/>
            <a:r>
              <a:rPr lang="en-US" sz="3200" dirty="0" smtClean="0"/>
              <a:t>Kinetic energy </a:t>
            </a:r>
            <a:r>
              <a:rPr lang="en-US" sz="3200" dirty="0" smtClean="0">
                <a:sym typeface="Wingdings" pitchFamily="2" charset="2"/>
              </a:rPr>
              <a:t> energy of motions of molecules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All matter has potential energy</a:t>
            </a:r>
          </a:p>
          <a:p>
            <a:pPr lvl="1"/>
            <a:r>
              <a:rPr lang="en-US" sz="3200" dirty="0" smtClean="0"/>
              <a:t>Potential energy </a:t>
            </a:r>
            <a:r>
              <a:rPr lang="en-US" sz="3200" dirty="0" smtClean="0">
                <a:sym typeface="Wingdings" pitchFamily="2" charset="2"/>
              </a:rPr>
              <a:t> stored energy of chemical bonds</a:t>
            </a:r>
            <a:endParaRPr lang="en-US" sz="3200" dirty="0" smtClean="0"/>
          </a:p>
          <a:p>
            <a:pPr lvl="1"/>
            <a:endParaRPr lang="en-US" sz="3200" dirty="0"/>
          </a:p>
        </p:txBody>
      </p:sp>
      <p:pic>
        <p:nvPicPr>
          <p:cNvPr id="6" name="Picture 5" descr="Translational_mo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857500" cy="2505075"/>
          </a:xfrm>
          <a:prstGeom prst="rect">
            <a:avLst/>
          </a:prstGeom>
        </p:spPr>
      </p:pic>
      <p:pic>
        <p:nvPicPr>
          <p:cNvPr id="7" name="Picture 6" descr="SN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514600"/>
            <a:ext cx="2419350" cy="2390775"/>
          </a:xfrm>
          <a:prstGeom prst="rect">
            <a:avLst/>
          </a:prstGeom>
        </p:spPr>
      </p:pic>
      <p:pic>
        <p:nvPicPr>
          <p:cNvPr id="8" name="Picture 7" descr="SN2_p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353117"/>
            <a:ext cx="3543300" cy="2504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152400"/>
            <a:ext cx="8534400" cy="936625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Conservation of Energy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43000"/>
            <a:ext cx="8763000" cy="5486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Energy is neither created nor destroyed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When kinetic energy is converted to potential energy 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 reaction is endothermic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C00000"/>
                </a:solidFill>
                <a:sym typeface="Wingdings" pitchFamily="2" charset="2"/>
              </a:rPr>
              <a:t>When potential energy is converted to kinetic energy  reaction is exothermic</a:t>
            </a: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en-US" sz="3200" dirty="0"/>
              <a:t>	</a:t>
            </a:r>
            <a:endParaRPr lang="en-US" sz="3200" dirty="0" smtClean="0"/>
          </a:p>
          <a:p>
            <a:endParaRPr lang="en-US" sz="3200" dirty="0"/>
          </a:p>
        </p:txBody>
      </p:sp>
      <p:pic>
        <p:nvPicPr>
          <p:cNvPr id="6" name="Picture 5" descr="endothermic_pla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86200"/>
            <a:ext cx="4381500" cy="2971800"/>
          </a:xfrm>
          <a:prstGeom prst="rect">
            <a:avLst/>
          </a:prstGeom>
        </p:spPr>
      </p:pic>
      <p:pic>
        <p:nvPicPr>
          <p:cNvPr id="7" name="Picture 6" descr="exothermic_plai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911600"/>
            <a:ext cx="4419600" cy="294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6425" cy="960438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 Flow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143000"/>
            <a:ext cx="8226425" cy="4983163"/>
          </a:xfrm>
        </p:spPr>
        <p:txBody>
          <a:bodyPr/>
          <a:lstStyle/>
          <a:p>
            <a:r>
              <a:rPr lang="en-US" sz="3200" dirty="0" smtClean="0"/>
              <a:t>Heat flows from hot to cold.</a:t>
            </a:r>
          </a:p>
          <a:p>
            <a:pPr lvl="1"/>
            <a:r>
              <a:rPr lang="en-US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When ice is applied to a sore shoulder, heat flows from the shoulder to the ice</a:t>
            </a:r>
          </a:p>
          <a:p>
            <a:pPr lvl="1"/>
            <a:r>
              <a:rPr lang="en-US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 exothermic reactions </a:t>
            </a:r>
            <a:r>
              <a:rPr lang="en-US" sz="3200" dirty="0" smtClean="0">
                <a:solidFill>
                  <a:schemeClr val="accent3">
                    <a:lumMod val="20000"/>
                    <a:lumOff val="80000"/>
                  </a:schemeClr>
                </a:solidFill>
                <a:sym typeface="Wingdings" pitchFamily="2" charset="2"/>
              </a:rPr>
              <a:t> amount of heat released = the decrease in potential energy</a:t>
            </a:r>
          </a:p>
          <a:p>
            <a:pPr lvl="1"/>
            <a:r>
              <a:rPr lang="en-US" sz="3200" dirty="0" smtClean="0">
                <a:solidFill>
                  <a:schemeClr val="accent3">
                    <a:lumMod val="20000"/>
                    <a:lumOff val="80000"/>
                  </a:schemeClr>
                </a:solidFill>
                <a:hlinkClick r:id="rId2"/>
              </a:rPr>
              <a:t>Heat Flow Animation Link</a:t>
            </a:r>
            <a:endParaRPr lang="en-US" sz="3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Picture 5" descr="rest_ice_compress_elevate_to_ensure_heal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8425" y="3952875"/>
            <a:ext cx="2695575" cy="2905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Spontaneous Reaction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Occurs without outside help </a:t>
            </a:r>
            <a:r>
              <a:rPr lang="en-US" sz="3200" dirty="0" smtClean="0">
                <a:sym typeface="Wingdings" pitchFamily="2" charset="2"/>
              </a:rPr>
              <a:t> may need activation energy</a:t>
            </a:r>
          </a:p>
          <a:p>
            <a:r>
              <a:rPr lang="en-US" sz="3200" dirty="0"/>
              <a:t>M</a:t>
            </a:r>
            <a:r>
              <a:rPr lang="en-US" sz="3200" dirty="0" smtClean="0"/>
              <a:t>ay occur quickly, like the combustion of hydrogen, or slowly, like when graphite turns to diamond.</a:t>
            </a:r>
            <a:endParaRPr lang="en-US" sz="3200" dirty="0"/>
          </a:p>
        </p:txBody>
      </p:sp>
      <p:pic>
        <p:nvPicPr>
          <p:cNvPr id="4" name="Picture 3" descr="bluefla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4676140"/>
            <a:ext cx="2209800" cy="1915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6425" cy="808038"/>
          </a:xfrm>
        </p:spPr>
        <p:txBody>
          <a:bodyPr/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Driving Force of Reactions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43000"/>
            <a:ext cx="8226425" cy="5486400"/>
          </a:xfrm>
        </p:spPr>
        <p:txBody>
          <a:bodyPr/>
          <a:lstStyle/>
          <a:p>
            <a:pPr>
              <a:buNone/>
            </a:pPr>
            <a:r>
              <a:rPr lang="en-US" sz="4000" u="sng" dirty="0" smtClean="0"/>
              <a:t>Enthalpy</a:t>
            </a:r>
            <a:r>
              <a:rPr lang="en-US" sz="3200" dirty="0" smtClean="0"/>
              <a:t>:  (H)  heat content of a system</a:t>
            </a:r>
          </a:p>
          <a:p>
            <a:r>
              <a:rPr lang="en-US" sz="3200" dirty="0" smtClean="0"/>
              <a:t>∆H = change in enthalpy</a:t>
            </a:r>
          </a:p>
          <a:p>
            <a:r>
              <a:rPr lang="en-US" sz="3200" dirty="0" smtClean="0"/>
              <a:t>∆H = H of products – H of reactants</a:t>
            </a:r>
            <a:endParaRPr lang="en-US" sz="3200" dirty="0"/>
          </a:p>
        </p:txBody>
      </p:sp>
      <p:pic>
        <p:nvPicPr>
          <p:cNvPr id="4" name="Picture 3" descr="C6F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3086100"/>
            <a:ext cx="5029200" cy="37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6425" cy="808038"/>
          </a:xfrm>
        </p:spPr>
        <p:txBody>
          <a:bodyPr/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Enthalpy Change:  Exothermic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4191000" cy="5486400"/>
          </a:xfrm>
        </p:spPr>
        <p:txBody>
          <a:bodyPr/>
          <a:lstStyle/>
          <a:p>
            <a:r>
              <a:rPr lang="en-US" sz="3200" dirty="0" smtClean="0"/>
              <a:t>∆H is negative</a:t>
            </a:r>
          </a:p>
          <a:p>
            <a:r>
              <a:rPr lang="en-US" sz="3200" dirty="0" smtClean="0"/>
              <a:t>A + B </a:t>
            </a:r>
            <a:r>
              <a:rPr lang="en-US" sz="3200" dirty="0" smtClean="0">
                <a:sym typeface="Wingdings" pitchFamily="2" charset="2"/>
              </a:rPr>
              <a:t> AB + Heat</a:t>
            </a:r>
          </a:p>
          <a:p>
            <a:r>
              <a:rPr lang="en-US" sz="3200" dirty="0" smtClean="0">
                <a:sym typeface="Wingdings" pitchFamily="2" charset="2"/>
              </a:rPr>
              <a:t>Heat term on right</a:t>
            </a:r>
          </a:p>
          <a:p>
            <a:r>
              <a:rPr lang="en-US" sz="3200" dirty="0" smtClean="0">
                <a:sym typeface="Wingdings" pitchFamily="2" charset="2"/>
              </a:rPr>
              <a:t>Downhill</a:t>
            </a:r>
          </a:p>
          <a:p>
            <a:r>
              <a:rPr lang="en-US" sz="3200" dirty="0" smtClean="0">
                <a:sym typeface="Wingdings" pitchFamily="2" charset="2"/>
              </a:rPr>
              <a:t>Spontaneous</a:t>
            </a:r>
            <a:endParaRPr lang="en-US" sz="3200" dirty="0"/>
          </a:p>
        </p:txBody>
      </p:sp>
      <p:pic>
        <p:nvPicPr>
          <p:cNvPr id="4" name="Picture 3" descr="u3s2l1_fig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888" y="2362200"/>
            <a:ext cx="4674617" cy="32766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505200" y="2667000"/>
            <a:ext cx="1295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energy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743200" y="30480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19400" y="3962400"/>
            <a:ext cx="1447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772400" y="2514600"/>
            <a:ext cx="10668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3s2l1_fig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362200"/>
            <a:ext cx="4674617" cy="3276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6425" cy="808038"/>
          </a:xfrm>
        </p:spPr>
        <p:txBody>
          <a:bodyPr/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Enthalpy Change:  Endothermic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4191000" cy="5486400"/>
          </a:xfrm>
        </p:spPr>
        <p:txBody>
          <a:bodyPr/>
          <a:lstStyle/>
          <a:p>
            <a:r>
              <a:rPr lang="en-US" sz="3200" dirty="0" smtClean="0"/>
              <a:t>∆H is positive</a:t>
            </a:r>
          </a:p>
          <a:p>
            <a:r>
              <a:rPr lang="en-US" sz="3200" dirty="0" smtClean="0">
                <a:sym typeface="Wingdings" pitchFamily="2" charset="2"/>
              </a:rPr>
              <a:t>AB + Heat  A + B</a:t>
            </a:r>
          </a:p>
          <a:p>
            <a:r>
              <a:rPr lang="en-US" sz="3200" dirty="0" smtClean="0">
                <a:sym typeface="Wingdings" pitchFamily="2" charset="2"/>
              </a:rPr>
              <a:t>Heat term on left</a:t>
            </a:r>
          </a:p>
          <a:p>
            <a:r>
              <a:rPr lang="en-US" sz="3200" dirty="0">
                <a:sym typeface="Wingdings" pitchFamily="2" charset="2"/>
              </a:rPr>
              <a:t>U</a:t>
            </a:r>
            <a:r>
              <a:rPr lang="en-US" sz="3200" dirty="0" smtClean="0">
                <a:sym typeface="Wingdings" pitchFamily="2" charset="2"/>
              </a:rPr>
              <a:t>phill</a:t>
            </a:r>
          </a:p>
          <a:p>
            <a:r>
              <a:rPr lang="en-US" sz="3200" dirty="0" smtClean="0">
                <a:sym typeface="Wingdings" pitchFamily="2" charset="2"/>
              </a:rPr>
              <a:t>Non-spontaneous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>
            <a:off x="457200" y="3200400"/>
            <a:ext cx="1295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energy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295400" y="3657600"/>
            <a:ext cx="11430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43200" y="3962400"/>
            <a:ext cx="16764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72200" y="2438400"/>
            <a:ext cx="9906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228600"/>
            <a:ext cx="8226425" cy="6400800"/>
          </a:xfrm>
        </p:spPr>
        <p:txBody>
          <a:bodyPr/>
          <a:lstStyle/>
          <a:p>
            <a:r>
              <a:rPr lang="en-US" sz="3200" dirty="0" smtClean="0"/>
              <a:t>Nature favors exothermic reactions</a:t>
            </a:r>
          </a:p>
          <a:p>
            <a:pPr lvl="1"/>
            <a:r>
              <a:rPr lang="en-US" sz="3200" dirty="0" smtClean="0"/>
              <a:t>Stability Increases</a:t>
            </a:r>
          </a:p>
          <a:p>
            <a:pPr>
              <a:buNone/>
            </a:pPr>
            <a:endParaRPr lang="en-US" sz="3200" dirty="0"/>
          </a:p>
        </p:txBody>
      </p:sp>
      <p:pic>
        <p:nvPicPr>
          <p:cNvPr id="4" name="Picture 3" descr="ex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286000"/>
            <a:ext cx="6247384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459_slide">
  <a:themeElements>
    <a:clrScheme name="Office Theme 2">
      <a:dk1>
        <a:srgbClr val="000000"/>
      </a:dk1>
      <a:lt1>
        <a:srgbClr val="99CC33"/>
      </a:lt1>
      <a:dk2>
        <a:srgbClr val="000000"/>
      </a:dk2>
      <a:lt2>
        <a:srgbClr val="CCCCCC"/>
      </a:lt2>
      <a:accent1>
        <a:srgbClr val="646600"/>
      </a:accent1>
      <a:accent2>
        <a:srgbClr val="00660C"/>
      </a:accent2>
      <a:accent3>
        <a:srgbClr val="CAE2AD"/>
      </a:accent3>
      <a:accent4>
        <a:srgbClr val="000000"/>
      </a:accent4>
      <a:accent5>
        <a:srgbClr val="B8B8AA"/>
      </a:accent5>
      <a:accent6>
        <a:srgbClr val="005C0A"/>
      </a:accent6>
      <a:hlink>
        <a:srgbClr val="365200"/>
      </a:hlink>
      <a:folHlink>
        <a:srgbClr val="10405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558000"/>
        </a:accent1>
        <a:accent2>
          <a:srgbClr val="4B6614"/>
        </a:accent2>
        <a:accent3>
          <a:srgbClr val="CAE2AD"/>
        </a:accent3>
        <a:accent4>
          <a:srgbClr val="000000"/>
        </a:accent4>
        <a:accent5>
          <a:srgbClr val="B4C0AA"/>
        </a:accent5>
        <a:accent6>
          <a:srgbClr val="435C11"/>
        </a:accent6>
        <a:hlink>
          <a:srgbClr val="3C5900"/>
        </a:hlink>
        <a:folHlink>
          <a:srgbClr val="384C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646600"/>
        </a:accent1>
        <a:accent2>
          <a:srgbClr val="00660C"/>
        </a:accent2>
        <a:accent3>
          <a:srgbClr val="CAE2AD"/>
        </a:accent3>
        <a:accent4>
          <a:srgbClr val="000000"/>
        </a:accent4>
        <a:accent5>
          <a:srgbClr val="B8B8AA"/>
        </a:accent5>
        <a:accent6>
          <a:srgbClr val="005C0A"/>
        </a:accent6>
        <a:hlink>
          <a:srgbClr val="365200"/>
        </a:hlink>
        <a:folHlink>
          <a:srgbClr val="10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803D39"/>
        </a:accent1>
        <a:accent2>
          <a:srgbClr val="3C5210"/>
        </a:accent2>
        <a:accent3>
          <a:srgbClr val="CAE2AD"/>
        </a:accent3>
        <a:accent4>
          <a:srgbClr val="000000"/>
        </a:accent4>
        <a:accent5>
          <a:srgbClr val="C0AFAE"/>
        </a:accent5>
        <a:accent6>
          <a:srgbClr val="35490D"/>
        </a:accent6>
        <a:hlink>
          <a:srgbClr val="5E265C"/>
        </a:hlink>
        <a:folHlink>
          <a:srgbClr val="362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664B1F"/>
        </a:accent1>
        <a:accent2>
          <a:srgbClr val="66334D"/>
        </a:accent2>
        <a:accent3>
          <a:srgbClr val="CAE2AD"/>
        </a:accent3>
        <a:accent4>
          <a:srgbClr val="000000"/>
        </a:accent4>
        <a:accent5>
          <a:srgbClr val="B8B1AB"/>
        </a:accent5>
        <a:accent6>
          <a:srgbClr val="5C2D45"/>
        </a:accent6>
        <a:hlink>
          <a:srgbClr val="2B3B57"/>
        </a:hlink>
        <a:folHlink>
          <a:srgbClr val="2F4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58000"/>
        </a:accent1>
        <a:accent2>
          <a:srgbClr val="4B6614"/>
        </a:accent2>
        <a:accent3>
          <a:srgbClr val="FFFFFF"/>
        </a:accent3>
        <a:accent4>
          <a:srgbClr val="000000"/>
        </a:accent4>
        <a:accent5>
          <a:srgbClr val="B4C0AA"/>
        </a:accent5>
        <a:accent6>
          <a:srgbClr val="435C11"/>
        </a:accent6>
        <a:hlink>
          <a:srgbClr val="3C5900"/>
        </a:hlink>
        <a:folHlink>
          <a:srgbClr val="384C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46600"/>
        </a:accent1>
        <a:accent2>
          <a:srgbClr val="00660C"/>
        </a:accent2>
        <a:accent3>
          <a:srgbClr val="FFFFFF"/>
        </a:accent3>
        <a:accent4>
          <a:srgbClr val="000000"/>
        </a:accent4>
        <a:accent5>
          <a:srgbClr val="B8B8AA"/>
        </a:accent5>
        <a:accent6>
          <a:srgbClr val="005C0A"/>
        </a:accent6>
        <a:hlink>
          <a:srgbClr val="365200"/>
        </a:hlink>
        <a:folHlink>
          <a:srgbClr val="10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3D39"/>
        </a:accent1>
        <a:accent2>
          <a:srgbClr val="3C5210"/>
        </a:accent2>
        <a:accent3>
          <a:srgbClr val="FFFFFF"/>
        </a:accent3>
        <a:accent4>
          <a:srgbClr val="000000"/>
        </a:accent4>
        <a:accent5>
          <a:srgbClr val="C0AFAE"/>
        </a:accent5>
        <a:accent6>
          <a:srgbClr val="35490D"/>
        </a:accent6>
        <a:hlink>
          <a:srgbClr val="5E265C"/>
        </a:hlink>
        <a:folHlink>
          <a:srgbClr val="362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B1F"/>
        </a:accent1>
        <a:accent2>
          <a:srgbClr val="66334D"/>
        </a:accent2>
        <a:accent3>
          <a:srgbClr val="FFFFFF"/>
        </a:accent3>
        <a:accent4>
          <a:srgbClr val="000000"/>
        </a:accent4>
        <a:accent5>
          <a:srgbClr val="B8B1AB"/>
        </a:accent5>
        <a:accent6>
          <a:srgbClr val="5C2D45"/>
        </a:accent6>
        <a:hlink>
          <a:srgbClr val="2B3B57"/>
        </a:hlink>
        <a:folHlink>
          <a:srgbClr val="2F4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33"/>
      </a:lt1>
      <a:dk2>
        <a:srgbClr val="000000"/>
      </a:dk2>
      <a:lt2>
        <a:srgbClr val="CCCCCC"/>
      </a:lt2>
      <a:accent1>
        <a:srgbClr val="646600"/>
      </a:accent1>
      <a:accent2>
        <a:srgbClr val="00660C"/>
      </a:accent2>
      <a:accent3>
        <a:srgbClr val="CAE2AD"/>
      </a:accent3>
      <a:accent4>
        <a:srgbClr val="000000"/>
      </a:accent4>
      <a:accent5>
        <a:srgbClr val="B8B8AA"/>
      </a:accent5>
      <a:accent6>
        <a:srgbClr val="005C0A"/>
      </a:accent6>
      <a:hlink>
        <a:srgbClr val="365200"/>
      </a:hlink>
      <a:folHlink>
        <a:srgbClr val="10405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558000"/>
        </a:accent1>
        <a:accent2>
          <a:srgbClr val="4B6614"/>
        </a:accent2>
        <a:accent3>
          <a:srgbClr val="CAE2AD"/>
        </a:accent3>
        <a:accent4>
          <a:srgbClr val="000000"/>
        </a:accent4>
        <a:accent5>
          <a:srgbClr val="B4C0AA"/>
        </a:accent5>
        <a:accent6>
          <a:srgbClr val="435C11"/>
        </a:accent6>
        <a:hlink>
          <a:srgbClr val="3C5900"/>
        </a:hlink>
        <a:folHlink>
          <a:srgbClr val="384C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646600"/>
        </a:accent1>
        <a:accent2>
          <a:srgbClr val="00660C"/>
        </a:accent2>
        <a:accent3>
          <a:srgbClr val="CAE2AD"/>
        </a:accent3>
        <a:accent4>
          <a:srgbClr val="000000"/>
        </a:accent4>
        <a:accent5>
          <a:srgbClr val="B8B8AA"/>
        </a:accent5>
        <a:accent6>
          <a:srgbClr val="005C0A"/>
        </a:accent6>
        <a:hlink>
          <a:srgbClr val="365200"/>
        </a:hlink>
        <a:folHlink>
          <a:srgbClr val="10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803D39"/>
        </a:accent1>
        <a:accent2>
          <a:srgbClr val="3C5210"/>
        </a:accent2>
        <a:accent3>
          <a:srgbClr val="CAE2AD"/>
        </a:accent3>
        <a:accent4>
          <a:srgbClr val="000000"/>
        </a:accent4>
        <a:accent5>
          <a:srgbClr val="C0AFAE"/>
        </a:accent5>
        <a:accent6>
          <a:srgbClr val="35490D"/>
        </a:accent6>
        <a:hlink>
          <a:srgbClr val="5E265C"/>
        </a:hlink>
        <a:folHlink>
          <a:srgbClr val="362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664B1F"/>
        </a:accent1>
        <a:accent2>
          <a:srgbClr val="66334D"/>
        </a:accent2>
        <a:accent3>
          <a:srgbClr val="CAE2AD"/>
        </a:accent3>
        <a:accent4>
          <a:srgbClr val="000000"/>
        </a:accent4>
        <a:accent5>
          <a:srgbClr val="B8B1AB"/>
        </a:accent5>
        <a:accent6>
          <a:srgbClr val="5C2D45"/>
        </a:accent6>
        <a:hlink>
          <a:srgbClr val="2B3B57"/>
        </a:hlink>
        <a:folHlink>
          <a:srgbClr val="2F4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58000"/>
        </a:accent1>
        <a:accent2>
          <a:srgbClr val="4B6614"/>
        </a:accent2>
        <a:accent3>
          <a:srgbClr val="FFFFFF"/>
        </a:accent3>
        <a:accent4>
          <a:srgbClr val="000000"/>
        </a:accent4>
        <a:accent5>
          <a:srgbClr val="B4C0AA"/>
        </a:accent5>
        <a:accent6>
          <a:srgbClr val="435C11"/>
        </a:accent6>
        <a:hlink>
          <a:srgbClr val="3C5900"/>
        </a:hlink>
        <a:folHlink>
          <a:srgbClr val="384C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46600"/>
        </a:accent1>
        <a:accent2>
          <a:srgbClr val="00660C"/>
        </a:accent2>
        <a:accent3>
          <a:srgbClr val="FFFFFF"/>
        </a:accent3>
        <a:accent4>
          <a:srgbClr val="000000"/>
        </a:accent4>
        <a:accent5>
          <a:srgbClr val="B8B8AA"/>
        </a:accent5>
        <a:accent6>
          <a:srgbClr val="005C0A"/>
        </a:accent6>
        <a:hlink>
          <a:srgbClr val="365200"/>
        </a:hlink>
        <a:folHlink>
          <a:srgbClr val="10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3D39"/>
        </a:accent1>
        <a:accent2>
          <a:srgbClr val="3C5210"/>
        </a:accent2>
        <a:accent3>
          <a:srgbClr val="FFFFFF"/>
        </a:accent3>
        <a:accent4>
          <a:srgbClr val="000000"/>
        </a:accent4>
        <a:accent5>
          <a:srgbClr val="C0AFAE"/>
        </a:accent5>
        <a:accent6>
          <a:srgbClr val="35490D"/>
        </a:accent6>
        <a:hlink>
          <a:srgbClr val="5E265C"/>
        </a:hlink>
        <a:folHlink>
          <a:srgbClr val="362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B1F"/>
        </a:accent1>
        <a:accent2>
          <a:srgbClr val="66334D"/>
        </a:accent2>
        <a:accent3>
          <a:srgbClr val="FFFFFF"/>
        </a:accent3>
        <a:accent4>
          <a:srgbClr val="000000"/>
        </a:accent4>
        <a:accent5>
          <a:srgbClr val="B8B1AB"/>
        </a:accent5>
        <a:accent6>
          <a:srgbClr val="5C2D45"/>
        </a:accent6>
        <a:hlink>
          <a:srgbClr val="2B3B57"/>
        </a:hlink>
        <a:folHlink>
          <a:srgbClr val="2F4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ind_2459_slide</Template>
  <TotalTime>172</TotalTime>
  <Words>341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ind_2459_slide</vt:lpstr>
      <vt:lpstr>1_Default Design</vt:lpstr>
      <vt:lpstr>Forces That Drive Reactions - Enthalpy</vt:lpstr>
      <vt:lpstr>Energy</vt:lpstr>
      <vt:lpstr>Conservation of Energy</vt:lpstr>
      <vt:lpstr>Heat Flow</vt:lpstr>
      <vt:lpstr>Spontaneous Reaction</vt:lpstr>
      <vt:lpstr>1st Driving Force of Reactions</vt:lpstr>
      <vt:lpstr>Enthalpy Change:  Exothermic</vt:lpstr>
      <vt:lpstr>Enthalpy Change:  Endothermic</vt:lpstr>
      <vt:lpstr>Slide 9</vt:lpstr>
      <vt:lpstr>Heats of  Reaction</vt:lpstr>
      <vt:lpstr>5 Types of Reactions</vt:lpstr>
      <vt:lpstr>Heat of Combustion</vt:lpstr>
      <vt:lpstr>Heat of Formation</vt:lpstr>
      <vt:lpstr>Heat of Solution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Randy</cp:lastModifiedBy>
  <cp:revision>25</cp:revision>
  <dcterms:created xsi:type="dcterms:W3CDTF">2011-02-28T13:42:40Z</dcterms:created>
  <dcterms:modified xsi:type="dcterms:W3CDTF">2011-03-14T22:42:36Z</dcterms:modified>
</cp:coreProperties>
</file>