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6"/>
  </p:notesMasterIdLst>
  <p:sldIdLst>
    <p:sldId id="256" r:id="rId3"/>
    <p:sldId id="257" r:id="rId4"/>
    <p:sldId id="258" r:id="rId5"/>
    <p:sldId id="270" r:id="rId6"/>
    <p:sldId id="259" r:id="rId7"/>
    <p:sldId id="271" r:id="rId8"/>
    <p:sldId id="272" r:id="rId9"/>
    <p:sldId id="273" r:id="rId10"/>
    <p:sldId id="260" r:id="rId11"/>
    <p:sldId id="274" r:id="rId12"/>
    <p:sldId id="261" r:id="rId13"/>
    <p:sldId id="262" r:id="rId14"/>
    <p:sldId id="26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F7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65" d="100"/>
          <a:sy n="65" d="100"/>
        </p:scale>
        <p:origin x="-11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436102-4CB6-484A-8F57-9430827EC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DD2505C-C2A9-409A-9F8B-48CC84C3CF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A6E73-16EA-4446-A776-9B7424EF3F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FF8ED-B2AD-4EE6-8655-B8B72D5265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FA48D30-599E-4446-9289-F155AE5715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8037D-F702-4503-9DDA-702A9F02C3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35573-4B40-42EA-819A-69646DBA45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B769A-562D-4401-9E68-67560AA70D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D801F-D098-4698-AEC2-BD62150F40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1D263-830E-4AEF-B769-A8C3470BCE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06B1E-88A9-4B01-AE24-BDB650915B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2C634-D607-420A-BCBE-B4C8DC515A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A9060-94AC-4A08-B555-175B002B72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150B9-06F8-4BC6-AAD3-FD48612EC5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41744-1835-4CAB-93DE-8C3A48A671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08F77-0928-435A-8F50-23F04FEABE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9293A-0174-4D2A-AB1D-04DEA90918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197A9-46B2-4891-BC79-6125381371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B9487-24A4-44A4-8B53-4FEAA0E2B8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80B0-5CCC-4133-AD41-3DD51ED255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5A4C0-9F6E-4113-B70C-EEF76BA969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32C78-1E3D-46CD-9D5F-4B859DE3AF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C98BC-6EAE-4A93-B980-01E4EE7E5D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250CA4-2271-4251-87F8-29DBF46D03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C6A52F-CFEA-4529-A9A7-F9C0EC06BD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8153400" cy="1676400"/>
          </a:xfrm>
        </p:spPr>
        <p:txBody>
          <a:bodyPr/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Forces That Drive Reactions -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Entropy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4572_science_cartoon.gif"/>
          <p:cNvPicPr>
            <a:picLocks noChangeAspect="1"/>
          </p:cNvPicPr>
          <p:nvPr/>
        </p:nvPicPr>
        <p:blipFill>
          <a:blip r:embed="rId2" cstate="print"/>
          <a:srcRect b="6207"/>
          <a:stretch>
            <a:fillRect/>
          </a:stretch>
        </p:blipFill>
        <p:spPr>
          <a:xfrm>
            <a:off x="2667000" y="1864822"/>
            <a:ext cx="4038600" cy="4993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ntropy_motivator-50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"/>
            <a:ext cx="9144000" cy="6842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6425" cy="808038"/>
          </a:xfrm>
        </p:spPr>
        <p:txBody>
          <a:bodyPr/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Spontaneous Reactions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143000"/>
            <a:ext cx="8226425" cy="5486400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Enthalpy Change = -∆H</a:t>
            </a:r>
          </a:p>
          <a:p>
            <a:pPr>
              <a:buNone/>
            </a:pPr>
            <a:r>
              <a:rPr lang="en-US" sz="3200" dirty="0" smtClean="0"/>
              <a:t>Entropy Change = +∆S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Change is favored when:</a:t>
            </a:r>
          </a:p>
          <a:p>
            <a:r>
              <a:rPr lang="en-US" sz="3200" dirty="0" smtClean="0"/>
              <a:t>Decrease in potential energy (-∆H)</a:t>
            </a:r>
          </a:p>
          <a:p>
            <a:pPr lvl="1"/>
            <a:r>
              <a:rPr lang="en-US" sz="3200" dirty="0" smtClean="0"/>
              <a:t>exothermic</a:t>
            </a:r>
          </a:p>
          <a:p>
            <a:r>
              <a:rPr lang="en-US" sz="3200" dirty="0" smtClean="0"/>
              <a:t>Increase in entropy (+∆S)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6425" cy="808038"/>
          </a:xfrm>
        </p:spPr>
        <p:txBody>
          <a:bodyPr/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Check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8305800" cy="6096000"/>
          </a:xfrm>
        </p:spPr>
        <p:txBody>
          <a:bodyPr/>
          <a:lstStyle/>
          <a:p>
            <a:pPr algn="ctr">
              <a:buNone/>
            </a:pPr>
            <a:r>
              <a:rPr lang="en-US" sz="3200" dirty="0" smtClean="0"/>
              <a:t>What is the enthalpy and entropy change in the combustion of ethane, ∆H = -2850 KJ?</a:t>
            </a:r>
          </a:p>
          <a:p>
            <a:pPr algn="ctr">
              <a:buNone/>
            </a:pPr>
            <a:r>
              <a:rPr lang="en-US" sz="3200" dirty="0" smtClean="0"/>
              <a:t>2C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(g) + 7O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(g) </a:t>
            </a:r>
            <a:r>
              <a:rPr lang="en-US" sz="3200" dirty="0" smtClean="0">
                <a:sym typeface="Wingdings" pitchFamily="2" charset="2"/>
              </a:rPr>
              <a:t> 4CO</a:t>
            </a:r>
            <a:r>
              <a:rPr lang="en-US" sz="3200" baseline="-25000" dirty="0" smtClean="0">
                <a:sym typeface="Wingdings" pitchFamily="2" charset="2"/>
              </a:rPr>
              <a:t>2</a:t>
            </a:r>
            <a:r>
              <a:rPr lang="en-US" sz="3200" dirty="0" smtClean="0">
                <a:sym typeface="Wingdings" pitchFamily="2" charset="2"/>
              </a:rPr>
              <a:t>(g) + 6H</a:t>
            </a:r>
            <a:r>
              <a:rPr lang="en-US" sz="3200" baseline="-25000" dirty="0" smtClean="0">
                <a:sym typeface="Wingdings" pitchFamily="2" charset="2"/>
              </a:rPr>
              <a:t>2</a:t>
            </a:r>
            <a:r>
              <a:rPr lang="en-US" sz="3200" dirty="0" smtClean="0">
                <a:sym typeface="Wingdings" pitchFamily="2" charset="2"/>
              </a:rPr>
              <a:t>O(g)</a:t>
            </a:r>
          </a:p>
          <a:p>
            <a:pPr algn="ctr">
              <a:buNone/>
            </a:pPr>
            <a:endParaRPr lang="en-US" sz="32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3200" dirty="0" smtClean="0">
                <a:sym typeface="Wingdings" pitchFamily="2" charset="2"/>
              </a:rPr>
              <a:t> 		Enthalpy = </a:t>
            </a:r>
          </a:p>
          <a:p>
            <a:pPr>
              <a:buNone/>
            </a:pPr>
            <a:r>
              <a:rPr lang="en-US" sz="3200" dirty="0" smtClean="0">
                <a:sym typeface="Wingdings" pitchFamily="2" charset="2"/>
              </a:rPr>
              <a:t>	</a:t>
            </a:r>
            <a:r>
              <a:rPr lang="en-US" sz="3200" dirty="0" smtClean="0">
                <a:sym typeface="Wingdings" pitchFamily="2" charset="2"/>
              </a:rPr>
              <a:t>			Decreases (-∆H)</a:t>
            </a:r>
          </a:p>
          <a:p>
            <a:pPr>
              <a:buNone/>
            </a:pPr>
            <a:r>
              <a:rPr lang="en-US" sz="3200" dirty="0" smtClean="0">
                <a:sym typeface="Wingdings" pitchFamily="2" charset="2"/>
              </a:rPr>
              <a:t>		Entropy =</a:t>
            </a:r>
          </a:p>
          <a:p>
            <a:pPr>
              <a:buNone/>
            </a:pPr>
            <a:r>
              <a:rPr lang="en-US" sz="3200" dirty="0" smtClean="0">
                <a:sym typeface="Wingdings" pitchFamily="2" charset="2"/>
              </a:rPr>
              <a:t>	</a:t>
            </a:r>
            <a:r>
              <a:rPr lang="en-US" sz="3200" dirty="0" smtClean="0">
                <a:sym typeface="Wingdings" pitchFamily="2" charset="2"/>
              </a:rPr>
              <a:t>			Increases (+∆S) </a:t>
            </a:r>
          </a:p>
          <a:p>
            <a:pPr>
              <a:buNone/>
            </a:pPr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Wingdings" pitchFamily="2" charset="2"/>
              </a:rPr>
              <a:t>Reaction will be spontaneous due to decrease in potential energy and increase in entropy.</a:t>
            </a:r>
          </a:p>
          <a:p>
            <a:pPr algn="ctr"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6425" cy="808038"/>
          </a:xfrm>
        </p:spPr>
        <p:txBody>
          <a:bodyPr/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Energy (∆G)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71600"/>
            <a:ext cx="6858000" cy="5486400"/>
          </a:xfrm>
        </p:spPr>
        <p:txBody>
          <a:bodyPr/>
          <a:lstStyle/>
          <a:p>
            <a:r>
              <a:rPr lang="en-US" sz="3200" dirty="0" smtClean="0"/>
              <a:t>Depends on ∆H, ∆S, and temp</a:t>
            </a:r>
          </a:p>
          <a:p>
            <a:pPr algn="ctr">
              <a:buNone/>
            </a:pPr>
            <a:r>
              <a:rPr lang="en-US" sz="3200" dirty="0" smtClean="0"/>
              <a:t>∆G </a:t>
            </a:r>
            <a:r>
              <a:rPr lang="en-US" sz="3200" dirty="0" smtClean="0"/>
              <a:t>= ∆</a:t>
            </a:r>
            <a:r>
              <a:rPr lang="en-US" sz="3200" dirty="0" smtClean="0"/>
              <a:t>H - T∆S</a:t>
            </a:r>
          </a:p>
          <a:p>
            <a:pPr algn="ctr"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		</a:t>
            </a:r>
            <a:r>
              <a:rPr lang="en-US" sz="3200" dirty="0" smtClean="0"/>
              <a:t> </a:t>
            </a:r>
            <a:r>
              <a:rPr lang="en-US" sz="3200" dirty="0" smtClean="0"/>
              <a:t>-∆G </a:t>
            </a:r>
            <a:r>
              <a:rPr lang="en-US" sz="3200" dirty="0" smtClean="0">
                <a:sym typeface="Wingdings" pitchFamily="2" charset="2"/>
              </a:rPr>
              <a:t> spontaneous </a:t>
            </a:r>
            <a:r>
              <a:rPr lang="en-US" sz="3200" dirty="0" err="1" smtClean="0">
                <a:sym typeface="Wingdings" pitchFamily="2" charset="2"/>
              </a:rPr>
              <a:t>rxn</a:t>
            </a:r>
            <a:endParaRPr lang="en-US" sz="32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3200" dirty="0" smtClean="0">
                <a:sym typeface="Wingdings" pitchFamily="2" charset="2"/>
              </a:rPr>
              <a:t>	</a:t>
            </a:r>
            <a:r>
              <a:rPr lang="en-US" sz="3200" dirty="0" smtClean="0">
                <a:sym typeface="Wingdings" pitchFamily="2" charset="2"/>
              </a:rPr>
              <a:t>	</a:t>
            </a:r>
            <a:r>
              <a:rPr lang="en-US" sz="3200" dirty="0" smtClean="0"/>
              <a:t> </a:t>
            </a:r>
            <a:r>
              <a:rPr lang="en-US" sz="3200" dirty="0" smtClean="0"/>
              <a:t>+∆</a:t>
            </a:r>
            <a:r>
              <a:rPr lang="en-US" sz="3200" dirty="0" smtClean="0"/>
              <a:t>G </a:t>
            </a:r>
            <a:r>
              <a:rPr lang="en-US" sz="3200" dirty="0" smtClean="0">
                <a:sym typeface="Wingdings" pitchFamily="2" charset="2"/>
              </a:rPr>
              <a:t> </a:t>
            </a:r>
            <a:r>
              <a:rPr lang="en-US" sz="3200" dirty="0" smtClean="0">
                <a:sym typeface="Wingdings" pitchFamily="2" charset="2"/>
              </a:rPr>
              <a:t>non-spontaneous </a:t>
            </a:r>
            <a:r>
              <a:rPr lang="en-US" sz="3200" dirty="0" err="1" smtClean="0">
                <a:sym typeface="Wingdings" pitchFamily="2" charset="2"/>
              </a:rPr>
              <a:t>rxn</a:t>
            </a:r>
            <a:endParaRPr lang="en-US" sz="32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3200" dirty="0" smtClean="0">
                <a:sym typeface="Wingdings" pitchFamily="2" charset="2"/>
              </a:rPr>
              <a:t>	</a:t>
            </a:r>
            <a:r>
              <a:rPr lang="en-US" sz="3200" dirty="0" smtClean="0">
                <a:sym typeface="Wingdings" pitchFamily="2" charset="2"/>
              </a:rPr>
              <a:t>	</a:t>
            </a:r>
            <a:r>
              <a:rPr lang="en-US" sz="3200" dirty="0" smtClean="0"/>
              <a:t> </a:t>
            </a:r>
            <a:r>
              <a:rPr lang="en-US" sz="3200" dirty="0" smtClean="0"/>
              <a:t>∆G = 0 </a:t>
            </a:r>
            <a:r>
              <a:rPr lang="en-US" sz="3200" dirty="0" smtClean="0">
                <a:sym typeface="Wingdings" pitchFamily="2" charset="2"/>
              </a:rPr>
              <a:t> equilibrium</a:t>
            </a:r>
            <a:endParaRPr lang="en-US" sz="3200" dirty="0" smtClean="0"/>
          </a:p>
          <a:p>
            <a:pPr algn="ctr">
              <a:buNone/>
            </a:pPr>
            <a:endParaRPr lang="en-US" sz="3200" dirty="0" smtClean="0"/>
          </a:p>
        </p:txBody>
      </p:sp>
      <p:pic>
        <p:nvPicPr>
          <p:cNvPr id="10" name="Picture 9" descr="scientist%20animat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228600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39175" cy="838200"/>
          </a:xfrm>
        </p:spPr>
        <p:txBody>
          <a:bodyPr/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Entropy (∆S)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295400"/>
            <a:ext cx="6581775" cy="54102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Entropy is a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measure of disorder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Matter tends to attain minimum potential energy = Enthalpy.</a:t>
            </a: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Matter tends to attain maximum randomness = Entropy.</a:t>
            </a:r>
          </a:p>
          <a:p>
            <a:pPr lvl="1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Entropy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least organized, most random state possible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endParaRPr lang="en-US" sz="3200" dirty="0"/>
          </a:p>
        </p:txBody>
      </p:sp>
      <p:pic>
        <p:nvPicPr>
          <p:cNvPr id="10" name="Picture 9" descr="Blackboar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667000"/>
            <a:ext cx="1712925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8534400" cy="936625"/>
          </a:xfrm>
        </p:spPr>
        <p:txBody>
          <a:bodyPr/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∆S Formula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143000"/>
            <a:ext cx="8763000" cy="5486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The difference between the sum of the entropies of the products and the sum of the entropies of the reactants: </a:t>
            </a:r>
          </a:p>
          <a:p>
            <a:pPr algn="ctr"/>
            <a:r>
              <a:rPr lang="en-US" sz="4400" dirty="0" smtClean="0"/>
              <a:t>∆S =</a:t>
            </a:r>
            <a:r>
              <a:rPr lang="en-US" sz="4400" dirty="0"/>
              <a:t> </a:t>
            </a:r>
            <a:r>
              <a:rPr lang="en-US" sz="4400" dirty="0" err="1" smtClean="0"/>
              <a:t>S</a:t>
            </a:r>
            <a:r>
              <a:rPr lang="en-US" sz="4400" baseline="-25000" dirty="0" err="1" smtClean="0"/>
              <a:t>products</a:t>
            </a:r>
            <a:r>
              <a:rPr lang="en-US" sz="4400" dirty="0" smtClean="0"/>
              <a:t> - </a:t>
            </a:r>
            <a:r>
              <a:rPr lang="en-US" sz="4400" dirty="0" err="1" smtClean="0"/>
              <a:t>S</a:t>
            </a:r>
            <a:r>
              <a:rPr lang="en-US" sz="4400" baseline="-25000" dirty="0" err="1" smtClean="0"/>
              <a:t>reactants</a:t>
            </a:r>
            <a:endParaRPr lang="en-US" sz="4400" baseline="-25000" dirty="0" smtClean="0"/>
          </a:p>
          <a:p>
            <a:endParaRPr lang="en-US" sz="3200" dirty="0"/>
          </a:p>
        </p:txBody>
      </p:sp>
      <p:pic>
        <p:nvPicPr>
          <p:cNvPr id="12" name="Picture 11" descr="326170ca-1dad-4473-bea2-248f3b98cab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51198"/>
            <a:ext cx="4800600" cy="3206801"/>
          </a:xfrm>
          <a:prstGeom prst="rect">
            <a:avLst/>
          </a:prstGeom>
        </p:spPr>
      </p:pic>
      <p:pic>
        <p:nvPicPr>
          <p:cNvPr id="13" name="Picture 12" descr="cat-gif-card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649066"/>
            <a:ext cx="4267200" cy="320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8534400" cy="936625"/>
          </a:xfrm>
        </p:spPr>
        <p:txBody>
          <a:bodyPr/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of Disorder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371600"/>
            <a:ext cx="8763000" cy="5257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Things tend to go towards randomness</a:t>
            </a:r>
            <a:endParaRPr lang="en-US" sz="4400" baseline="-25000" dirty="0" smtClean="0"/>
          </a:p>
          <a:p>
            <a:endParaRPr lang="en-US" sz="3200" dirty="0"/>
          </a:p>
        </p:txBody>
      </p:sp>
      <p:pic>
        <p:nvPicPr>
          <p:cNvPr id="6" name="Picture 5" descr="separateg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3600"/>
            <a:ext cx="4533900" cy="2590800"/>
          </a:xfrm>
          <a:prstGeom prst="rect">
            <a:avLst/>
          </a:prstGeom>
        </p:spPr>
      </p:pic>
      <p:pic>
        <p:nvPicPr>
          <p:cNvPr id="7" name="Picture 6" descr="mixtureg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6750" y="4191000"/>
            <a:ext cx="4667250" cy="266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8200" y="24384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Drive towards maximum randomness</a:t>
            </a:r>
            <a:endParaRPr lang="en-US" sz="3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6425" cy="960438"/>
          </a:xfrm>
        </p:spPr>
        <p:txBody>
          <a:bodyPr/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Measuring Entropy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43000"/>
            <a:ext cx="8226425" cy="4983163"/>
          </a:xfrm>
        </p:spPr>
        <p:txBody>
          <a:bodyPr/>
          <a:lstStyle/>
          <a:p>
            <a:r>
              <a:rPr lang="en-US" sz="3200" dirty="0" smtClean="0"/>
              <a:t>Entropy increases when phases change from solid to liquid to gas </a:t>
            </a:r>
          </a:p>
          <a:p>
            <a:r>
              <a:rPr lang="en-US" sz="3200" dirty="0" smtClean="0"/>
              <a:t>Solid = least entropy</a:t>
            </a:r>
          </a:p>
          <a:p>
            <a:r>
              <a:rPr lang="en-US" sz="3200" dirty="0" smtClean="0"/>
              <a:t>Gas = greatest entropy</a:t>
            </a:r>
            <a:endParaRPr lang="en-US" sz="3200" dirty="0" smtClean="0"/>
          </a:p>
        </p:txBody>
      </p:sp>
      <p:pic>
        <p:nvPicPr>
          <p:cNvPr id="5" name="Picture 4" descr="entropy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3276600"/>
            <a:ext cx="4884576" cy="3572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381000"/>
            <a:ext cx="8226425" cy="5745163"/>
          </a:xfrm>
        </p:spPr>
        <p:txBody>
          <a:bodyPr/>
          <a:lstStyle/>
          <a:p>
            <a:r>
              <a:rPr lang="en-US" sz="3200" u="sng" dirty="0" smtClean="0"/>
              <a:t>Phase change</a:t>
            </a:r>
            <a:r>
              <a:rPr lang="en-US" sz="3200" dirty="0" smtClean="0"/>
              <a:t>:</a:t>
            </a:r>
          </a:p>
          <a:p>
            <a:pPr algn="ctr">
              <a:buNone/>
            </a:pPr>
            <a:r>
              <a:rPr lang="en-US" sz="3200" dirty="0" smtClean="0"/>
              <a:t>s</a:t>
            </a:r>
            <a:r>
              <a:rPr lang="en-US" sz="3200" dirty="0" smtClean="0"/>
              <a:t>olid </a:t>
            </a:r>
            <a:r>
              <a:rPr lang="en-US" sz="3200" dirty="0" smtClean="0">
                <a:sym typeface="Wingdings" pitchFamily="2" charset="2"/>
              </a:rPr>
              <a:t> liquid  gas</a:t>
            </a:r>
            <a:endParaRPr lang="en-US" sz="3200" dirty="0" smtClean="0"/>
          </a:p>
          <a:p>
            <a:pPr algn="ctr">
              <a:buNone/>
            </a:pPr>
            <a:r>
              <a:rPr lang="en-US" sz="3200" dirty="0" smtClean="0"/>
              <a:t>Entropy increases   +∆S</a:t>
            </a:r>
          </a:p>
          <a:p>
            <a:endParaRPr lang="en-US" sz="3200" dirty="0" smtClean="0"/>
          </a:p>
          <a:p>
            <a:r>
              <a:rPr lang="en-US" sz="3200" u="sng" dirty="0" smtClean="0"/>
              <a:t>Dissolving</a:t>
            </a:r>
            <a:r>
              <a:rPr lang="en-US" sz="3200" dirty="0" smtClean="0"/>
              <a:t>:</a:t>
            </a:r>
          </a:p>
          <a:p>
            <a:pPr algn="ctr">
              <a:buNone/>
            </a:pPr>
            <a:r>
              <a:rPr lang="en-US" sz="3200" dirty="0" err="1" smtClean="0"/>
              <a:t>NaCl</a:t>
            </a:r>
            <a:r>
              <a:rPr lang="en-US" sz="3200" dirty="0" smtClean="0"/>
              <a:t>(s) </a:t>
            </a:r>
            <a:r>
              <a:rPr lang="en-US" sz="3200" dirty="0" smtClean="0">
                <a:sym typeface="Wingdings" pitchFamily="2" charset="2"/>
              </a:rPr>
              <a:t> Na</a:t>
            </a:r>
            <a:r>
              <a:rPr lang="en-US" sz="3200" baseline="30000" dirty="0" smtClean="0">
                <a:sym typeface="Wingdings" pitchFamily="2" charset="2"/>
              </a:rPr>
              <a:t>+</a:t>
            </a:r>
            <a:r>
              <a:rPr lang="en-US" sz="3200" dirty="0" smtClean="0">
                <a:sym typeface="Wingdings" pitchFamily="2" charset="2"/>
              </a:rPr>
              <a:t>(</a:t>
            </a:r>
            <a:r>
              <a:rPr lang="en-US" sz="3200" dirty="0" err="1" smtClean="0">
                <a:sym typeface="Wingdings" pitchFamily="2" charset="2"/>
              </a:rPr>
              <a:t>aq</a:t>
            </a:r>
            <a:r>
              <a:rPr lang="en-US" sz="3200" dirty="0" smtClean="0">
                <a:sym typeface="Wingdings" pitchFamily="2" charset="2"/>
              </a:rPr>
              <a:t>) + </a:t>
            </a:r>
            <a:r>
              <a:rPr lang="en-US" sz="3200" dirty="0" err="1" smtClean="0">
                <a:sym typeface="Wingdings" pitchFamily="2" charset="2"/>
              </a:rPr>
              <a:t>Cl</a:t>
            </a:r>
            <a:r>
              <a:rPr lang="en-US" sz="3200" baseline="30000" dirty="0" smtClean="0">
                <a:sym typeface="Wingdings" pitchFamily="2" charset="2"/>
              </a:rPr>
              <a:t>-</a:t>
            </a:r>
            <a:r>
              <a:rPr lang="en-US" sz="3200" dirty="0" smtClean="0">
                <a:sym typeface="Wingdings" pitchFamily="2" charset="2"/>
              </a:rPr>
              <a:t>(</a:t>
            </a:r>
            <a:r>
              <a:rPr lang="en-US" sz="3200" dirty="0" err="1" smtClean="0">
                <a:sym typeface="Wingdings" pitchFamily="2" charset="2"/>
              </a:rPr>
              <a:t>aq</a:t>
            </a:r>
            <a:r>
              <a:rPr lang="en-US" sz="3200" dirty="0" smtClean="0">
                <a:sym typeface="Wingdings" pitchFamily="2" charset="2"/>
              </a:rPr>
              <a:t>)</a:t>
            </a:r>
          </a:p>
          <a:p>
            <a:pPr algn="ctr">
              <a:buNone/>
            </a:pPr>
            <a:r>
              <a:rPr lang="en-US" sz="3200" dirty="0" smtClean="0"/>
              <a:t>Entropy increases   +∆S</a:t>
            </a:r>
          </a:p>
          <a:p>
            <a:pPr algn="ctr">
              <a:buNone/>
            </a:pPr>
            <a:endParaRPr lang="en-US" sz="3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90800" y="1524000"/>
            <a:ext cx="3886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590800" y="3886200"/>
            <a:ext cx="3886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85800" y="4876800"/>
            <a:ext cx="1447800" cy="914400"/>
          </a:xfrm>
          <a:prstGeom prst="rect">
            <a:avLst/>
          </a:prstGeom>
          <a:solidFill>
            <a:srgbClr val="B0F7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Solid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stc\Local Settings\Temporary Internet Files\Content.IE5\RCM7Q4Z4\MM900046651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876800"/>
            <a:ext cx="1476375" cy="933450"/>
          </a:xfrm>
          <a:prstGeom prst="rect">
            <a:avLst/>
          </a:prstGeom>
          <a:noFill/>
        </p:spPr>
      </p:pic>
      <p:pic>
        <p:nvPicPr>
          <p:cNvPr id="11" name="Picture 10" descr="cloud-in-air-wi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4724400"/>
            <a:ext cx="1524000" cy="11430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rot="10800000" flipV="1">
            <a:off x="5562600" y="5334000"/>
            <a:ext cx="1216026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86000" y="53340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38400" y="4724400"/>
            <a:ext cx="950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+∆S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791200" y="4724400"/>
            <a:ext cx="846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-</a:t>
            </a:r>
            <a:r>
              <a:rPr lang="en-US" sz="3200" dirty="0" smtClean="0"/>
              <a:t>∆S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7391400" y="4724400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Gas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0"/>
            <a:ext cx="8226425" cy="6858000"/>
          </a:xfrm>
        </p:spPr>
        <p:txBody>
          <a:bodyPr/>
          <a:lstStyle/>
          <a:p>
            <a:r>
              <a:rPr lang="en-US" sz="3200" u="sng" dirty="0" smtClean="0"/>
              <a:t>For Reactions</a:t>
            </a:r>
            <a:r>
              <a:rPr lang="en-US" sz="3200" dirty="0" smtClean="0"/>
              <a:t>:</a:t>
            </a:r>
          </a:p>
          <a:p>
            <a:pPr lvl="1"/>
            <a:r>
              <a:rPr lang="en-US" sz="3200" dirty="0" smtClean="0"/>
              <a:t>Entropy increases on the side with more moles (particles)</a:t>
            </a:r>
          </a:p>
          <a:p>
            <a:pPr lvl="1"/>
            <a:r>
              <a:rPr lang="en-US" sz="3200" dirty="0" smtClean="0"/>
              <a:t>Compounds are more organized (less entropy)</a:t>
            </a:r>
          </a:p>
          <a:p>
            <a:pPr lvl="1" algn="ctr">
              <a:buNone/>
            </a:pPr>
            <a:r>
              <a:rPr lang="en-US" sz="3200" dirty="0" smtClean="0"/>
              <a:t>2H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(g) +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(g) </a:t>
            </a:r>
            <a:r>
              <a:rPr lang="en-US" sz="3200" dirty="0" smtClean="0">
                <a:sym typeface="Wingdings" pitchFamily="2" charset="2"/>
              </a:rPr>
              <a:t> 2H</a:t>
            </a:r>
            <a:r>
              <a:rPr lang="en-US" sz="3200" baseline="-25000" dirty="0" smtClean="0">
                <a:sym typeface="Wingdings" pitchFamily="2" charset="2"/>
              </a:rPr>
              <a:t>2</a:t>
            </a:r>
            <a:r>
              <a:rPr lang="en-US" sz="3200" dirty="0" smtClean="0">
                <a:sym typeface="Wingdings" pitchFamily="2" charset="2"/>
              </a:rPr>
              <a:t>O</a:t>
            </a:r>
          </a:p>
          <a:p>
            <a:pPr lvl="1" algn="ctr">
              <a:buNone/>
            </a:pPr>
            <a:r>
              <a:rPr lang="en-US" sz="3200" dirty="0" smtClean="0">
                <a:sym typeface="Wingdings" pitchFamily="2" charset="2"/>
              </a:rPr>
              <a:t>Entropy decreases (-∆S)</a:t>
            </a:r>
          </a:p>
          <a:p>
            <a:pPr lvl="1" algn="ctr">
              <a:buNone/>
            </a:pPr>
            <a:r>
              <a:rPr lang="en-US" sz="3200" dirty="0" smtClean="0">
                <a:sym typeface="Wingdings" pitchFamily="2" charset="2"/>
              </a:rPr>
              <a:t>3 mol reactants  2 mol products</a:t>
            </a:r>
          </a:p>
          <a:p>
            <a:pPr lvl="1" algn="ctr">
              <a:buNone/>
            </a:pPr>
            <a:endParaRPr lang="en-US" sz="3200" dirty="0" smtClean="0">
              <a:sym typeface="Wingdings" pitchFamily="2" charset="2"/>
            </a:endParaRPr>
          </a:p>
          <a:p>
            <a:pPr lvl="1" algn="ctr">
              <a:buNone/>
            </a:pPr>
            <a:endParaRPr lang="en-US" sz="3200" dirty="0" smtClean="0">
              <a:sym typeface="Wingdings" pitchFamily="2" charset="2"/>
            </a:endParaRPr>
          </a:p>
          <a:p>
            <a:pPr lvl="1" algn="ctr">
              <a:buNone/>
            </a:pPr>
            <a:r>
              <a:rPr lang="en-US" sz="3200" dirty="0" smtClean="0">
                <a:sym typeface="Wingdings" pitchFamily="2" charset="2"/>
              </a:rPr>
              <a:t>Entropy increases (+</a:t>
            </a:r>
            <a:r>
              <a:rPr lang="en-US" sz="3200" dirty="0" smtClean="0">
                <a:sym typeface="Wingdings" pitchFamily="2" charset="2"/>
              </a:rPr>
              <a:t> ∆S</a:t>
            </a:r>
            <a:r>
              <a:rPr lang="en-US" sz="3200" dirty="0" smtClean="0">
                <a:sym typeface="Wingdings" pitchFamily="2" charset="2"/>
              </a:rPr>
              <a:t>)</a:t>
            </a:r>
          </a:p>
          <a:p>
            <a:pPr lvl="1" algn="ctr">
              <a:buNone/>
            </a:pPr>
            <a:r>
              <a:rPr lang="en-US" sz="3200" dirty="0" smtClean="0">
                <a:sym typeface="Wingdings" pitchFamily="2" charset="2"/>
              </a:rPr>
              <a:t>2 mol reactants  3 mol products</a:t>
            </a:r>
          </a:p>
          <a:p>
            <a:pPr lvl="1" algn="ctr">
              <a:buNone/>
            </a:pPr>
            <a:endParaRPr lang="en-US" sz="3200" dirty="0" smtClean="0">
              <a:sym typeface="Wingdings" pitchFamily="2" charset="2"/>
            </a:endParaRPr>
          </a:p>
          <a:p>
            <a:pPr lvl="1" algn="ctr">
              <a:buNone/>
            </a:pPr>
            <a:endParaRPr lang="en-US" sz="3200" dirty="0"/>
          </a:p>
        </p:txBody>
      </p:sp>
      <p:pic>
        <p:nvPicPr>
          <p:cNvPr id="4" name="Picture 3" descr="tx0707-fig-0001-1-full.gif"/>
          <p:cNvPicPr>
            <a:picLocks noChangeAspect="1"/>
          </p:cNvPicPr>
          <p:nvPr/>
        </p:nvPicPr>
        <p:blipFill>
          <a:blip r:embed="rId2" cstate="print"/>
          <a:srcRect l="6636" t="13739" r="42523" b="68131"/>
          <a:stretch>
            <a:fillRect/>
          </a:stretch>
        </p:blipFill>
        <p:spPr>
          <a:xfrm>
            <a:off x="2514600" y="4648200"/>
            <a:ext cx="4533902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304800"/>
            <a:ext cx="8688387" cy="6400800"/>
          </a:xfrm>
        </p:spPr>
        <p:txBody>
          <a:bodyPr/>
          <a:lstStyle/>
          <a:p>
            <a:r>
              <a:rPr lang="en-US" sz="3200" u="sng" dirty="0" smtClean="0"/>
              <a:t>Temperature Change</a:t>
            </a:r>
            <a:r>
              <a:rPr lang="en-US" sz="3200" dirty="0" smtClean="0"/>
              <a:t>:</a:t>
            </a:r>
          </a:p>
          <a:p>
            <a:pPr lvl="1"/>
            <a:r>
              <a:rPr lang="en-US" sz="3200" dirty="0" smtClean="0"/>
              <a:t>As temp. increases, ∆S increases</a:t>
            </a:r>
          </a:p>
          <a:p>
            <a:pPr lvl="1"/>
            <a:r>
              <a:rPr lang="en-US" sz="3200" dirty="0" smtClean="0"/>
              <a:t>50°C </a:t>
            </a:r>
            <a:r>
              <a:rPr lang="en-US" sz="3200" dirty="0" smtClean="0">
                <a:sym typeface="Wingdings" pitchFamily="2" charset="2"/>
              </a:rPr>
              <a:t> 100°C  </a:t>
            </a:r>
          </a:p>
          <a:p>
            <a:pPr lvl="2"/>
            <a:r>
              <a:rPr lang="en-US" sz="3200" dirty="0" smtClean="0">
                <a:sym typeface="Wingdings" pitchFamily="2" charset="2"/>
              </a:rPr>
              <a:t>Entropy Increases (+</a:t>
            </a:r>
            <a:r>
              <a:rPr lang="en-US" sz="3200" dirty="0" smtClean="0"/>
              <a:t> ∆</a:t>
            </a:r>
            <a:r>
              <a:rPr lang="en-US" sz="3200" dirty="0" smtClean="0"/>
              <a:t>S) </a:t>
            </a:r>
          </a:p>
          <a:p>
            <a:pPr lvl="1"/>
            <a:endParaRPr lang="en-US" sz="3200" dirty="0"/>
          </a:p>
        </p:txBody>
      </p:sp>
      <p:pic>
        <p:nvPicPr>
          <p:cNvPr id="4" name="Picture 3" descr="temp1.gif"/>
          <p:cNvPicPr>
            <a:picLocks noChangeAspect="1"/>
          </p:cNvPicPr>
          <p:nvPr/>
        </p:nvPicPr>
        <p:blipFill>
          <a:blip r:embed="rId2" cstate="print"/>
          <a:srcRect b="20833"/>
          <a:stretch>
            <a:fillRect/>
          </a:stretch>
        </p:blipFill>
        <p:spPr>
          <a:xfrm>
            <a:off x="0" y="4607916"/>
            <a:ext cx="4648200" cy="2250084"/>
          </a:xfrm>
          <a:prstGeom prst="rect">
            <a:avLst/>
          </a:prstGeom>
        </p:spPr>
      </p:pic>
      <p:pic>
        <p:nvPicPr>
          <p:cNvPr id="5" name="Picture 4" descr="entropy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3751" y="3581400"/>
            <a:ext cx="4480249" cy="3276600"/>
          </a:xfrm>
          <a:prstGeom prst="rect">
            <a:avLst/>
          </a:prstGeom>
        </p:spPr>
      </p:pic>
      <p:pic>
        <p:nvPicPr>
          <p:cNvPr id="6" name="Picture 5" descr="Translational_moti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1100" y="1752600"/>
            <a:ext cx="2422899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ntropy-Seminar_2788-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2459_slide">
  <a:themeElements>
    <a:clrScheme name="Office Theme 2">
      <a:dk1>
        <a:srgbClr val="000000"/>
      </a:dk1>
      <a:lt1>
        <a:srgbClr val="99CC33"/>
      </a:lt1>
      <a:dk2>
        <a:srgbClr val="000000"/>
      </a:dk2>
      <a:lt2>
        <a:srgbClr val="CCCCCC"/>
      </a:lt2>
      <a:accent1>
        <a:srgbClr val="646600"/>
      </a:accent1>
      <a:accent2>
        <a:srgbClr val="00660C"/>
      </a:accent2>
      <a:accent3>
        <a:srgbClr val="CAE2AD"/>
      </a:accent3>
      <a:accent4>
        <a:srgbClr val="000000"/>
      </a:accent4>
      <a:accent5>
        <a:srgbClr val="B8B8AA"/>
      </a:accent5>
      <a:accent6>
        <a:srgbClr val="005C0A"/>
      </a:accent6>
      <a:hlink>
        <a:srgbClr val="365200"/>
      </a:hlink>
      <a:folHlink>
        <a:srgbClr val="10405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99CC33"/>
        </a:lt1>
        <a:dk2>
          <a:srgbClr val="000000"/>
        </a:dk2>
        <a:lt2>
          <a:srgbClr val="CCCCCC"/>
        </a:lt2>
        <a:accent1>
          <a:srgbClr val="558000"/>
        </a:accent1>
        <a:accent2>
          <a:srgbClr val="4B6614"/>
        </a:accent2>
        <a:accent3>
          <a:srgbClr val="CAE2AD"/>
        </a:accent3>
        <a:accent4>
          <a:srgbClr val="000000"/>
        </a:accent4>
        <a:accent5>
          <a:srgbClr val="B4C0AA"/>
        </a:accent5>
        <a:accent6>
          <a:srgbClr val="435C11"/>
        </a:accent6>
        <a:hlink>
          <a:srgbClr val="3C5900"/>
        </a:hlink>
        <a:folHlink>
          <a:srgbClr val="384C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99CC33"/>
        </a:lt1>
        <a:dk2>
          <a:srgbClr val="000000"/>
        </a:dk2>
        <a:lt2>
          <a:srgbClr val="CCCCCC"/>
        </a:lt2>
        <a:accent1>
          <a:srgbClr val="646600"/>
        </a:accent1>
        <a:accent2>
          <a:srgbClr val="00660C"/>
        </a:accent2>
        <a:accent3>
          <a:srgbClr val="CAE2AD"/>
        </a:accent3>
        <a:accent4>
          <a:srgbClr val="000000"/>
        </a:accent4>
        <a:accent5>
          <a:srgbClr val="B8B8AA"/>
        </a:accent5>
        <a:accent6>
          <a:srgbClr val="005C0A"/>
        </a:accent6>
        <a:hlink>
          <a:srgbClr val="365200"/>
        </a:hlink>
        <a:folHlink>
          <a:srgbClr val="1040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99CC33"/>
        </a:lt1>
        <a:dk2>
          <a:srgbClr val="000000"/>
        </a:dk2>
        <a:lt2>
          <a:srgbClr val="CCCCCC"/>
        </a:lt2>
        <a:accent1>
          <a:srgbClr val="803D39"/>
        </a:accent1>
        <a:accent2>
          <a:srgbClr val="3C5210"/>
        </a:accent2>
        <a:accent3>
          <a:srgbClr val="CAE2AD"/>
        </a:accent3>
        <a:accent4>
          <a:srgbClr val="000000"/>
        </a:accent4>
        <a:accent5>
          <a:srgbClr val="C0AFAE"/>
        </a:accent5>
        <a:accent6>
          <a:srgbClr val="35490D"/>
        </a:accent6>
        <a:hlink>
          <a:srgbClr val="5E265C"/>
        </a:hlink>
        <a:folHlink>
          <a:srgbClr val="362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99CC33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66334D"/>
        </a:accent2>
        <a:accent3>
          <a:srgbClr val="CAE2AD"/>
        </a:accent3>
        <a:accent4>
          <a:srgbClr val="000000"/>
        </a:accent4>
        <a:accent5>
          <a:srgbClr val="B8B1AB"/>
        </a:accent5>
        <a:accent6>
          <a:srgbClr val="5C2D45"/>
        </a:accent6>
        <a:hlink>
          <a:srgbClr val="2B3B57"/>
        </a:hlink>
        <a:folHlink>
          <a:srgbClr val="2F4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58000"/>
        </a:accent1>
        <a:accent2>
          <a:srgbClr val="4B6614"/>
        </a:accent2>
        <a:accent3>
          <a:srgbClr val="FFFFFF"/>
        </a:accent3>
        <a:accent4>
          <a:srgbClr val="000000"/>
        </a:accent4>
        <a:accent5>
          <a:srgbClr val="B4C0AA"/>
        </a:accent5>
        <a:accent6>
          <a:srgbClr val="435C11"/>
        </a:accent6>
        <a:hlink>
          <a:srgbClr val="3C5900"/>
        </a:hlink>
        <a:folHlink>
          <a:srgbClr val="384C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46600"/>
        </a:accent1>
        <a:accent2>
          <a:srgbClr val="00660C"/>
        </a:accent2>
        <a:accent3>
          <a:srgbClr val="FFFFFF"/>
        </a:accent3>
        <a:accent4>
          <a:srgbClr val="000000"/>
        </a:accent4>
        <a:accent5>
          <a:srgbClr val="B8B8AA"/>
        </a:accent5>
        <a:accent6>
          <a:srgbClr val="005C0A"/>
        </a:accent6>
        <a:hlink>
          <a:srgbClr val="365200"/>
        </a:hlink>
        <a:folHlink>
          <a:srgbClr val="1040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3D39"/>
        </a:accent1>
        <a:accent2>
          <a:srgbClr val="3C5210"/>
        </a:accent2>
        <a:accent3>
          <a:srgbClr val="FFFFFF"/>
        </a:accent3>
        <a:accent4>
          <a:srgbClr val="000000"/>
        </a:accent4>
        <a:accent5>
          <a:srgbClr val="C0AFAE"/>
        </a:accent5>
        <a:accent6>
          <a:srgbClr val="35490D"/>
        </a:accent6>
        <a:hlink>
          <a:srgbClr val="5E265C"/>
        </a:hlink>
        <a:folHlink>
          <a:srgbClr val="362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66334D"/>
        </a:accent2>
        <a:accent3>
          <a:srgbClr val="FFFFFF"/>
        </a:accent3>
        <a:accent4>
          <a:srgbClr val="000000"/>
        </a:accent4>
        <a:accent5>
          <a:srgbClr val="B8B1AB"/>
        </a:accent5>
        <a:accent6>
          <a:srgbClr val="5C2D45"/>
        </a:accent6>
        <a:hlink>
          <a:srgbClr val="2B3B57"/>
        </a:hlink>
        <a:folHlink>
          <a:srgbClr val="2F4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99CC33"/>
      </a:lt1>
      <a:dk2>
        <a:srgbClr val="000000"/>
      </a:dk2>
      <a:lt2>
        <a:srgbClr val="CCCCCC"/>
      </a:lt2>
      <a:accent1>
        <a:srgbClr val="646600"/>
      </a:accent1>
      <a:accent2>
        <a:srgbClr val="00660C"/>
      </a:accent2>
      <a:accent3>
        <a:srgbClr val="CAE2AD"/>
      </a:accent3>
      <a:accent4>
        <a:srgbClr val="000000"/>
      </a:accent4>
      <a:accent5>
        <a:srgbClr val="B8B8AA"/>
      </a:accent5>
      <a:accent6>
        <a:srgbClr val="005C0A"/>
      </a:accent6>
      <a:hlink>
        <a:srgbClr val="365200"/>
      </a:hlink>
      <a:folHlink>
        <a:srgbClr val="10405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99CC33"/>
        </a:lt1>
        <a:dk2>
          <a:srgbClr val="000000"/>
        </a:dk2>
        <a:lt2>
          <a:srgbClr val="CCCCCC"/>
        </a:lt2>
        <a:accent1>
          <a:srgbClr val="558000"/>
        </a:accent1>
        <a:accent2>
          <a:srgbClr val="4B6614"/>
        </a:accent2>
        <a:accent3>
          <a:srgbClr val="CAE2AD"/>
        </a:accent3>
        <a:accent4>
          <a:srgbClr val="000000"/>
        </a:accent4>
        <a:accent5>
          <a:srgbClr val="B4C0AA"/>
        </a:accent5>
        <a:accent6>
          <a:srgbClr val="435C11"/>
        </a:accent6>
        <a:hlink>
          <a:srgbClr val="3C5900"/>
        </a:hlink>
        <a:folHlink>
          <a:srgbClr val="384C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99CC33"/>
        </a:lt1>
        <a:dk2>
          <a:srgbClr val="000000"/>
        </a:dk2>
        <a:lt2>
          <a:srgbClr val="CCCCCC"/>
        </a:lt2>
        <a:accent1>
          <a:srgbClr val="646600"/>
        </a:accent1>
        <a:accent2>
          <a:srgbClr val="00660C"/>
        </a:accent2>
        <a:accent3>
          <a:srgbClr val="CAE2AD"/>
        </a:accent3>
        <a:accent4>
          <a:srgbClr val="000000"/>
        </a:accent4>
        <a:accent5>
          <a:srgbClr val="B8B8AA"/>
        </a:accent5>
        <a:accent6>
          <a:srgbClr val="005C0A"/>
        </a:accent6>
        <a:hlink>
          <a:srgbClr val="365200"/>
        </a:hlink>
        <a:folHlink>
          <a:srgbClr val="1040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99CC33"/>
        </a:lt1>
        <a:dk2>
          <a:srgbClr val="000000"/>
        </a:dk2>
        <a:lt2>
          <a:srgbClr val="CCCCCC"/>
        </a:lt2>
        <a:accent1>
          <a:srgbClr val="803D39"/>
        </a:accent1>
        <a:accent2>
          <a:srgbClr val="3C5210"/>
        </a:accent2>
        <a:accent3>
          <a:srgbClr val="CAE2AD"/>
        </a:accent3>
        <a:accent4>
          <a:srgbClr val="000000"/>
        </a:accent4>
        <a:accent5>
          <a:srgbClr val="C0AFAE"/>
        </a:accent5>
        <a:accent6>
          <a:srgbClr val="35490D"/>
        </a:accent6>
        <a:hlink>
          <a:srgbClr val="5E265C"/>
        </a:hlink>
        <a:folHlink>
          <a:srgbClr val="362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99CC33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66334D"/>
        </a:accent2>
        <a:accent3>
          <a:srgbClr val="CAE2AD"/>
        </a:accent3>
        <a:accent4>
          <a:srgbClr val="000000"/>
        </a:accent4>
        <a:accent5>
          <a:srgbClr val="B8B1AB"/>
        </a:accent5>
        <a:accent6>
          <a:srgbClr val="5C2D45"/>
        </a:accent6>
        <a:hlink>
          <a:srgbClr val="2B3B57"/>
        </a:hlink>
        <a:folHlink>
          <a:srgbClr val="2F4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58000"/>
        </a:accent1>
        <a:accent2>
          <a:srgbClr val="4B6614"/>
        </a:accent2>
        <a:accent3>
          <a:srgbClr val="FFFFFF"/>
        </a:accent3>
        <a:accent4>
          <a:srgbClr val="000000"/>
        </a:accent4>
        <a:accent5>
          <a:srgbClr val="B4C0AA"/>
        </a:accent5>
        <a:accent6>
          <a:srgbClr val="435C11"/>
        </a:accent6>
        <a:hlink>
          <a:srgbClr val="3C5900"/>
        </a:hlink>
        <a:folHlink>
          <a:srgbClr val="384C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46600"/>
        </a:accent1>
        <a:accent2>
          <a:srgbClr val="00660C"/>
        </a:accent2>
        <a:accent3>
          <a:srgbClr val="FFFFFF"/>
        </a:accent3>
        <a:accent4>
          <a:srgbClr val="000000"/>
        </a:accent4>
        <a:accent5>
          <a:srgbClr val="B8B8AA"/>
        </a:accent5>
        <a:accent6>
          <a:srgbClr val="005C0A"/>
        </a:accent6>
        <a:hlink>
          <a:srgbClr val="365200"/>
        </a:hlink>
        <a:folHlink>
          <a:srgbClr val="1040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3D39"/>
        </a:accent1>
        <a:accent2>
          <a:srgbClr val="3C5210"/>
        </a:accent2>
        <a:accent3>
          <a:srgbClr val="FFFFFF"/>
        </a:accent3>
        <a:accent4>
          <a:srgbClr val="000000"/>
        </a:accent4>
        <a:accent5>
          <a:srgbClr val="C0AFAE"/>
        </a:accent5>
        <a:accent6>
          <a:srgbClr val="35490D"/>
        </a:accent6>
        <a:hlink>
          <a:srgbClr val="5E265C"/>
        </a:hlink>
        <a:folHlink>
          <a:srgbClr val="362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66334D"/>
        </a:accent2>
        <a:accent3>
          <a:srgbClr val="FFFFFF"/>
        </a:accent3>
        <a:accent4>
          <a:srgbClr val="000000"/>
        </a:accent4>
        <a:accent5>
          <a:srgbClr val="B8B1AB"/>
        </a:accent5>
        <a:accent6>
          <a:srgbClr val="5C2D45"/>
        </a:accent6>
        <a:hlink>
          <a:srgbClr val="2B3B57"/>
        </a:hlink>
        <a:folHlink>
          <a:srgbClr val="2F4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ind_2459_slide</Template>
  <TotalTime>334</TotalTime>
  <Words>318</Words>
  <Application>Microsoft Office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ind_2459_slide</vt:lpstr>
      <vt:lpstr>1_Default Design</vt:lpstr>
      <vt:lpstr>Forces That Drive Reactions - Entropy</vt:lpstr>
      <vt:lpstr>Entropy (∆S)</vt:lpstr>
      <vt:lpstr>∆S Formula</vt:lpstr>
      <vt:lpstr>Law of Disorder</vt:lpstr>
      <vt:lpstr>Measuring Entropy</vt:lpstr>
      <vt:lpstr>Slide 6</vt:lpstr>
      <vt:lpstr>Slide 7</vt:lpstr>
      <vt:lpstr>Slide 8</vt:lpstr>
      <vt:lpstr>Slide 9</vt:lpstr>
      <vt:lpstr>Slide 10</vt:lpstr>
      <vt:lpstr>Spontaneous Reactions</vt:lpstr>
      <vt:lpstr>Learning Check</vt:lpstr>
      <vt:lpstr>Free Energy (∆G)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Randy</dc:creator>
  <cp:lastModifiedBy>Randy</cp:lastModifiedBy>
  <cp:revision>45</cp:revision>
  <dcterms:created xsi:type="dcterms:W3CDTF">2011-02-28T13:42:40Z</dcterms:created>
  <dcterms:modified xsi:type="dcterms:W3CDTF">2011-03-06T15:17:38Z</dcterms:modified>
</cp:coreProperties>
</file>