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0"/>
  </p:notes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65" d="100"/>
          <a:sy n="65" d="100"/>
        </p:scale>
        <p:origin x="-11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090159-4FD5-461F-B709-91A6CFA8D2E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9A0E5A2-C5D0-4B11-9E90-65CDC5936C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EF0E1-37A1-430F-9908-50413F96E2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140E9-1B6F-45DF-BD73-6799049EA0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D62AE66-43F1-4012-A11A-62741BCA2C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E60CB-35DF-43F9-9FB4-6F9DA4992B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C34C2-73BD-4733-B9B5-70CA997BBE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451CF-1859-463C-AAA7-FA6EE9C2BE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B4526-9A2D-422C-9961-7F2CFC8C5E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D080D-190B-454A-AB35-B2E8B83316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17C7F-D172-42D2-96E1-50780BC2EA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37E88-0069-431C-9CC2-366761144C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EF5D9-9664-4292-B41A-C576B14011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384C1-05AF-4E40-B7B0-47D3065398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83E4E-DC92-41EA-81DE-BCE3D0DCBD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4052F-7573-450D-AD07-41901CAB92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93A2C-8BF9-46AB-B9AA-ED7721569A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2EBA8-08A7-4054-A733-DCCFF5BC37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35AC9-E6E8-404F-B674-57902BFFBB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D10E9-12E9-4CCC-8D22-16BCC9D7C4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28D03-A07C-441D-B6AD-F8E68C21B3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6AC80-C471-43F0-8E37-FAC41130E9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D6118-B619-4499-B4B5-9430512420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7B7C1A2-D01F-4B68-8F5F-4CF91C87609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C2FADF-BF39-4850-BF44-25DCC7EC9CF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gif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gif"/><Relationship Id="rId5" Type="http://schemas.openxmlformats.org/officeDocument/2006/relationships/image" Target="../media/image10.jpeg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3326" y="497568"/>
            <a:ext cx="8164286" cy="1470025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 of </a:t>
            </a:r>
            <a:b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Acids and Bases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ph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87411" y="2477996"/>
            <a:ext cx="5621090" cy="34394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3958044" y="4754880"/>
            <a:ext cx="1123406" cy="54864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901438" y="3117668"/>
            <a:ext cx="2142310" cy="2219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Covalent</a:t>
            </a:r>
          </a:p>
          <a:p>
            <a:pPr>
              <a:lnSpc>
                <a:spcPct val="150000"/>
              </a:lnSpc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Ionic</a:t>
            </a:r>
          </a:p>
        </p:txBody>
      </p:sp>
      <p:sp>
        <p:nvSpPr>
          <p:cNvPr id="6" name="Oval 5"/>
          <p:cNvSpPr/>
          <p:nvPr/>
        </p:nvSpPr>
        <p:spPr>
          <a:xfrm>
            <a:off x="3108960" y="222069"/>
            <a:ext cx="3122023" cy="9013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Matter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04948" y="1867989"/>
            <a:ext cx="2050868" cy="7576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Elements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122022" y="1876698"/>
            <a:ext cx="2560320" cy="7576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Compounds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379029" y="1898469"/>
            <a:ext cx="2046513" cy="7576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92D050"/>
                </a:solidFill>
              </a:rPr>
              <a:t>Mixtures</a:t>
            </a:r>
            <a:endParaRPr lang="en-US" sz="3200" b="1" dirty="0">
              <a:solidFill>
                <a:srgbClr val="92D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2775" y="3135086"/>
            <a:ext cx="2142310" cy="2955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Metal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Nonmetal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Semimetal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Noble Gas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16200000" flipH="1">
            <a:off x="-849087" y="4232365"/>
            <a:ext cx="3095898" cy="1306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05395" y="3579223"/>
            <a:ext cx="24819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14103" y="5037909"/>
            <a:ext cx="24819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9749" y="5765074"/>
            <a:ext cx="24819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05394" y="4297680"/>
            <a:ext cx="24819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2103120" y="1188719"/>
            <a:ext cx="2495006" cy="53557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646023" y="1184365"/>
            <a:ext cx="2551611" cy="592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4288479" y="1465217"/>
            <a:ext cx="696688" cy="43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2444930" y="3868780"/>
            <a:ext cx="2316483" cy="435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00995" y="3535680"/>
            <a:ext cx="24819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622765" y="5033554"/>
            <a:ext cx="24819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965269" y="5904413"/>
            <a:ext cx="3241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Acid    Base    Salt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rot="10800000" flipV="1">
            <a:off x="3461658" y="5381896"/>
            <a:ext cx="783771" cy="5617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894219" y="5390604"/>
            <a:ext cx="866501" cy="5921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4241077" y="5708468"/>
            <a:ext cx="696686" cy="87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6200000" flipH="1">
            <a:off x="5288277" y="3877488"/>
            <a:ext cx="2316483" cy="435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635931" y="3222171"/>
            <a:ext cx="26909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Homogeneous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Solutions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Heterogeneous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6444344" y="5033554"/>
            <a:ext cx="24819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426926" y="3513909"/>
            <a:ext cx="24819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42311" y="206477"/>
            <a:ext cx="7313612" cy="901495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Electrolytes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35974" y="1165123"/>
            <a:ext cx="8554065" cy="5427406"/>
          </a:xfrm>
        </p:spPr>
        <p:txBody>
          <a:bodyPr/>
          <a:lstStyle/>
          <a:p>
            <a:r>
              <a:rPr lang="en-US" sz="3200" u="sng" dirty="0" smtClean="0"/>
              <a:t>Electrolytes</a:t>
            </a:r>
            <a:r>
              <a:rPr lang="en-US" sz="3200" dirty="0" smtClean="0"/>
              <a:t> – conduct in water</a:t>
            </a:r>
          </a:p>
          <a:p>
            <a:endParaRPr lang="en-US" sz="3200" dirty="0" smtClean="0"/>
          </a:p>
          <a:p>
            <a:r>
              <a:rPr lang="en-US" sz="3200" dirty="0"/>
              <a:t>	</a:t>
            </a:r>
            <a:r>
              <a:rPr lang="en-US" sz="3200" u="sng" dirty="0" smtClean="0"/>
              <a:t>Acids</a:t>
            </a:r>
            <a:r>
              <a:rPr lang="en-US" sz="3200" dirty="0" smtClean="0"/>
              <a:t>: 	</a:t>
            </a:r>
          </a:p>
          <a:p>
            <a:pPr marL="514350" indent="-514350"/>
            <a:r>
              <a:rPr lang="en-US" sz="3200" dirty="0" smtClean="0"/>
              <a:t>			start with H</a:t>
            </a:r>
            <a:r>
              <a:rPr lang="en-US" sz="3200" baseline="30000" dirty="0" smtClean="0"/>
              <a:t>+</a:t>
            </a:r>
          </a:p>
          <a:p>
            <a:pPr marL="514350" indent="-514350"/>
            <a:r>
              <a:rPr lang="en-US" sz="3200" dirty="0" smtClean="0"/>
              <a:t>			Table K</a:t>
            </a:r>
          </a:p>
          <a:p>
            <a:pPr marL="514350" indent="-514350"/>
            <a:r>
              <a:rPr lang="en-US" sz="3200" dirty="0" smtClean="0"/>
              <a:t>			</a:t>
            </a:r>
            <a:r>
              <a:rPr lang="en-US" sz="3200" dirty="0" err="1" smtClean="0"/>
              <a:t>HCl</a:t>
            </a:r>
            <a:r>
              <a:rPr lang="en-US" sz="3200" dirty="0" smtClean="0"/>
              <a:t>,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SO</a:t>
            </a:r>
            <a:r>
              <a:rPr lang="en-US" sz="3200" baseline="-25000" dirty="0" smtClean="0"/>
              <a:t>4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	</a:t>
            </a:r>
            <a:endParaRPr lang="en-US" sz="3200" dirty="0"/>
          </a:p>
        </p:txBody>
      </p:sp>
      <p:pic>
        <p:nvPicPr>
          <p:cNvPr id="52230" name="Picture 6" descr="C:\Documents and Settings\stc\Local Settings\Temporary Internet Files\Content.IE5\V7OE2YXS\MM900234717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7612" y="180975"/>
            <a:ext cx="981075" cy="1295400"/>
          </a:xfrm>
          <a:prstGeom prst="rect">
            <a:avLst/>
          </a:prstGeom>
          <a:noFill/>
        </p:spPr>
      </p:pic>
      <p:pic>
        <p:nvPicPr>
          <p:cNvPr id="52231" name="Picture 7" descr="C:\Documents and Settings\stc\Local Settings\Temporary Internet Files\Content.IE5\2SCXYMBC\MM900236225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809" y="350247"/>
            <a:ext cx="799420" cy="633503"/>
          </a:xfrm>
          <a:prstGeom prst="rect">
            <a:avLst/>
          </a:prstGeom>
          <a:noFill/>
        </p:spPr>
      </p:pic>
      <p:pic>
        <p:nvPicPr>
          <p:cNvPr id="8" name="Picture 7" descr="acid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2937" y="1490662"/>
            <a:ext cx="1524000" cy="1133475"/>
          </a:xfrm>
          <a:prstGeom prst="rect">
            <a:avLst/>
          </a:prstGeom>
        </p:spPr>
      </p:pic>
      <p:pic>
        <p:nvPicPr>
          <p:cNvPr id="9" name="Picture 8" descr="tableK1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68834" y="2711507"/>
            <a:ext cx="3775166" cy="4146494"/>
          </a:xfrm>
          <a:prstGeom prst="rect">
            <a:avLst/>
          </a:prstGeom>
        </p:spPr>
      </p:pic>
      <p:pic>
        <p:nvPicPr>
          <p:cNvPr id="10" name="Picture 9" descr="h+hydroxide-water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5126518"/>
            <a:ext cx="2885803" cy="1731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42311" y="206477"/>
            <a:ext cx="7313612" cy="901495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Electrolytes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35974" y="1165123"/>
            <a:ext cx="8554065" cy="5427406"/>
          </a:xfrm>
        </p:spPr>
        <p:txBody>
          <a:bodyPr/>
          <a:lstStyle/>
          <a:p>
            <a:r>
              <a:rPr lang="en-US" sz="3200" u="sng" dirty="0" smtClean="0"/>
              <a:t>Electrolytes</a:t>
            </a:r>
            <a:r>
              <a:rPr lang="en-US" sz="3200" dirty="0" smtClean="0"/>
              <a:t> – conduct in water</a:t>
            </a:r>
          </a:p>
          <a:p>
            <a:r>
              <a:rPr lang="en-US" sz="3200" dirty="0"/>
              <a:t>	</a:t>
            </a:r>
            <a:endParaRPr lang="en-US" sz="3200" dirty="0" smtClean="0"/>
          </a:p>
          <a:p>
            <a:r>
              <a:rPr lang="en-US" sz="3200" dirty="0"/>
              <a:t>	</a:t>
            </a:r>
            <a:r>
              <a:rPr lang="en-US" sz="3200" u="sng" dirty="0" smtClean="0"/>
              <a:t>Bases</a:t>
            </a:r>
            <a:r>
              <a:rPr lang="en-US" sz="3200" dirty="0" smtClean="0"/>
              <a:t>: 	</a:t>
            </a:r>
          </a:p>
          <a:p>
            <a:r>
              <a:rPr lang="en-US" sz="3200" dirty="0" smtClean="0"/>
              <a:t>		end with OH</a:t>
            </a:r>
            <a:r>
              <a:rPr lang="en-US" sz="3200" baseline="30000" dirty="0" smtClean="0"/>
              <a:t>-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Table L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</a:t>
            </a:r>
            <a:r>
              <a:rPr lang="en-US" sz="3200" dirty="0" err="1" smtClean="0"/>
              <a:t>NaOH</a:t>
            </a:r>
            <a:endParaRPr lang="en-US" sz="3200" dirty="0" smtClean="0"/>
          </a:p>
          <a:p>
            <a:r>
              <a:rPr lang="en-US" sz="3200" dirty="0"/>
              <a:t>	</a:t>
            </a:r>
            <a:r>
              <a:rPr lang="en-US" sz="3200" dirty="0" smtClean="0"/>
              <a:t>	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	</a:t>
            </a:r>
            <a:endParaRPr lang="en-US" sz="3200" dirty="0"/>
          </a:p>
        </p:txBody>
      </p:sp>
      <p:pic>
        <p:nvPicPr>
          <p:cNvPr id="52230" name="Picture 6" descr="C:\Documents and Settings\stc\Local Settings\Temporary Internet Files\Content.IE5\V7OE2YXS\MM900234717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7612" y="180975"/>
            <a:ext cx="981075" cy="1295400"/>
          </a:xfrm>
          <a:prstGeom prst="rect">
            <a:avLst/>
          </a:prstGeom>
          <a:noFill/>
        </p:spPr>
      </p:pic>
      <p:pic>
        <p:nvPicPr>
          <p:cNvPr id="52231" name="Picture 7" descr="C:\Documents and Settings\stc\Local Settings\Temporary Internet Files\Content.IE5\2SCXYMBC\MM900236225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809" y="350247"/>
            <a:ext cx="799420" cy="633503"/>
          </a:xfrm>
          <a:prstGeom prst="rect">
            <a:avLst/>
          </a:prstGeom>
          <a:noFill/>
        </p:spPr>
      </p:pic>
      <p:pic>
        <p:nvPicPr>
          <p:cNvPr id="7" name="Picture 6" descr="h30-an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286375"/>
            <a:ext cx="2867025" cy="1571625"/>
          </a:xfrm>
          <a:prstGeom prst="rect">
            <a:avLst/>
          </a:prstGeom>
        </p:spPr>
      </p:pic>
      <p:pic>
        <p:nvPicPr>
          <p:cNvPr id="8" name="Picture 7" descr="tableL1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18279" y="3534082"/>
            <a:ext cx="4025533" cy="2719234"/>
          </a:xfrm>
          <a:prstGeom prst="rect">
            <a:avLst/>
          </a:prstGeom>
        </p:spPr>
      </p:pic>
      <p:pic>
        <p:nvPicPr>
          <p:cNvPr id="9" name="Picture 8" descr="base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44995" y="1777027"/>
            <a:ext cx="1714500" cy="1209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42311" y="206477"/>
            <a:ext cx="7313612" cy="901495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Electrolytes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1730" y="1165123"/>
            <a:ext cx="8952270" cy="5427406"/>
          </a:xfrm>
        </p:spPr>
        <p:txBody>
          <a:bodyPr/>
          <a:lstStyle/>
          <a:p>
            <a:r>
              <a:rPr lang="en-US" sz="3200" u="sng" dirty="0" smtClean="0"/>
              <a:t>Electrolytes</a:t>
            </a:r>
            <a:r>
              <a:rPr lang="en-US" sz="3200" dirty="0" smtClean="0"/>
              <a:t> – conduct in water</a:t>
            </a:r>
          </a:p>
          <a:p>
            <a:r>
              <a:rPr lang="en-US" sz="3200" dirty="0"/>
              <a:t>	</a:t>
            </a:r>
            <a:endParaRPr lang="en-US" sz="3200" dirty="0" smtClean="0"/>
          </a:p>
          <a:p>
            <a:r>
              <a:rPr lang="en-US" sz="3200" dirty="0"/>
              <a:t>	</a:t>
            </a:r>
            <a:r>
              <a:rPr lang="en-US" sz="3200" u="sng" dirty="0" smtClean="0"/>
              <a:t>Salts</a:t>
            </a:r>
            <a:r>
              <a:rPr lang="en-US" sz="3200" dirty="0" smtClean="0"/>
              <a:t>: 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metal + nonmetal </a:t>
            </a:r>
            <a:r>
              <a:rPr lang="en-US" sz="3200" dirty="0" smtClean="0">
                <a:sym typeface="Wingdings" pitchFamily="2" charset="2"/>
              </a:rPr>
              <a:t> </a:t>
            </a:r>
            <a:r>
              <a:rPr lang="en-US" sz="3200" dirty="0" err="1" smtClean="0">
                <a:sym typeface="Wingdings" pitchFamily="2" charset="2"/>
              </a:rPr>
              <a:t>NaCl</a:t>
            </a:r>
            <a:endParaRPr lang="en-US" sz="3200" dirty="0" smtClean="0">
              <a:sym typeface="Wingdings" pitchFamily="2" charset="2"/>
            </a:endParaRPr>
          </a:p>
          <a:p>
            <a:r>
              <a:rPr lang="en-US" sz="3200" dirty="0">
                <a:sym typeface="Wingdings" pitchFamily="2" charset="2"/>
              </a:rPr>
              <a:t>	</a:t>
            </a:r>
            <a:r>
              <a:rPr lang="en-US" sz="3200" dirty="0" smtClean="0">
                <a:sym typeface="Wingdings" pitchFamily="2" charset="2"/>
              </a:rPr>
              <a:t>metal + polyatomic ion  KNO</a:t>
            </a:r>
            <a:r>
              <a:rPr lang="en-US" sz="3200" baseline="-25000" dirty="0" smtClean="0">
                <a:sym typeface="Wingdings" pitchFamily="2" charset="2"/>
              </a:rPr>
              <a:t>3</a:t>
            </a:r>
          </a:p>
          <a:p>
            <a:r>
              <a:rPr lang="en-US" sz="3200" dirty="0">
                <a:sym typeface="Wingdings" pitchFamily="2" charset="2"/>
              </a:rPr>
              <a:t>	p</a:t>
            </a:r>
            <a:r>
              <a:rPr lang="en-US" sz="3200" dirty="0" smtClean="0">
                <a:sym typeface="Wingdings" pitchFamily="2" charset="2"/>
              </a:rPr>
              <a:t>olyatomic ion + nonmetal  NH</a:t>
            </a:r>
            <a:r>
              <a:rPr lang="en-US" sz="3200" baseline="-25000" dirty="0" smtClean="0">
                <a:sym typeface="Wingdings" pitchFamily="2" charset="2"/>
              </a:rPr>
              <a:t>4</a:t>
            </a:r>
            <a:r>
              <a:rPr lang="en-US" sz="3200" dirty="0" smtClean="0">
                <a:sym typeface="Wingdings" pitchFamily="2" charset="2"/>
              </a:rPr>
              <a:t>Cl</a:t>
            </a:r>
          </a:p>
          <a:p>
            <a:r>
              <a:rPr lang="en-US" sz="3200" dirty="0">
                <a:sym typeface="Wingdings" pitchFamily="2" charset="2"/>
              </a:rPr>
              <a:t>	</a:t>
            </a:r>
            <a:r>
              <a:rPr lang="en-US" sz="3200" dirty="0" smtClean="0">
                <a:sym typeface="Wingdings" pitchFamily="2" charset="2"/>
              </a:rPr>
              <a:t>polyatomic ion + polyatomic ion  NH</a:t>
            </a:r>
            <a:r>
              <a:rPr lang="en-US" sz="3200" baseline="-25000" dirty="0" smtClean="0">
                <a:sym typeface="Wingdings" pitchFamily="2" charset="2"/>
              </a:rPr>
              <a:t>4</a:t>
            </a:r>
            <a:r>
              <a:rPr lang="en-US" sz="3200" dirty="0" smtClean="0">
                <a:sym typeface="Wingdings" pitchFamily="2" charset="2"/>
              </a:rPr>
              <a:t>NO</a:t>
            </a:r>
            <a:r>
              <a:rPr lang="en-US" sz="3200" baseline="-25000" dirty="0" smtClean="0">
                <a:sym typeface="Wingdings" pitchFamily="2" charset="2"/>
              </a:rPr>
              <a:t>3</a:t>
            </a:r>
            <a:r>
              <a:rPr lang="en-US" sz="3200" dirty="0" smtClean="0"/>
              <a:t>	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	</a:t>
            </a:r>
            <a:endParaRPr lang="en-US" sz="3200" dirty="0"/>
          </a:p>
        </p:txBody>
      </p:sp>
      <p:pic>
        <p:nvPicPr>
          <p:cNvPr id="52230" name="Picture 6" descr="C:\Documents and Settings\stc\Local Settings\Temporary Internet Files\Content.IE5\V7OE2YXS\MM900234717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7612" y="180975"/>
            <a:ext cx="981075" cy="1295400"/>
          </a:xfrm>
          <a:prstGeom prst="rect">
            <a:avLst/>
          </a:prstGeom>
          <a:noFill/>
        </p:spPr>
      </p:pic>
      <p:pic>
        <p:nvPicPr>
          <p:cNvPr id="52231" name="Picture 7" descr="C:\Documents and Settings\stc\Local Settings\Temporary Internet Files\Content.IE5\2SCXYMBC\MM900236225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809" y="350247"/>
            <a:ext cx="799420" cy="633503"/>
          </a:xfrm>
          <a:prstGeom prst="rect">
            <a:avLst/>
          </a:prstGeom>
          <a:noFill/>
        </p:spPr>
      </p:pic>
      <p:pic>
        <p:nvPicPr>
          <p:cNvPr id="6" name="Picture 5" descr="CHLORI~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00747" y="5268489"/>
            <a:ext cx="4229715" cy="15895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err="1" smtClean="0"/>
              <a:t>Nonelectrolytes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u="sng" dirty="0" smtClean="0"/>
              <a:t>Molecules</a:t>
            </a:r>
            <a:r>
              <a:rPr lang="en-US" sz="3200" dirty="0" smtClean="0"/>
              <a:t>:</a:t>
            </a:r>
          </a:p>
          <a:p>
            <a:pPr>
              <a:buNone/>
            </a:pPr>
            <a:r>
              <a:rPr lang="en-US" sz="3200" dirty="0"/>
              <a:t>	</a:t>
            </a:r>
            <a:r>
              <a:rPr lang="en-US" sz="3200" dirty="0" smtClean="0"/>
              <a:t>	nonmetal + nonmetal</a:t>
            </a:r>
          </a:p>
          <a:p>
            <a:pPr>
              <a:buNone/>
            </a:pPr>
            <a:r>
              <a:rPr lang="en-US" sz="3200" dirty="0"/>
              <a:t>	</a:t>
            </a:r>
            <a:r>
              <a:rPr lang="en-US" sz="3200" dirty="0" smtClean="0"/>
              <a:t>	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O, CH</a:t>
            </a:r>
            <a:r>
              <a:rPr lang="en-US" sz="3200" baseline="-25000" dirty="0" smtClean="0"/>
              <a:t>4</a:t>
            </a:r>
          </a:p>
          <a:p>
            <a:pPr>
              <a:buNone/>
            </a:pPr>
            <a:r>
              <a:rPr lang="en-US" sz="3200" dirty="0"/>
              <a:t>	</a:t>
            </a:r>
            <a:r>
              <a:rPr lang="en-US" sz="3200" dirty="0" smtClean="0"/>
              <a:t>	Exception </a:t>
            </a:r>
            <a:r>
              <a:rPr lang="en-US" sz="3200" dirty="0" smtClean="0">
                <a:sym typeface="Wingdings" pitchFamily="2" charset="2"/>
              </a:rPr>
              <a:t> CH</a:t>
            </a:r>
            <a:r>
              <a:rPr lang="en-US" sz="3200" baseline="-25000" dirty="0" smtClean="0">
                <a:sym typeface="Wingdings" pitchFamily="2" charset="2"/>
              </a:rPr>
              <a:t>3</a:t>
            </a:r>
            <a:r>
              <a:rPr lang="en-US" sz="3200" dirty="0" smtClean="0">
                <a:sym typeface="Wingdings" pitchFamily="2" charset="2"/>
              </a:rPr>
              <a:t>COOH (acetic acid)</a:t>
            </a:r>
          </a:p>
          <a:p>
            <a:pPr>
              <a:buNone/>
            </a:pPr>
            <a:r>
              <a:rPr lang="en-US" sz="3200" dirty="0">
                <a:sym typeface="Wingdings" pitchFamily="2" charset="2"/>
              </a:rPr>
              <a:t>	</a:t>
            </a:r>
            <a:r>
              <a:rPr lang="en-US" sz="3200" dirty="0" smtClean="0">
                <a:sym typeface="Wingdings" pitchFamily="2" charset="2"/>
              </a:rPr>
              <a:t>				- is an organic acid</a:t>
            </a:r>
            <a:endParaRPr lang="en-US" sz="3200" dirty="0"/>
          </a:p>
        </p:txBody>
      </p:sp>
      <p:pic>
        <p:nvPicPr>
          <p:cNvPr id="4" name="Picture 3" descr="0005-002-methan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8092" y="4922427"/>
            <a:ext cx="1506179" cy="1595833"/>
          </a:xfrm>
          <a:prstGeom prst="rect">
            <a:avLst/>
          </a:prstGeom>
        </p:spPr>
      </p:pic>
      <p:pic>
        <p:nvPicPr>
          <p:cNvPr id="5" name="Picture 4" descr="white-vineg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16994" y="4630994"/>
            <a:ext cx="2227006" cy="2227006"/>
          </a:xfrm>
          <a:prstGeom prst="rect">
            <a:avLst/>
          </a:prstGeom>
        </p:spPr>
      </p:pic>
      <p:pic>
        <p:nvPicPr>
          <p:cNvPr id="6" name="Picture 5" descr="lewis dot diagram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67857" y="4951771"/>
            <a:ext cx="2162420" cy="16850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0"/>
            <a:ext cx="8226425" cy="930941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Acids and Bases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870614"/>
          <a:ext cx="9144000" cy="6175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74473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Properties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Acids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Bases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473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Taste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Sour 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(vinegar)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Bitter </a:t>
                      </a:r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(baker’s chocolate)</a:t>
                      </a:r>
                      <a:endParaRPr lang="en-US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473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Conductivity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(varies with strength)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(varies with strength)</a:t>
                      </a:r>
                    </a:p>
                  </a:txBody>
                  <a:tcPr/>
                </a:tc>
              </a:tr>
              <a:tr h="74473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Reaction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Releases H</a:t>
                      </a:r>
                      <a:r>
                        <a:rPr lang="en-US" sz="32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3200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--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473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Litmus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Red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Blue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473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Phenophthalein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Clear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Pink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473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Feel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--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Slippery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473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Ions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32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en-US" sz="320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OH</a:t>
                      </a:r>
                      <a:r>
                        <a:rPr lang="en-US" sz="32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320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2460_slide">
  <a:themeElements>
    <a:clrScheme name="Office Theme 2">
      <a:dk1>
        <a:srgbClr val="000000"/>
      </a:dk1>
      <a:lt1>
        <a:srgbClr val="CCCCFF"/>
      </a:lt1>
      <a:dk2>
        <a:srgbClr val="000000"/>
      </a:dk2>
      <a:lt2>
        <a:srgbClr val="B2B2B2"/>
      </a:lt2>
      <a:accent1>
        <a:srgbClr val="764599"/>
      </a:accent1>
      <a:accent2>
        <a:srgbClr val="004799"/>
      </a:accent2>
      <a:accent3>
        <a:srgbClr val="E2E2FF"/>
      </a:accent3>
      <a:accent4>
        <a:srgbClr val="000000"/>
      </a:accent4>
      <a:accent5>
        <a:srgbClr val="BDB0CA"/>
      </a:accent5>
      <a:accent6>
        <a:srgbClr val="003F8A"/>
      </a:accent6>
      <a:hlink>
        <a:srgbClr val="000099"/>
      </a:hlink>
      <a:folHlink>
        <a:srgbClr val="731757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E2E2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E2E2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E2E2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E2E2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FFFF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FFFF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FFFF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FFFF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CCCCFF"/>
      </a:lt1>
      <a:dk2>
        <a:srgbClr val="000000"/>
      </a:dk2>
      <a:lt2>
        <a:srgbClr val="B2B2B2"/>
      </a:lt2>
      <a:accent1>
        <a:srgbClr val="764599"/>
      </a:accent1>
      <a:accent2>
        <a:srgbClr val="004799"/>
      </a:accent2>
      <a:accent3>
        <a:srgbClr val="E2E2FF"/>
      </a:accent3>
      <a:accent4>
        <a:srgbClr val="000000"/>
      </a:accent4>
      <a:accent5>
        <a:srgbClr val="BDB0CA"/>
      </a:accent5>
      <a:accent6>
        <a:srgbClr val="003F8A"/>
      </a:accent6>
      <a:hlink>
        <a:srgbClr val="000099"/>
      </a:hlink>
      <a:folHlink>
        <a:srgbClr val="731757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E2E2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E2E2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E2E2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E2E2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FFFF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FFFF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FFFF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FFFF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ind_2460_slide</Template>
  <TotalTime>109</TotalTime>
  <Words>87</Words>
  <Application>Microsoft Office PowerPoint</Application>
  <PresentationFormat>On-screen Show (4:3)</PresentationFormat>
  <Paragraphs>79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ind_2460_slide</vt:lpstr>
      <vt:lpstr>1_Default Design</vt:lpstr>
      <vt:lpstr>Properties of  Acids and Bases</vt:lpstr>
      <vt:lpstr>Slide 2</vt:lpstr>
      <vt:lpstr>Electrolytes</vt:lpstr>
      <vt:lpstr>Electrolytes</vt:lpstr>
      <vt:lpstr>Electrolytes</vt:lpstr>
      <vt:lpstr>Nonelectrolytes</vt:lpstr>
      <vt:lpstr>Acids and Bases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 Acids and Bases</dc:title>
  <dc:creator>Randy</dc:creator>
  <cp:lastModifiedBy>Randy</cp:lastModifiedBy>
  <cp:revision>16</cp:revision>
  <dcterms:created xsi:type="dcterms:W3CDTF">2011-03-13T14:36:05Z</dcterms:created>
  <dcterms:modified xsi:type="dcterms:W3CDTF">2011-03-13T17:44:16Z</dcterms:modified>
</cp:coreProperties>
</file>