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6"/>
  </p:notesMasterIdLst>
  <p:sldIdLst>
    <p:sldId id="256" r:id="rId3"/>
    <p:sldId id="264" r:id="rId4"/>
    <p:sldId id="258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65" d="100"/>
          <a:sy n="65" d="100"/>
        </p:scale>
        <p:origin x="-11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090159-4FD5-461F-B709-91A6CFA8D2E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9A0E5A2-C5D0-4B11-9E90-65CDC5936C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EF0E1-37A1-430F-9908-50413F96E2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140E9-1B6F-45DF-BD73-6799049EA0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D62AE66-43F1-4012-A11A-62741BCA2C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E60CB-35DF-43F9-9FB4-6F9DA4992B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C34C2-73BD-4733-B9B5-70CA997BBE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451CF-1859-463C-AAA7-FA6EE9C2BE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B4526-9A2D-422C-9961-7F2CFC8C5E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D080D-190B-454A-AB35-B2E8B83316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17C7F-D172-42D2-96E1-50780BC2EA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37E88-0069-431C-9CC2-366761144C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EF5D9-9664-4292-B41A-C576B14011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384C1-05AF-4E40-B7B0-47D3065398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83E4E-DC92-41EA-81DE-BCE3D0DCBD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4052F-7573-450D-AD07-41901CAB92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93A2C-8BF9-46AB-B9AA-ED7721569A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2EBA8-08A7-4054-A733-DCCFF5BC3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35AC9-E6E8-404F-B674-57902BFFB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D10E9-12E9-4CCC-8D22-16BCC9D7C4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28D03-A07C-441D-B6AD-F8E68C21B3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6AC80-C471-43F0-8E37-FAC41130E9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D6118-B619-4499-B4B5-9430512420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B7C1A2-D01F-4B68-8F5F-4CF91C87609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C2FADF-BF39-4850-BF44-25DCC7EC9CF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3326" y="497568"/>
            <a:ext cx="8164286" cy="1470025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Arrhenius Model of</a:t>
            </a:r>
            <a:b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Acids and Bases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far-side-hc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8069" y="1923287"/>
            <a:ext cx="4389120" cy="49650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Concentration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Strength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molarity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          (nature)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5613" y="1600200"/>
          <a:ext cx="822642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6800"/>
                <a:gridCol w="2857484"/>
                <a:gridCol w="274214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Concentrated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Dilute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Strong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12M</a:t>
                      </a:r>
                      <a:r>
                        <a:rPr lang="en-US" sz="3200" baseline="0" dirty="0" smtClean="0"/>
                        <a:t>  </a:t>
                      </a:r>
                      <a:r>
                        <a:rPr lang="en-US" sz="3200" baseline="0" dirty="0" err="1" smtClean="0"/>
                        <a:t>HCl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1M </a:t>
                      </a:r>
                      <a:r>
                        <a:rPr lang="en-US" sz="3200" dirty="0" err="1" smtClean="0"/>
                        <a:t>HCl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Weak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12M HC</a:t>
                      </a:r>
                      <a:r>
                        <a:rPr lang="en-US" sz="3200" baseline="-25000" dirty="0" smtClean="0"/>
                        <a:t>2</a:t>
                      </a:r>
                      <a:r>
                        <a:rPr lang="en-US" sz="3200" dirty="0" smtClean="0"/>
                        <a:t>H</a:t>
                      </a:r>
                      <a:r>
                        <a:rPr lang="en-US" sz="3200" baseline="-25000" dirty="0" smtClean="0"/>
                        <a:t>3</a:t>
                      </a:r>
                      <a:r>
                        <a:rPr lang="en-US" sz="3200" dirty="0" smtClean="0"/>
                        <a:t>O</a:t>
                      </a:r>
                      <a:r>
                        <a:rPr lang="en-US" sz="3200" baseline="-25000" dirty="0" smtClean="0"/>
                        <a:t>2</a:t>
                      </a:r>
                      <a:endParaRPr lang="en-US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1M HC</a:t>
                      </a:r>
                      <a:r>
                        <a:rPr lang="en-US" sz="3200" baseline="-25000" dirty="0" smtClean="0"/>
                        <a:t>2</a:t>
                      </a:r>
                      <a:r>
                        <a:rPr lang="en-US" sz="3200" dirty="0" smtClean="0"/>
                        <a:t>H</a:t>
                      </a:r>
                      <a:r>
                        <a:rPr lang="en-US" sz="3200" baseline="-25000" dirty="0" smtClean="0"/>
                        <a:t>3</a:t>
                      </a:r>
                      <a:r>
                        <a:rPr lang="en-US" sz="3200" dirty="0" smtClean="0"/>
                        <a:t>O</a:t>
                      </a:r>
                      <a:r>
                        <a:rPr lang="en-US" sz="3200" baseline="-25000" dirty="0" smtClean="0"/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2955" y="3672348"/>
            <a:ext cx="83770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Strong = dissociates</a:t>
            </a:r>
          </a:p>
          <a:p>
            <a:r>
              <a:rPr lang="en-US" sz="3200" dirty="0" smtClean="0"/>
              <a:t>Weak = doesn’t give as many ions in water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80218"/>
            <a:ext cx="8226425" cy="827703"/>
          </a:xfrm>
        </p:spPr>
        <p:txBody>
          <a:bodyPr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Dissociation Constant (Ka)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ka-products-reactant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39208" y="1673747"/>
            <a:ext cx="3895102" cy="1246433"/>
          </a:xfrm>
        </p:spPr>
      </p:pic>
      <p:pic>
        <p:nvPicPr>
          <p:cNvPr id="5" name="Picture 4" descr="ka-products-reactants-hc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68693" y="3333838"/>
            <a:ext cx="3915343" cy="12529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66220" y="5088194"/>
            <a:ext cx="43360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Large Ka = strong acid</a:t>
            </a:r>
          </a:p>
          <a:p>
            <a:r>
              <a:rPr lang="en-US" sz="3200" dirty="0" smtClean="0"/>
              <a:t>Small Ka = weak acid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88142" y="3613355"/>
            <a:ext cx="2903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HCl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 H</a:t>
            </a:r>
            <a:r>
              <a:rPr lang="en-US" sz="3200" baseline="30000" dirty="0" smtClean="0">
                <a:sym typeface="Wingdings" pitchFamily="2" charset="2"/>
              </a:rPr>
              <a:t>+</a:t>
            </a:r>
            <a:r>
              <a:rPr lang="en-US" sz="3200" dirty="0" smtClean="0">
                <a:sym typeface="Wingdings" pitchFamily="2" charset="2"/>
              </a:rPr>
              <a:t> + </a:t>
            </a:r>
            <a:r>
              <a:rPr lang="en-US" sz="3200" dirty="0" err="1" smtClean="0">
                <a:sym typeface="Wingdings" pitchFamily="2" charset="2"/>
              </a:rPr>
              <a:t>Cl</a:t>
            </a:r>
            <a:r>
              <a:rPr lang="en-US" sz="3200" baseline="30000" dirty="0" smtClean="0">
                <a:sym typeface="Wingdings" pitchFamily="2" charset="2"/>
              </a:rPr>
              <a:t>-</a:t>
            </a:r>
            <a:endParaRPr lang="en-US" sz="32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Naming Acids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7346" name="Object 3"/>
          <p:cNvGraphicFramePr>
            <a:graphicFrameLocks noChangeAspect="1"/>
          </p:cNvGraphicFramePr>
          <p:nvPr>
            <p:ph idx="1"/>
          </p:nvPr>
        </p:nvGraphicFramePr>
        <p:xfrm>
          <a:off x="1769807" y="1406038"/>
          <a:ext cx="5417593" cy="5159973"/>
        </p:xfrm>
        <a:graphic>
          <a:graphicData uri="http://schemas.openxmlformats.org/presentationml/2006/ole">
            <p:oleObj spid="_x0000_s57346" name="MS Org Chart" r:id="rId3" imgW="4539960" imgH="4324320" progId="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479425" y="1946275"/>
            <a:ext cx="5259388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3200" dirty="0" err="1"/>
              <a:t>HBr</a:t>
            </a:r>
            <a:r>
              <a:rPr lang="en-US" sz="3200" dirty="0"/>
              <a:t> </a:t>
            </a:r>
            <a:r>
              <a:rPr lang="en-US" sz="3200" baseline="-25000" dirty="0"/>
              <a:t>(</a:t>
            </a:r>
            <a:r>
              <a:rPr lang="en-US" sz="3200" baseline="-25000" dirty="0" err="1"/>
              <a:t>aq</a:t>
            </a:r>
            <a:r>
              <a:rPr lang="en-US" sz="3200" baseline="-25000" dirty="0"/>
              <a:t>)</a:t>
            </a:r>
          </a:p>
          <a:p>
            <a:pPr marL="287338" indent="-287338">
              <a:lnSpc>
                <a:spcPct val="120000"/>
              </a:lnSpc>
              <a:spcBef>
                <a:spcPct val="30000"/>
              </a:spcBef>
              <a:buSzPct val="100000"/>
              <a:buFontTx/>
              <a:buChar char="•"/>
            </a:pPr>
            <a:endParaRPr lang="en-US" sz="3200" dirty="0"/>
          </a:p>
          <a:p>
            <a:pPr marL="287338" indent="-287338">
              <a:lnSpc>
                <a:spcPct val="12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3200" dirty="0"/>
              <a:t>H</a:t>
            </a:r>
            <a:r>
              <a:rPr lang="en-US" sz="3200" baseline="-25000" dirty="0"/>
              <a:t>2</a:t>
            </a:r>
            <a:r>
              <a:rPr lang="en-US" sz="3200" dirty="0"/>
              <a:t>CO</a:t>
            </a:r>
            <a:r>
              <a:rPr lang="en-US" sz="3200" baseline="-25000" dirty="0"/>
              <a:t>3</a:t>
            </a:r>
            <a:endParaRPr lang="en-US" sz="3200" dirty="0"/>
          </a:p>
          <a:p>
            <a:pPr marL="287338" indent="-287338">
              <a:lnSpc>
                <a:spcPct val="120000"/>
              </a:lnSpc>
              <a:spcBef>
                <a:spcPct val="30000"/>
              </a:spcBef>
              <a:buSzPct val="100000"/>
              <a:buFontTx/>
              <a:buChar char="•"/>
            </a:pPr>
            <a:endParaRPr lang="en-US" sz="2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287338" indent="-287338">
              <a:lnSpc>
                <a:spcPct val="12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3200" dirty="0"/>
              <a:t>H</a:t>
            </a:r>
            <a:r>
              <a:rPr lang="en-US" sz="3200" baseline="-25000" dirty="0"/>
              <a:t>2</a:t>
            </a:r>
            <a:r>
              <a:rPr lang="en-US" sz="3200" dirty="0"/>
              <a:t>SO</a:t>
            </a:r>
            <a:r>
              <a:rPr lang="en-US" sz="3200" baseline="-25000" dirty="0"/>
              <a:t>3</a:t>
            </a:r>
            <a:endParaRPr lang="en-US" sz="3200" b="1" dirty="0"/>
          </a:p>
          <a:p>
            <a:pPr marL="636588" lvl="1" indent="-234950">
              <a:lnSpc>
                <a:spcPct val="120000"/>
              </a:lnSpc>
              <a:spcBef>
                <a:spcPct val="30000"/>
              </a:spcBef>
              <a:buSzPct val="100000"/>
              <a:buFontTx/>
              <a:buChar char="–"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5894" name="Rectangle 6"/>
          <p:cNvSpPr>
            <a:spLocks noChangeArrowheads="1"/>
          </p:cNvSpPr>
          <p:nvPr/>
        </p:nvSpPr>
        <p:spPr bwMode="auto">
          <a:xfrm>
            <a:off x="2819400" y="1981200"/>
            <a:ext cx="5542935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30000"/>
              </a:spcBef>
              <a:buSzPct val="100000"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</a:t>
            </a: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	</a:t>
            </a:r>
            <a:r>
              <a:rPr lang="en-US" sz="3200" b="1" dirty="0" err="1">
                <a:solidFill>
                  <a:srgbClr val="FF0000"/>
                </a:solidFill>
              </a:rPr>
              <a:t>hydro</a:t>
            </a:r>
            <a:r>
              <a:rPr lang="en-US" sz="3200" b="1" dirty="0" err="1">
                <a:solidFill>
                  <a:schemeClr val="tx2"/>
                </a:solidFill>
              </a:rPr>
              <a:t>brom</a:t>
            </a:r>
            <a:r>
              <a:rPr lang="en-US" sz="3200" b="1" dirty="0" err="1">
                <a:solidFill>
                  <a:srgbClr val="FF0000"/>
                </a:solidFill>
              </a:rPr>
              <a:t>ic</a:t>
            </a:r>
            <a:r>
              <a:rPr lang="en-US" sz="3200" b="1" dirty="0">
                <a:solidFill>
                  <a:schemeClr val="tx2"/>
                </a:solidFill>
              </a:rPr>
              <a:t> acid</a:t>
            </a:r>
          </a:p>
        </p:txBody>
      </p:sp>
      <p:sp>
        <p:nvSpPr>
          <p:cNvPr id="165895" name="Rectangle 7"/>
          <p:cNvSpPr>
            <a:spLocks noChangeArrowheads="1"/>
          </p:cNvSpPr>
          <p:nvPr/>
        </p:nvSpPr>
        <p:spPr bwMode="auto">
          <a:xfrm>
            <a:off x="2819399" y="3367548"/>
            <a:ext cx="4997245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30000"/>
              </a:spcBef>
              <a:buSzPct val="100000"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	</a:t>
            </a:r>
            <a:r>
              <a:rPr lang="en-US" sz="3200" b="1" dirty="0">
                <a:solidFill>
                  <a:schemeClr val="tx2"/>
                </a:solidFill>
                <a:sym typeface="Symbol" pitchFamily="18" charset="2"/>
              </a:rPr>
              <a:t>carbon</a:t>
            </a:r>
            <a:r>
              <a:rPr lang="en-US" sz="3200" b="1" dirty="0">
                <a:solidFill>
                  <a:srgbClr val="FF0000"/>
                </a:solidFill>
                <a:sym typeface="Symbol" pitchFamily="18" charset="2"/>
              </a:rPr>
              <a:t>ic</a:t>
            </a:r>
            <a:r>
              <a:rPr lang="en-US" sz="3200" b="1" dirty="0">
                <a:sym typeface="Symbol" pitchFamily="18" charset="2"/>
              </a:rPr>
              <a:t> </a:t>
            </a:r>
            <a:r>
              <a:rPr lang="en-US" sz="3200" b="1" dirty="0">
                <a:solidFill>
                  <a:schemeClr val="tx2"/>
                </a:solidFill>
                <a:sym typeface="Symbol" pitchFamily="18" charset="2"/>
              </a:rPr>
              <a:t>acid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165896" name="Rectangle 8"/>
          <p:cNvSpPr>
            <a:spLocks noChangeArrowheads="1"/>
          </p:cNvSpPr>
          <p:nvPr/>
        </p:nvSpPr>
        <p:spPr bwMode="auto">
          <a:xfrm>
            <a:off x="2804652" y="4599039"/>
            <a:ext cx="4805516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30000"/>
              </a:spcBef>
              <a:buSzPct val="100000"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	</a:t>
            </a:r>
            <a:r>
              <a:rPr lang="en-US" sz="3200" b="1" dirty="0">
                <a:solidFill>
                  <a:schemeClr val="tx2"/>
                </a:solidFill>
                <a:sym typeface="Symbol" pitchFamily="18" charset="2"/>
              </a:rPr>
              <a:t>sulfur</a:t>
            </a:r>
            <a:r>
              <a:rPr lang="en-US" sz="3200" b="1" dirty="0">
                <a:solidFill>
                  <a:srgbClr val="FF0000"/>
                </a:solidFill>
                <a:sym typeface="Symbol" pitchFamily="18" charset="2"/>
              </a:rPr>
              <a:t>ous</a:t>
            </a:r>
            <a:r>
              <a:rPr lang="en-US" sz="3200" b="1" dirty="0">
                <a:sym typeface="Symbol" pitchFamily="18" charset="2"/>
              </a:rPr>
              <a:t> </a:t>
            </a:r>
            <a:r>
              <a:rPr lang="en-US" sz="3200" b="1" dirty="0">
                <a:solidFill>
                  <a:schemeClr val="tx2"/>
                </a:solidFill>
                <a:sym typeface="Symbol" pitchFamily="18" charset="2"/>
              </a:rPr>
              <a:t>acid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165897" name="Rectangle 9"/>
          <p:cNvSpPr>
            <a:spLocks noGrp="1" noChangeArrowheads="1"/>
          </p:cNvSpPr>
          <p:nvPr>
            <p:ph type="title"/>
          </p:nvPr>
        </p:nvSpPr>
        <p:spPr>
          <a:xfrm>
            <a:off x="455613" y="678426"/>
            <a:ext cx="8226425" cy="739212"/>
          </a:xfrm>
        </p:spPr>
        <p:txBody>
          <a:bodyPr/>
          <a:lstStyle/>
          <a:p>
            <a:r>
              <a:rPr lang="en-US" sz="4800" dirty="0" smtClean="0">
                <a:solidFill>
                  <a:srgbClr val="FF0000"/>
                </a:solidFill>
                <a:latin typeface="Comic Sans MS" pitchFamily="66" charset="0"/>
              </a:rPr>
              <a:t>Name the Acid:</a:t>
            </a:r>
            <a:endParaRPr lang="en-US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5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5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5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4" grpId="0" autoUpdateAnimBg="0"/>
      <p:bldP spid="165895" grpId="0" autoUpdateAnimBg="0"/>
      <p:bldP spid="16589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806" y="540109"/>
            <a:ext cx="8843194" cy="1143000"/>
          </a:xfrm>
        </p:spPr>
        <p:txBody>
          <a:bodyPr/>
          <a:lstStyle/>
          <a:p>
            <a:r>
              <a:rPr lang="en-US" b="1" dirty="0" err="1" smtClean="0"/>
              <a:t>Svante</a:t>
            </a:r>
            <a:r>
              <a:rPr lang="en-US" b="1" dirty="0" smtClean="0"/>
              <a:t> August Arrhenius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(February 19, 1859 – October 2, 1927) </a:t>
            </a:r>
            <a:br>
              <a:rPr lang="en-US" dirty="0" smtClean="0"/>
            </a:br>
            <a:r>
              <a:rPr lang="en-US" dirty="0" smtClean="0"/>
              <a:t>Swedish chemist</a:t>
            </a:r>
            <a:endParaRPr lang="en-US" dirty="0"/>
          </a:p>
        </p:txBody>
      </p:sp>
      <p:pic>
        <p:nvPicPr>
          <p:cNvPr id="4" name="Content Placeholder 3" descr="300px-Arrhenius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08395" y="1638863"/>
            <a:ext cx="3611141" cy="4525963"/>
          </a:xfrm>
        </p:spPr>
      </p:pic>
      <p:pic>
        <p:nvPicPr>
          <p:cNvPr id="5" name="Picture 4" descr="arrheni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1730" y="2772697"/>
            <a:ext cx="4085303" cy="40853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42311" y="206477"/>
            <a:ext cx="7313612" cy="901495"/>
          </a:xfrm>
        </p:spPr>
        <p:txBody>
          <a:bodyPr/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 + Base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Water + Salt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11" descr="arrhenius-acid-an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3851" y="1878873"/>
            <a:ext cx="6293033" cy="41953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42311" y="0"/>
            <a:ext cx="7313612" cy="901495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5974" y="855406"/>
            <a:ext cx="8554065" cy="5737123"/>
          </a:xfrm>
        </p:spPr>
        <p:txBody>
          <a:bodyPr/>
          <a:lstStyle/>
          <a:p>
            <a:r>
              <a:rPr lang="en-US" sz="3200" u="sng" dirty="0" smtClean="0"/>
              <a:t>Acids</a:t>
            </a:r>
            <a:r>
              <a:rPr lang="en-US" sz="3200" dirty="0" smtClean="0"/>
              <a:t> – something with Hydrogen that makes 	     hydrogen ions in water.</a:t>
            </a:r>
          </a:p>
          <a:p>
            <a:pPr lvl="3">
              <a:buFont typeface="Arial" pitchFamily="34" charset="0"/>
              <a:buChar char="•"/>
            </a:pPr>
            <a:r>
              <a:rPr lang="en-US" sz="3200" dirty="0" smtClean="0"/>
              <a:t>produce H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ions 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*</a:t>
            </a:r>
            <a:r>
              <a:rPr lang="en-US" sz="3200" dirty="0" smtClean="0"/>
              <a:t>(or </a:t>
            </a:r>
            <a:r>
              <a:rPr lang="en-US" sz="3200" dirty="0" err="1" smtClean="0"/>
              <a:t>hydronium</a:t>
            </a:r>
            <a:r>
              <a:rPr lang="en-US" sz="3200" dirty="0" smtClean="0"/>
              <a:t> ions 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O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)</a:t>
            </a:r>
            <a:endParaRPr lang="en-US" sz="3200" dirty="0" smtClean="0"/>
          </a:p>
          <a:p>
            <a:r>
              <a:rPr lang="en-US" sz="3200" dirty="0"/>
              <a:t>	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err="1" smtClean="0"/>
              <a:t>HCl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 H</a:t>
            </a:r>
            <a:r>
              <a:rPr lang="en-US" sz="3200" baseline="30000" dirty="0" smtClean="0">
                <a:sym typeface="Wingdings" pitchFamily="2" charset="2"/>
              </a:rPr>
              <a:t>+</a:t>
            </a:r>
            <a:r>
              <a:rPr lang="en-US" sz="3200" dirty="0" smtClean="0">
                <a:sym typeface="Wingdings" pitchFamily="2" charset="2"/>
              </a:rPr>
              <a:t> + </a:t>
            </a:r>
            <a:r>
              <a:rPr lang="en-US" sz="3200" dirty="0" err="1" smtClean="0">
                <a:sym typeface="Wingdings" pitchFamily="2" charset="2"/>
              </a:rPr>
              <a:t>Cl</a:t>
            </a:r>
            <a:r>
              <a:rPr lang="en-US" sz="3200" baseline="30000" dirty="0" smtClean="0">
                <a:sym typeface="Wingdings" pitchFamily="2" charset="2"/>
              </a:rPr>
              <a:t>-</a:t>
            </a:r>
            <a:r>
              <a:rPr lang="en-US" sz="3200" dirty="0" smtClean="0">
                <a:sym typeface="Wingdings" pitchFamily="2" charset="2"/>
              </a:rPr>
              <a:t>   		</a:t>
            </a:r>
            <a:r>
              <a:rPr lang="en-US" sz="3200" dirty="0" err="1" smtClean="0">
                <a:sym typeface="Wingdings" pitchFamily="2" charset="2"/>
              </a:rPr>
              <a:t>monoprotic</a:t>
            </a:r>
            <a:endParaRPr lang="en-US" sz="3200" dirty="0" smtClean="0">
              <a:sym typeface="Wingdings" pitchFamily="2" charset="2"/>
            </a:endParaRPr>
          </a:p>
          <a:p>
            <a:r>
              <a:rPr lang="en-US" sz="3200" dirty="0" smtClean="0">
                <a:sym typeface="Wingdings" pitchFamily="2" charset="2"/>
              </a:rPr>
              <a:t>H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SO</a:t>
            </a:r>
            <a:r>
              <a:rPr lang="en-US" sz="3200" baseline="-25000" dirty="0" smtClean="0">
                <a:sym typeface="Wingdings" pitchFamily="2" charset="2"/>
              </a:rPr>
              <a:t>4</a:t>
            </a:r>
            <a:r>
              <a:rPr lang="en-US" sz="3200" dirty="0" smtClean="0">
                <a:sym typeface="Wingdings" pitchFamily="2" charset="2"/>
              </a:rPr>
              <a:t>  2H</a:t>
            </a:r>
            <a:r>
              <a:rPr lang="en-US" sz="3200" baseline="30000" dirty="0" smtClean="0">
                <a:sym typeface="Wingdings" pitchFamily="2" charset="2"/>
              </a:rPr>
              <a:t>+</a:t>
            </a:r>
            <a:r>
              <a:rPr lang="en-US" sz="3200" dirty="0" smtClean="0">
                <a:sym typeface="Wingdings" pitchFamily="2" charset="2"/>
              </a:rPr>
              <a:t> + SO</a:t>
            </a:r>
            <a:r>
              <a:rPr lang="en-US" sz="3200" baseline="-25000" dirty="0" smtClean="0">
                <a:sym typeface="Wingdings" pitchFamily="2" charset="2"/>
              </a:rPr>
              <a:t>4</a:t>
            </a:r>
            <a:r>
              <a:rPr lang="en-US" sz="3200" baseline="30000" dirty="0" smtClean="0">
                <a:sym typeface="Wingdings" pitchFamily="2" charset="2"/>
              </a:rPr>
              <a:t>2-</a:t>
            </a:r>
            <a:r>
              <a:rPr lang="en-US" sz="3200" dirty="0" smtClean="0">
                <a:sym typeface="Wingdings" pitchFamily="2" charset="2"/>
              </a:rPr>
              <a:t>   	</a:t>
            </a:r>
            <a:r>
              <a:rPr lang="en-US" sz="3200" dirty="0" err="1" smtClean="0">
                <a:sym typeface="Wingdings" pitchFamily="2" charset="2"/>
              </a:rPr>
              <a:t>diprotic</a:t>
            </a:r>
            <a:endParaRPr lang="en-US" sz="3200" dirty="0" smtClean="0">
              <a:sym typeface="Wingdings" pitchFamily="2" charset="2"/>
            </a:endParaRPr>
          </a:p>
          <a:p>
            <a:r>
              <a:rPr lang="en-US" sz="3200" dirty="0" smtClean="0">
                <a:sym typeface="Wingdings" pitchFamily="2" charset="2"/>
              </a:rPr>
              <a:t>H</a:t>
            </a:r>
            <a:r>
              <a:rPr lang="en-US" sz="3200" baseline="-25000" dirty="0" smtClean="0">
                <a:sym typeface="Wingdings" pitchFamily="2" charset="2"/>
              </a:rPr>
              <a:t>3</a:t>
            </a:r>
            <a:r>
              <a:rPr lang="en-US" sz="3200" dirty="0" smtClean="0">
                <a:sym typeface="Wingdings" pitchFamily="2" charset="2"/>
              </a:rPr>
              <a:t>PO</a:t>
            </a:r>
            <a:r>
              <a:rPr lang="en-US" sz="3200" baseline="-25000" dirty="0" smtClean="0">
                <a:sym typeface="Wingdings" pitchFamily="2" charset="2"/>
              </a:rPr>
              <a:t>4</a:t>
            </a:r>
            <a:r>
              <a:rPr lang="en-US" sz="3200" dirty="0" smtClean="0">
                <a:sym typeface="Wingdings" pitchFamily="2" charset="2"/>
              </a:rPr>
              <a:t>  3H</a:t>
            </a:r>
            <a:r>
              <a:rPr lang="en-US" sz="3200" baseline="30000" dirty="0" smtClean="0">
                <a:sym typeface="Wingdings" pitchFamily="2" charset="2"/>
              </a:rPr>
              <a:t>+</a:t>
            </a:r>
            <a:r>
              <a:rPr lang="en-US" sz="3200" dirty="0" smtClean="0">
                <a:sym typeface="Wingdings" pitchFamily="2" charset="2"/>
              </a:rPr>
              <a:t> + PO</a:t>
            </a:r>
            <a:r>
              <a:rPr lang="en-US" sz="3200" baseline="-25000" dirty="0" smtClean="0">
                <a:sym typeface="Wingdings" pitchFamily="2" charset="2"/>
              </a:rPr>
              <a:t>4</a:t>
            </a:r>
            <a:r>
              <a:rPr lang="en-US" sz="3200" baseline="30000" dirty="0" smtClean="0">
                <a:sym typeface="Wingdings" pitchFamily="2" charset="2"/>
              </a:rPr>
              <a:t>3-</a:t>
            </a:r>
            <a:r>
              <a:rPr lang="en-US" sz="3200" dirty="0" smtClean="0">
                <a:sym typeface="Wingdings" pitchFamily="2" charset="2"/>
              </a:rPr>
              <a:t>   	</a:t>
            </a:r>
            <a:r>
              <a:rPr lang="en-US" sz="3200" dirty="0" err="1" smtClean="0">
                <a:sym typeface="Wingdings" pitchFamily="2" charset="2"/>
              </a:rPr>
              <a:t>triprotic</a:t>
            </a:r>
            <a:endParaRPr lang="en-US" sz="3200" dirty="0" smtClean="0">
              <a:sym typeface="Wingdings" pitchFamily="2" charset="2"/>
            </a:endParaRPr>
          </a:p>
          <a:p>
            <a:r>
              <a:rPr lang="en-US" sz="3200" dirty="0"/>
              <a:t>	</a:t>
            </a:r>
            <a:r>
              <a:rPr lang="en-US" sz="3200" dirty="0" smtClean="0"/>
              <a:t>	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	</a:t>
            </a:r>
            <a:endParaRPr lang="en-US" sz="3200" dirty="0"/>
          </a:p>
        </p:txBody>
      </p:sp>
      <p:pic>
        <p:nvPicPr>
          <p:cNvPr id="9" name="Picture 8" descr="aci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5166" y="5056903"/>
            <a:ext cx="1368834" cy="1801097"/>
          </a:xfrm>
          <a:prstGeom prst="rect">
            <a:avLst/>
          </a:prstGeom>
        </p:spPr>
      </p:pic>
      <p:pic>
        <p:nvPicPr>
          <p:cNvPr id="10" name="Picture 9" descr="acidbas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9523" y="3157303"/>
            <a:ext cx="5011416" cy="15591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42311" y="206477"/>
            <a:ext cx="7313612" cy="901495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 Strength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1730" y="1165123"/>
            <a:ext cx="8952270" cy="5427406"/>
          </a:xfrm>
        </p:spPr>
        <p:txBody>
          <a:bodyPr/>
          <a:lstStyle/>
          <a:p>
            <a:r>
              <a:rPr lang="en-US" sz="3200" u="sng" dirty="0" smtClean="0"/>
              <a:t>Strong Acids</a:t>
            </a:r>
            <a:r>
              <a:rPr lang="en-US" sz="3200" dirty="0" smtClean="0"/>
              <a:t> – total dissociation 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	</a:t>
            </a:r>
            <a:r>
              <a:rPr lang="en-US" sz="3200" dirty="0" err="1" smtClean="0"/>
              <a:t>HCl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 H</a:t>
            </a:r>
            <a:r>
              <a:rPr lang="en-US" sz="3200" baseline="30000" dirty="0" smtClean="0">
                <a:sym typeface="Wingdings" pitchFamily="2" charset="2"/>
              </a:rPr>
              <a:t>+</a:t>
            </a:r>
            <a:r>
              <a:rPr lang="en-US" sz="3200" dirty="0" smtClean="0">
                <a:sym typeface="Wingdings" pitchFamily="2" charset="2"/>
              </a:rPr>
              <a:t> + </a:t>
            </a:r>
            <a:r>
              <a:rPr lang="en-US" sz="3200" dirty="0" err="1" smtClean="0">
                <a:sym typeface="Wingdings" pitchFamily="2" charset="2"/>
              </a:rPr>
              <a:t>Cl</a:t>
            </a:r>
            <a:r>
              <a:rPr lang="en-US" sz="3200" baseline="30000" dirty="0" smtClean="0">
                <a:sym typeface="Wingdings" pitchFamily="2" charset="2"/>
              </a:rPr>
              <a:t>-</a:t>
            </a:r>
          </a:p>
          <a:p>
            <a:endParaRPr lang="en-US" sz="3200" dirty="0">
              <a:sym typeface="Wingdings" pitchFamily="2" charset="2"/>
            </a:endParaRPr>
          </a:p>
          <a:p>
            <a:endParaRPr lang="en-US" sz="3200" u="sng" dirty="0" smtClean="0">
              <a:sym typeface="Wingdings" pitchFamily="2" charset="2"/>
            </a:endParaRPr>
          </a:p>
          <a:p>
            <a:endParaRPr lang="en-US" sz="3200" u="sng" dirty="0" smtClean="0">
              <a:sym typeface="Wingdings" pitchFamily="2" charset="2"/>
            </a:endParaRPr>
          </a:p>
          <a:p>
            <a:endParaRPr lang="en-US" sz="3200" u="sng" dirty="0" smtClean="0">
              <a:sym typeface="Wingdings" pitchFamily="2" charset="2"/>
            </a:endParaRPr>
          </a:p>
          <a:p>
            <a:endParaRPr lang="en-US" sz="3200" u="sng" dirty="0">
              <a:sym typeface="Wingdings" pitchFamily="2" charset="2"/>
            </a:endParaRPr>
          </a:p>
          <a:p>
            <a:r>
              <a:rPr lang="en-US" sz="3200" u="sng" dirty="0" smtClean="0">
                <a:sym typeface="Wingdings" pitchFamily="2" charset="2"/>
              </a:rPr>
              <a:t>Weak Acids</a:t>
            </a:r>
            <a:r>
              <a:rPr lang="en-US" sz="3200" dirty="0" smtClean="0">
                <a:sym typeface="Wingdings" pitchFamily="2" charset="2"/>
              </a:rPr>
              <a:t> – partial dissociation</a:t>
            </a:r>
          </a:p>
          <a:p>
            <a:pPr algn="ctr"/>
            <a:r>
              <a:rPr lang="en-US" sz="3200" dirty="0" smtClean="0">
                <a:sym typeface="Wingdings" pitchFamily="2" charset="2"/>
              </a:rPr>
              <a:t>HC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H</a:t>
            </a:r>
            <a:r>
              <a:rPr lang="en-US" sz="3200" baseline="-25000" dirty="0" smtClean="0">
                <a:sym typeface="Wingdings" pitchFamily="2" charset="2"/>
              </a:rPr>
              <a:t>3</a:t>
            </a:r>
            <a:r>
              <a:rPr lang="en-US" sz="3200" dirty="0" smtClean="0">
                <a:sym typeface="Wingdings" pitchFamily="2" charset="2"/>
              </a:rPr>
              <a:t>O</a:t>
            </a:r>
            <a:r>
              <a:rPr lang="en-US" sz="3200" baseline="-25000" dirty="0" smtClean="0">
                <a:sym typeface="Wingdings" pitchFamily="2" charset="2"/>
              </a:rPr>
              <a:t>2 </a:t>
            </a:r>
            <a:r>
              <a:rPr lang="en-US" sz="3200" dirty="0" smtClean="0">
                <a:sym typeface="Wingdings" pitchFamily="2" charset="2"/>
              </a:rPr>
              <a:t> ⇌  H</a:t>
            </a:r>
            <a:r>
              <a:rPr lang="en-US" sz="3200" baseline="30000" dirty="0" smtClean="0">
                <a:sym typeface="Wingdings" pitchFamily="2" charset="2"/>
              </a:rPr>
              <a:t>+</a:t>
            </a:r>
            <a:r>
              <a:rPr lang="en-US" sz="3200" dirty="0" smtClean="0">
                <a:sym typeface="Wingdings" pitchFamily="2" charset="2"/>
              </a:rPr>
              <a:t> + C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H</a:t>
            </a:r>
            <a:r>
              <a:rPr lang="en-US" sz="3200" baseline="-25000" dirty="0" smtClean="0">
                <a:sym typeface="Wingdings" pitchFamily="2" charset="2"/>
              </a:rPr>
              <a:t>3</a:t>
            </a:r>
            <a:r>
              <a:rPr lang="en-US" sz="3200" dirty="0" smtClean="0">
                <a:sym typeface="Wingdings" pitchFamily="2" charset="2"/>
              </a:rPr>
              <a:t>O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baseline="30000" dirty="0" smtClean="0">
                <a:sym typeface="Wingdings" pitchFamily="2" charset="2"/>
              </a:rPr>
              <a:t>-</a:t>
            </a:r>
            <a:endParaRPr lang="en-US" sz="3200" baseline="30000" dirty="0" smtClean="0"/>
          </a:p>
          <a:p>
            <a:r>
              <a:rPr lang="en-US" sz="3200" dirty="0"/>
              <a:t>	</a:t>
            </a:r>
            <a:endParaRPr lang="en-US" sz="3200" dirty="0" smtClean="0"/>
          </a:p>
          <a:p>
            <a:r>
              <a:rPr lang="en-US" sz="3200" dirty="0"/>
              <a:t>	</a:t>
            </a:r>
            <a:r>
              <a:rPr lang="en-US" sz="3200" dirty="0" smtClean="0"/>
              <a:t>	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	</a:t>
            </a:r>
            <a:endParaRPr lang="en-US" sz="3200" dirty="0"/>
          </a:p>
        </p:txBody>
      </p:sp>
      <p:pic>
        <p:nvPicPr>
          <p:cNvPr id="9" name="Picture 8" descr="imagesCATHSL2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49600" y="2284309"/>
            <a:ext cx="3933211" cy="30385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Table K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872" y="2986547"/>
            <a:ext cx="1727147" cy="3650227"/>
          </a:xfrm>
        </p:spPr>
        <p:txBody>
          <a:bodyPr/>
          <a:lstStyle/>
          <a:p>
            <a:pPr algn="ctr">
              <a:buNone/>
            </a:pPr>
            <a:r>
              <a:rPr lang="en-US" sz="3200" dirty="0" smtClean="0"/>
              <a:t>Strong</a:t>
            </a:r>
          </a:p>
          <a:p>
            <a:pPr algn="ctr">
              <a:buNone/>
            </a:pPr>
            <a:endParaRPr lang="en-US" sz="3200" dirty="0"/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endParaRPr lang="en-US" sz="3200" dirty="0"/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Weak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dirty="0" smtClean="0"/>
              <a:t>	</a:t>
            </a:r>
            <a:endParaRPr lang="en-US" sz="3200" dirty="0"/>
          </a:p>
        </p:txBody>
      </p:sp>
      <p:pic>
        <p:nvPicPr>
          <p:cNvPr id="7" name="Picture 6" descr="tableK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8037" y="1755058"/>
            <a:ext cx="4645963" cy="5102942"/>
          </a:xfrm>
          <a:prstGeom prst="rect">
            <a:avLst/>
          </a:prstGeom>
        </p:spPr>
      </p:pic>
      <p:pic>
        <p:nvPicPr>
          <p:cNvPr id="8" name="Picture 7" descr="down-arro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88110" y="3594919"/>
            <a:ext cx="762000" cy="2392925"/>
          </a:xfrm>
          <a:prstGeom prst="rect">
            <a:avLst/>
          </a:prstGeom>
        </p:spPr>
      </p:pic>
      <p:pic>
        <p:nvPicPr>
          <p:cNvPr id="10" name="Picture 9" descr="Bart%20and%20Sulfuric%20Aci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30942"/>
            <a:ext cx="3077496" cy="23081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06477"/>
            <a:ext cx="8226425" cy="916193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20878"/>
            <a:ext cx="8226425" cy="5737122"/>
          </a:xfrm>
        </p:spPr>
        <p:txBody>
          <a:bodyPr/>
          <a:lstStyle/>
          <a:p>
            <a:pPr>
              <a:buNone/>
            </a:pPr>
            <a:r>
              <a:rPr lang="en-US" sz="3200" u="sng" dirty="0" smtClean="0"/>
              <a:t>Bases</a:t>
            </a:r>
            <a:r>
              <a:rPr lang="en-US" sz="3200" dirty="0" smtClean="0"/>
              <a:t> – something with an OH</a:t>
            </a:r>
            <a:r>
              <a:rPr lang="en-US" sz="3200" baseline="30000" dirty="0" smtClean="0"/>
              <a:t>-</a:t>
            </a:r>
            <a:r>
              <a:rPr lang="en-US" sz="3200" dirty="0" smtClean="0"/>
              <a:t> group that makes hydroxide ions (OH</a:t>
            </a:r>
            <a:r>
              <a:rPr lang="en-US" sz="3200" baseline="30000" dirty="0" smtClean="0"/>
              <a:t>-</a:t>
            </a:r>
            <a:r>
              <a:rPr lang="en-US" sz="3200" dirty="0" smtClean="0"/>
              <a:t>) in water</a:t>
            </a:r>
          </a:p>
          <a:p>
            <a:pPr algn="ctr">
              <a:buNone/>
            </a:pPr>
            <a:r>
              <a:rPr lang="en-US" sz="3200" dirty="0" err="1" smtClean="0"/>
              <a:t>NaOH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 Na</a:t>
            </a:r>
            <a:r>
              <a:rPr lang="en-US" sz="3200" baseline="30000" dirty="0" smtClean="0">
                <a:sym typeface="Wingdings" pitchFamily="2" charset="2"/>
              </a:rPr>
              <a:t>+</a:t>
            </a:r>
            <a:r>
              <a:rPr lang="en-US" sz="3200" dirty="0" smtClean="0">
                <a:sym typeface="Wingdings" pitchFamily="2" charset="2"/>
              </a:rPr>
              <a:t> + OH</a:t>
            </a:r>
            <a:r>
              <a:rPr lang="en-US" sz="3200" baseline="30000" dirty="0" smtClean="0">
                <a:sym typeface="Wingdings" pitchFamily="2" charset="2"/>
              </a:rPr>
              <a:t>-</a:t>
            </a:r>
          </a:p>
          <a:p>
            <a:pPr algn="ctr">
              <a:buNone/>
            </a:pPr>
            <a:r>
              <a:rPr lang="en-US" sz="3200" dirty="0" smtClean="0">
                <a:sym typeface="Wingdings" pitchFamily="2" charset="2"/>
              </a:rPr>
              <a:t>Ca(OH)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  Ca</a:t>
            </a:r>
            <a:r>
              <a:rPr lang="en-US" sz="3200" baseline="30000" dirty="0" smtClean="0">
                <a:sym typeface="Wingdings" pitchFamily="2" charset="2"/>
              </a:rPr>
              <a:t>2+ </a:t>
            </a:r>
            <a:r>
              <a:rPr lang="en-US" sz="3200" dirty="0" smtClean="0">
                <a:sym typeface="Wingdings" pitchFamily="2" charset="2"/>
              </a:rPr>
              <a:t>+ 2OH</a:t>
            </a:r>
            <a:r>
              <a:rPr lang="en-US" sz="3200" baseline="30000" dirty="0" smtClean="0">
                <a:sym typeface="Wingdings" pitchFamily="2" charset="2"/>
              </a:rPr>
              <a:t>-</a:t>
            </a:r>
          </a:p>
          <a:p>
            <a:pPr algn="ctr">
              <a:buNone/>
            </a:pPr>
            <a:endParaRPr lang="en-US" sz="3200" dirty="0">
              <a:sym typeface="Wingdings" pitchFamily="2" charset="2"/>
            </a:endParaRPr>
          </a:p>
          <a:p>
            <a:pPr>
              <a:buNone/>
            </a:pPr>
            <a:r>
              <a:rPr lang="en-US" sz="3200" dirty="0" smtClean="0">
                <a:sym typeface="Wingdings" pitchFamily="2" charset="2"/>
              </a:rPr>
              <a:t>	* </a:t>
            </a:r>
            <a:r>
              <a:rPr lang="en-US" sz="3200" u="sng" dirty="0" smtClean="0">
                <a:sym typeface="Wingdings" pitchFamily="2" charset="2"/>
              </a:rPr>
              <a:t>alcohols are not bases </a:t>
            </a:r>
            <a:r>
              <a:rPr lang="en-US" sz="3200" dirty="0" smtClean="0">
                <a:sym typeface="Wingdings" pitchFamily="2" charset="2"/>
              </a:rPr>
              <a:t>(Table R) </a:t>
            </a:r>
          </a:p>
          <a:p>
            <a:pPr>
              <a:buNone/>
            </a:pPr>
            <a:r>
              <a:rPr lang="en-US" sz="3200" dirty="0">
                <a:sym typeface="Wingdings" pitchFamily="2" charset="2"/>
              </a:rPr>
              <a:t>	</a:t>
            </a:r>
            <a:r>
              <a:rPr lang="en-US" sz="3200" dirty="0" smtClean="0">
                <a:sym typeface="Wingdings" pitchFamily="2" charset="2"/>
              </a:rPr>
              <a:t>	CH</a:t>
            </a:r>
            <a:r>
              <a:rPr lang="en-US" sz="3200" baseline="-25000" dirty="0" smtClean="0">
                <a:sym typeface="Wingdings" pitchFamily="2" charset="2"/>
              </a:rPr>
              <a:t>3</a:t>
            </a:r>
            <a:r>
              <a:rPr lang="en-US" sz="3200" dirty="0" smtClean="0">
                <a:sym typeface="Wingdings" pitchFamily="2" charset="2"/>
              </a:rPr>
              <a:t>OH (methanol)   Not a base!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42311" y="206477"/>
            <a:ext cx="7313612" cy="901495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Strength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1730" y="1165123"/>
            <a:ext cx="8952270" cy="5427406"/>
          </a:xfrm>
        </p:spPr>
        <p:txBody>
          <a:bodyPr/>
          <a:lstStyle/>
          <a:p>
            <a:r>
              <a:rPr lang="en-US" sz="3200" dirty="0" smtClean="0"/>
              <a:t>Strong bases dissociate entirely into metal and hydroxide ion.</a:t>
            </a:r>
          </a:p>
          <a:p>
            <a:endParaRPr lang="en-US" sz="3200" u="sng" dirty="0" smtClean="0"/>
          </a:p>
          <a:p>
            <a:r>
              <a:rPr lang="en-US" sz="3200" u="sng" dirty="0" smtClean="0"/>
              <a:t>Strong Bases</a:t>
            </a:r>
            <a:r>
              <a:rPr lang="en-US" sz="3200" dirty="0" smtClean="0"/>
              <a:t> – total dissociation 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	</a:t>
            </a:r>
            <a:r>
              <a:rPr lang="en-US" sz="3200" dirty="0" err="1" smtClean="0"/>
              <a:t>NaOH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 Na</a:t>
            </a:r>
            <a:r>
              <a:rPr lang="en-US" sz="3200" baseline="30000" dirty="0" smtClean="0">
                <a:sym typeface="Wingdings" pitchFamily="2" charset="2"/>
              </a:rPr>
              <a:t>+</a:t>
            </a:r>
            <a:r>
              <a:rPr lang="en-US" sz="3200" dirty="0" smtClean="0">
                <a:sym typeface="Wingdings" pitchFamily="2" charset="2"/>
              </a:rPr>
              <a:t> + OH</a:t>
            </a:r>
            <a:r>
              <a:rPr lang="en-US" sz="3200" baseline="30000" dirty="0" smtClean="0">
                <a:sym typeface="Wingdings" pitchFamily="2" charset="2"/>
              </a:rPr>
              <a:t>-</a:t>
            </a:r>
          </a:p>
          <a:p>
            <a:endParaRPr lang="en-US" sz="3200" dirty="0">
              <a:sym typeface="Wingdings" pitchFamily="2" charset="2"/>
            </a:endParaRPr>
          </a:p>
          <a:p>
            <a:r>
              <a:rPr lang="en-US" sz="3200" u="sng" dirty="0" smtClean="0">
                <a:sym typeface="Wingdings" pitchFamily="2" charset="2"/>
              </a:rPr>
              <a:t>Weak Bases</a:t>
            </a:r>
            <a:r>
              <a:rPr lang="en-US" sz="3200" dirty="0" smtClean="0">
                <a:sym typeface="Wingdings" pitchFamily="2" charset="2"/>
              </a:rPr>
              <a:t> – partial dissociation</a:t>
            </a:r>
          </a:p>
          <a:p>
            <a:pPr algn="ctr"/>
            <a:r>
              <a:rPr lang="en-US" sz="3200" dirty="0" smtClean="0">
                <a:sym typeface="Wingdings" pitchFamily="2" charset="2"/>
              </a:rPr>
              <a:t>Mg(OH)</a:t>
            </a:r>
            <a:r>
              <a:rPr lang="en-US" sz="3200" baseline="-25000" dirty="0" smtClean="0">
                <a:sym typeface="Wingdings" pitchFamily="2" charset="2"/>
              </a:rPr>
              <a:t>2 </a:t>
            </a:r>
            <a:r>
              <a:rPr lang="en-US" sz="3200" dirty="0" smtClean="0">
                <a:sym typeface="Wingdings" pitchFamily="2" charset="2"/>
              </a:rPr>
              <a:t> ⇌  Mg</a:t>
            </a:r>
            <a:r>
              <a:rPr lang="en-US" sz="3200" baseline="30000" dirty="0" smtClean="0">
                <a:sym typeface="Wingdings" pitchFamily="2" charset="2"/>
              </a:rPr>
              <a:t>2+</a:t>
            </a:r>
            <a:r>
              <a:rPr lang="en-US" sz="3200" dirty="0" smtClean="0">
                <a:sym typeface="Wingdings" pitchFamily="2" charset="2"/>
              </a:rPr>
              <a:t> + 2OH</a:t>
            </a:r>
            <a:r>
              <a:rPr lang="en-US" sz="3200" baseline="30000" dirty="0" smtClean="0">
                <a:sym typeface="Wingdings" pitchFamily="2" charset="2"/>
              </a:rPr>
              <a:t>-</a:t>
            </a:r>
            <a:endParaRPr lang="en-US" sz="3200" baseline="30000" dirty="0" smtClean="0"/>
          </a:p>
          <a:p>
            <a:r>
              <a:rPr lang="en-US" sz="3200" dirty="0"/>
              <a:t>	</a:t>
            </a:r>
            <a:endParaRPr lang="en-US" sz="3200" dirty="0" smtClean="0"/>
          </a:p>
          <a:p>
            <a:r>
              <a:rPr lang="en-US" sz="3200" dirty="0"/>
              <a:t>	</a:t>
            </a:r>
            <a:r>
              <a:rPr lang="en-US" sz="3200" dirty="0" smtClean="0"/>
              <a:t>	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	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Table L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033" y="2337618"/>
            <a:ext cx="1727147" cy="3001298"/>
          </a:xfrm>
        </p:spPr>
        <p:txBody>
          <a:bodyPr/>
          <a:lstStyle/>
          <a:p>
            <a:pPr algn="ctr">
              <a:buNone/>
            </a:pPr>
            <a:r>
              <a:rPr lang="en-US" sz="3200" dirty="0" smtClean="0"/>
              <a:t>Strong</a:t>
            </a:r>
          </a:p>
          <a:p>
            <a:pPr algn="ctr">
              <a:buNone/>
            </a:pPr>
            <a:endParaRPr lang="en-US" sz="3200" dirty="0"/>
          </a:p>
          <a:p>
            <a:pPr algn="ctr">
              <a:buNone/>
            </a:pPr>
            <a:endParaRPr lang="en-US" sz="3200" dirty="0"/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Weak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dirty="0" smtClean="0"/>
              <a:t>	</a:t>
            </a:r>
            <a:endParaRPr lang="en-US" sz="3200" dirty="0"/>
          </a:p>
        </p:txBody>
      </p:sp>
      <p:pic>
        <p:nvPicPr>
          <p:cNvPr id="8" name="Picture 7" descr="down-arro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69026" y="2901745"/>
            <a:ext cx="762000" cy="1817739"/>
          </a:xfrm>
          <a:prstGeom prst="rect">
            <a:avLst/>
          </a:prstGeom>
        </p:spPr>
      </p:pic>
      <p:pic>
        <p:nvPicPr>
          <p:cNvPr id="9" name="Picture 8" descr="tableL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3004" y="2044494"/>
            <a:ext cx="4353032" cy="29404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2460_slide">
  <a:themeElements>
    <a:clrScheme name="Office Theme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ind_2460_slide</Template>
  <TotalTime>227</TotalTime>
  <Words>145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ind_2460_slide</vt:lpstr>
      <vt:lpstr>1_Default Design</vt:lpstr>
      <vt:lpstr>MS Org Chart</vt:lpstr>
      <vt:lpstr>Arrhenius Model of Acids and Bases</vt:lpstr>
      <vt:lpstr>Svante August Arrhenius  (February 19, 1859 – October 2, 1927)  Swedish chemist</vt:lpstr>
      <vt:lpstr>Acid + Base  Water + Salt</vt:lpstr>
      <vt:lpstr>Acids</vt:lpstr>
      <vt:lpstr>Acid Strength</vt:lpstr>
      <vt:lpstr>Table K</vt:lpstr>
      <vt:lpstr>Bases</vt:lpstr>
      <vt:lpstr>Base Strength</vt:lpstr>
      <vt:lpstr>Table L</vt:lpstr>
      <vt:lpstr>Concentration vs Strength   (molarity)            (nature)</vt:lpstr>
      <vt:lpstr>Dissociation Constant (Ka)</vt:lpstr>
      <vt:lpstr>Naming Acids</vt:lpstr>
      <vt:lpstr>Name the Acid: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 Acids and Bases</dc:title>
  <dc:creator>Randy</dc:creator>
  <cp:lastModifiedBy>Randy</cp:lastModifiedBy>
  <cp:revision>32</cp:revision>
  <dcterms:created xsi:type="dcterms:W3CDTF">2011-03-13T14:36:05Z</dcterms:created>
  <dcterms:modified xsi:type="dcterms:W3CDTF">2011-03-13T18:23:41Z</dcterms:modified>
</cp:coreProperties>
</file>