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4"/>
  </p:notesMasterIdLst>
  <p:sldIdLst>
    <p:sldId id="256" r:id="rId3"/>
    <p:sldId id="273" r:id="rId4"/>
    <p:sldId id="260" r:id="rId5"/>
    <p:sldId id="261" r:id="rId6"/>
    <p:sldId id="262" r:id="rId7"/>
    <p:sldId id="265" r:id="rId8"/>
    <p:sldId id="266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090159-4FD5-461F-B709-91A6CFA8D2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9A0E5A2-C5D0-4B11-9E90-65CDC5936C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EF0E1-37A1-430F-9908-50413F96E2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140E9-1B6F-45DF-BD73-6799049EA0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62AE66-43F1-4012-A11A-62741BCA2C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E60CB-35DF-43F9-9FB4-6F9DA4992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C34C2-73BD-4733-B9B5-70CA997BB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451CF-1859-463C-AAA7-FA6EE9C2BE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B4526-9A2D-422C-9961-7F2CFC8C5E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D080D-190B-454A-AB35-B2E8B83316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17C7F-D172-42D2-96E1-50780BC2EA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37E88-0069-431C-9CC2-366761144C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EF5D9-9664-4292-B41A-C576B1401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384C1-05AF-4E40-B7B0-47D306539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83E4E-DC92-41EA-81DE-BCE3D0DCB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4052F-7573-450D-AD07-41901CAB92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93A2C-8BF9-46AB-B9AA-ED7721569A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2EBA8-08A7-4054-A733-DCCFF5BC3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35AC9-E6E8-404F-B674-57902BFFB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D10E9-12E9-4CCC-8D22-16BCC9D7C4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28D03-A07C-441D-B6AD-F8E68C21B3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6AC80-C471-43F0-8E37-FAC41130E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D6118-B619-4499-B4B5-943051242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B7C1A2-D01F-4B68-8F5F-4CF91C8760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C2FADF-BF39-4850-BF44-25DCC7EC9C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3326" y="497568"/>
            <a:ext cx="8164286" cy="1470025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of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hydronium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ion)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2001-08-24.gif"/>
          <p:cNvPicPr>
            <a:picLocks noChangeAspect="1"/>
          </p:cNvPicPr>
          <p:nvPr/>
        </p:nvPicPr>
        <p:blipFill>
          <a:blip r:embed="rId2" cstate="print"/>
          <a:srcRect b="4010"/>
          <a:stretch>
            <a:fillRect/>
          </a:stretch>
        </p:blipFill>
        <p:spPr>
          <a:xfrm>
            <a:off x="2801983" y="2084801"/>
            <a:ext cx="3729446" cy="4773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65" y="206477"/>
            <a:ext cx="8226425" cy="930941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Indicators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06129"/>
            <a:ext cx="8349174" cy="5486399"/>
          </a:xfrm>
        </p:spPr>
        <p:txBody>
          <a:bodyPr/>
          <a:lstStyle/>
          <a:p>
            <a:r>
              <a:rPr lang="en-US" sz="3200" dirty="0" smtClean="0"/>
              <a:t>Substance which changes color in a specific </a:t>
            </a:r>
            <a:r>
              <a:rPr lang="en-US" sz="3200" dirty="0" err="1" smtClean="0"/>
              <a:t>pH.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Table M</a:t>
            </a:r>
            <a:endParaRPr lang="en-US" sz="3200" dirty="0"/>
          </a:p>
        </p:txBody>
      </p:sp>
      <p:pic>
        <p:nvPicPr>
          <p:cNvPr id="4" name="Picture 3" descr="chem%20table%20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518" y="2953672"/>
            <a:ext cx="5238597" cy="3515603"/>
          </a:xfrm>
          <a:prstGeom prst="rect">
            <a:avLst/>
          </a:prstGeom>
        </p:spPr>
      </p:pic>
      <p:pic>
        <p:nvPicPr>
          <p:cNvPr id="5" name="Picture 4" descr="PH_indicator_pap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95563" y="2654710"/>
            <a:ext cx="2448437" cy="4203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186indicato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9880" y="1058092"/>
            <a:ext cx="6474120" cy="43629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5486400" cy="5638800"/>
          </a:xfrm>
        </p:spPr>
        <p:txBody>
          <a:bodyPr/>
          <a:lstStyle/>
          <a:p>
            <a:pPr algn="l">
              <a:defRPr/>
            </a:pPr>
            <a:r>
              <a:rPr lang="en-US" dirty="0">
                <a:solidFill>
                  <a:schemeClr val="tx2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pH scale</a:t>
            </a:r>
            <a:r>
              <a:rPr lang="en-US" dirty="0">
                <a:solidFill>
                  <a:schemeClr val="tx2"/>
                </a:solidFill>
              </a:rPr>
              <a:t> is a way of expressing the strength of acids and bases.  Instead of using very small numbers, we just use the NEGATIVE power of 10 on the </a:t>
            </a:r>
            <a:r>
              <a:rPr lang="en-US" dirty="0" err="1">
                <a:solidFill>
                  <a:schemeClr val="tx2"/>
                </a:solidFill>
              </a:rPr>
              <a:t>Molarity</a:t>
            </a:r>
            <a:r>
              <a:rPr lang="en-US" dirty="0">
                <a:solidFill>
                  <a:schemeClr val="tx2"/>
                </a:solidFill>
              </a:rPr>
              <a:t> of the H</a:t>
            </a:r>
            <a:r>
              <a:rPr lang="en-US" baseline="30000" dirty="0">
                <a:solidFill>
                  <a:schemeClr val="tx2"/>
                </a:solidFill>
              </a:rPr>
              <a:t>+</a:t>
            </a:r>
            <a:r>
              <a:rPr lang="en-US" dirty="0">
                <a:solidFill>
                  <a:schemeClr val="tx2"/>
                </a:solidFill>
              </a:rPr>
              <a:t> (or OH</a:t>
            </a:r>
            <a:r>
              <a:rPr lang="en-US" baseline="30000" dirty="0">
                <a:solidFill>
                  <a:schemeClr val="tx2"/>
                </a:solidFill>
              </a:rPr>
              <a:t>-</a:t>
            </a:r>
            <a:r>
              <a:rPr lang="en-US" dirty="0">
                <a:solidFill>
                  <a:schemeClr val="tx2"/>
                </a:solidFill>
              </a:rPr>
              <a:t>) ion.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Under 7  = acid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	  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7 </a:t>
            </a:r>
            <a:r>
              <a:rPr lang="en-US" dirty="0">
                <a:solidFill>
                  <a:srgbClr val="7030A0"/>
                </a:solidFill>
              </a:rPr>
              <a:t>= neutral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Over 7 = base</a:t>
            </a:r>
          </a:p>
        </p:txBody>
      </p:sp>
      <p:pic>
        <p:nvPicPr>
          <p:cNvPr id="32771" name="Picture 3" descr="Zumdahl16_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04800"/>
            <a:ext cx="2447925" cy="594360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42311" y="0"/>
            <a:ext cx="7313612" cy="901495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 = -log[H</a:t>
            </a:r>
            <a:r>
              <a:rPr lang="en-US" sz="6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5974" y="1188720"/>
            <a:ext cx="8554065" cy="5403809"/>
          </a:xfrm>
        </p:spPr>
        <p:txBody>
          <a:bodyPr/>
          <a:lstStyle/>
          <a:p>
            <a:r>
              <a:rPr lang="en-US" sz="3200" dirty="0" smtClean="0"/>
              <a:t>Example:  If [H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] = 1 X 10</a:t>
            </a:r>
            <a:r>
              <a:rPr lang="en-US" sz="3200" baseline="30000" dirty="0" smtClean="0"/>
              <a:t>-10</a:t>
            </a:r>
            <a:br>
              <a:rPr lang="en-US" sz="3200" baseline="30000" dirty="0" smtClean="0"/>
            </a:br>
            <a:r>
              <a:rPr lang="en-US" sz="3200" dirty="0" smtClean="0"/>
              <a:t>pH = - log 1 X 10</a:t>
            </a:r>
            <a:r>
              <a:rPr lang="en-US" sz="3200" baseline="30000" dirty="0" smtClean="0"/>
              <a:t>-10</a:t>
            </a:r>
          </a:p>
          <a:p>
            <a:r>
              <a:rPr lang="en-US" sz="3200" dirty="0" smtClean="0"/>
              <a:t>	pH = - (- 10)	</a:t>
            </a:r>
          </a:p>
          <a:p>
            <a:r>
              <a:rPr lang="en-US" sz="3200" dirty="0" smtClean="0"/>
              <a:t>	pH = 10</a:t>
            </a:r>
          </a:p>
          <a:p>
            <a:r>
              <a:rPr lang="en-US" sz="3200" dirty="0" smtClean="0"/>
              <a:t>Example:  If [H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] = 1.8 X 10</a:t>
            </a:r>
            <a:r>
              <a:rPr lang="en-US" sz="3200" baseline="30000" dirty="0" smtClean="0"/>
              <a:t>-5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pH = - log 1.8 X 10</a:t>
            </a:r>
            <a:r>
              <a:rPr lang="en-US" sz="3200" baseline="30000" dirty="0" smtClean="0"/>
              <a:t>-5</a:t>
            </a:r>
          </a:p>
          <a:p>
            <a:r>
              <a:rPr lang="en-US" sz="3200" dirty="0" smtClean="0"/>
              <a:t>	pH = - (- 4.74)</a:t>
            </a:r>
          </a:p>
          <a:p>
            <a:r>
              <a:rPr lang="en-US" sz="3200" dirty="0" smtClean="0"/>
              <a:t>	pH = 4.74</a:t>
            </a:r>
          </a:p>
          <a:p>
            <a:r>
              <a:rPr lang="en-US" sz="3200" dirty="0"/>
              <a:t>	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/>
              <a:t>	</a:t>
            </a:r>
            <a:r>
              <a:rPr lang="en-US" sz="3200" dirty="0" smtClean="0"/>
              <a:t>	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</a:t>
            </a:r>
            <a:endParaRPr lang="en-US" sz="3200" dirty="0"/>
          </a:p>
        </p:txBody>
      </p:sp>
      <p:pic>
        <p:nvPicPr>
          <p:cNvPr id="6" name="Picture 5" descr="ph%20sc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849224" y="2274253"/>
            <a:ext cx="4961447" cy="3215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42311" y="206477"/>
            <a:ext cx="7313612" cy="901495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1730" y="1165123"/>
            <a:ext cx="8952270" cy="5427406"/>
          </a:xfrm>
        </p:spPr>
        <p:txBody>
          <a:bodyPr/>
          <a:lstStyle/>
          <a:p>
            <a:endParaRPr lang="en-US" sz="3200" dirty="0">
              <a:sym typeface="Wingdings" pitchFamily="2" charset="2"/>
            </a:endParaRPr>
          </a:p>
          <a:p>
            <a:endParaRPr lang="en-US" sz="3200" u="sng" dirty="0" smtClean="0">
              <a:sym typeface="Wingdings" pitchFamily="2" charset="2"/>
            </a:endParaRPr>
          </a:p>
          <a:p>
            <a:endParaRPr lang="en-US" sz="3200" u="sng" dirty="0" smtClean="0">
              <a:sym typeface="Wingdings" pitchFamily="2" charset="2"/>
            </a:endParaRPr>
          </a:p>
          <a:p>
            <a:endParaRPr lang="en-US" sz="3200" u="sng" dirty="0" smtClean="0">
              <a:sym typeface="Wingdings" pitchFamily="2" charset="2"/>
            </a:endParaRPr>
          </a:p>
          <a:p>
            <a:endParaRPr lang="en-US" sz="3200" u="sng" dirty="0">
              <a:sym typeface="Wingdings" pitchFamily="2" charset="2"/>
            </a:endParaRPr>
          </a:p>
          <a:p>
            <a:r>
              <a:rPr lang="en-US" sz="3200" dirty="0"/>
              <a:t>	</a:t>
            </a:r>
            <a:endParaRPr lang="en-US" sz="3200" dirty="0" smtClean="0"/>
          </a:p>
          <a:p>
            <a:r>
              <a:rPr lang="en-US" sz="3200" dirty="0"/>
              <a:t>	</a:t>
            </a:r>
            <a:r>
              <a:rPr lang="en-US" sz="3200" dirty="0" smtClean="0"/>
              <a:t>	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</a:t>
            </a:r>
            <a:endParaRPr lang="en-US" sz="3200" dirty="0"/>
          </a:p>
        </p:txBody>
      </p:sp>
      <p:pic>
        <p:nvPicPr>
          <p:cNvPr id="5" name="Picture 4" descr="pH_sca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373" y="1887795"/>
            <a:ext cx="8345128" cy="4291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75" y="1342104"/>
            <a:ext cx="8731044" cy="5294672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A pH change of 1, means a 10X change in [H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]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</a:t>
            </a:r>
            <a:endParaRPr lang="en-US" sz="3200" dirty="0"/>
          </a:p>
        </p:txBody>
      </p:sp>
      <p:pic>
        <p:nvPicPr>
          <p:cNvPr id="11" name="Picture 10" descr="pH_sca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948" y="2182760"/>
            <a:ext cx="8155857" cy="41295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20878"/>
            <a:ext cx="8226425" cy="5737122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What is the pH when:</a:t>
            </a:r>
          </a:p>
          <a:p>
            <a:pPr>
              <a:buNone/>
            </a:pPr>
            <a:r>
              <a:rPr lang="en-US" sz="3200" baseline="30000" dirty="0" smtClean="0">
                <a:sym typeface="Wingdings" pitchFamily="2" charset="2"/>
              </a:rPr>
              <a:t>	</a:t>
            </a:r>
            <a:r>
              <a:rPr lang="en-US" sz="3200" dirty="0" smtClean="0">
                <a:sym typeface="Wingdings" pitchFamily="2" charset="2"/>
              </a:rPr>
              <a:t>	[H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3200" dirty="0" smtClean="0">
                <a:sym typeface="Wingdings" pitchFamily="2" charset="2"/>
              </a:rPr>
              <a:t>] = 1 X 10</a:t>
            </a:r>
            <a:r>
              <a:rPr lang="en-US" sz="3200" baseline="30000" dirty="0" smtClean="0">
                <a:sym typeface="Wingdings" pitchFamily="2" charset="2"/>
              </a:rPr>
              <a:t>-2</a:t>
            </a:r>
            <a:r>
              <a:rPr lang="en-US" sz="3200" dirty="0" smtClean="0">
                <a:sym typeface="Wingdings" pitchFamily="2" charset="2"/>
              </a:rPr>
              <a:t>M?</a:t>
            </a:r>
          </a:p>
          <a:p>
            <a:pPr>
              <a:buNone/>
            </a:pPr>
            <a:r>
              <a:rPr lang="en-US" sz="3200" baseline="30000" dirty="0" smtClean="0">
                <a:sym typeface="Wingdings" pitchFamily="2" charset="2"/>
              </a:rPr>
              <a:t>		</a:t>
            </a:r>
            <a:r>
              <a:rPr lang="en-US" sz="3200" dirty="0" smtClean="0">
                <a:sym typeface="Wingdings" pitchFamily="2" charset="2"/>
              </a:rPr>
              <a:t>pH = 2</a:t>
            </a:r>
            <a:endParaRPr lang="en-US" sz="3200" baseline="30000" dirty="0" smtClean="0">
              <a:sym typeface="Wingdings" pitchFamily="2" charset="2"/>
            </a:endParaRPr>
          </a:p>
          <a:p>
            <a:pPr algn="ctr">
              <a:buNone/>
            </a:pPr>
            <a:endParaRPr lang="en-US" sz="3200" dirty="0">
              <a:sym typeface="Wingdings" pitchFamily="2" charset="2"/>
            </a:endParaRP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What is the [H+] when the pH is:</a:t>
            </a: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	3?</a:t>
            </a: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		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1 X 10</a:t>
            </a:r>
            <a:r>
              <a:rPr lang="en-US" sz="3200" baseline="30000" dirty="0" smtClean="0">
                <a:solidFill>
                  <a:srgbClr val="FF0000"/>
                </a:solidFill>
                <a:sym typeface="Wingdings" pitchFamily="2" charset="2"/>
              </a:rPr>
              <a:t>-3</a:t>
            </a: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	7?</a:t>
            </a: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		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1 X 10</a:t>
            </a:r>
            <a:r>
              <a:rPr lang="en-US" sz="3200" baseline="30000" dirty="0" smtClean="0">
                <a:solidFill>
                  <a:srgbClr val="FF0000"/>
                </a:solidFill>
                <a:sym typeface="Wingdings" pitchFamily="2" charset="2"/>
              </a:rPr>
              <a:t>-7</a:t>
            </a:r>
            <a:endParaRPr lang="en-US" sz="3200" baseline="30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2955" y="191729"/>
            <a:ext cx="8141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Check</a:t>
            </a:r>
            <a:r>
              <a:rPr lang="en-US" sz="4000" dirty="0" smtClean="0"/>
              <a:t>: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42311" y="206477"/>
            <a:ext cx="7313612" cy="901495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Ionization of Water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1730" y="1165123"/>
            <a:ext cx="8952270" cy="5427406"/>
          </a:xfrm>
        </p:spPr>
        <p:txBody>
          <a:bodyPr/>
          <a:lstStyle/>
          <a:p>
            <a:r>
              <a:rPr lang="en-US" sz="3200" dirty="0"/>
              <a:t>	</a:t>
            </a:r>
            <a:endParaRPr lang="en-US" sz="3200" dirty="0">
              <a:sym typeface="Wingdings" pitchFamily="2" charset="2"/>
            </a:endParaRPr>
          </a:p>
          <a:p>
            <a:pPr algn="ctr"/>
            <a:r>
              <a:rPr lang="en-US" sz="3200" dirty="0" smtClean="0">
                <a:sym typeface="Wingdings" pitchFamily="2" charset="2"/>
              </a:rPr>
              <a:t>H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O</a:t>
            </a:r>
            <a:r>
              <a:rPr lang="en-US" sz="3200" baseline="-25000" dirty="0" smtClean="0">
                <a:sym typeface="Wingdings" pitchFamily="2" charset="2"/>
              </a:rPr>
              <a:t>(l) </a:t>
            </a:r>
            <a:r>
              <a:rPr lang="en-US" sz="3200" dirty="0" smtClean="0">
                <a:sym typeface="Wingdings" pitchFamily="2" charset="2"/>
              </a:rPr>
              <a:t>⇌  H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3200" baseline="-25000" dirty="0" smtClean="0">
                <a:sym typeface="Wingdings" pitchFamily="2" charset="2"/>
              </a:rPr>
              <a:t>(</a:t>
            </a:r>
            <a:r>
              <a:rPr lang="en-US" sz="3200" baseline="-25000" dirty="0" err="1" smtClean="0">
                <a:sym typeface="Wingdings" pitchFamily="2" charset="2"/>
              </a:rPr>
              <a:t>aq</a:t>
            </a:r>
            <a:r>
              <a:rPr lang="en-US" sz="3200" baseline="-25000" dirty="0" smtClean="0">
                <a:sym typeface="Wingdings" pitchFamily="2" charset="2"/>
              </a:rPr>
              <a:t>) </a:t>
            </a:r>
            <a:r>
              <a:rPr lang="en-US" sz="3200" dirty="0" smtClean="0">
                <a:sym typeface="Wingdings" pitchFamily="2" charset="2"/>
              </a:rPr>
              <a:t>+ OH</a:t>
            </a:r>
            <a:r>
              <a:rPr lang="en-US" sz="3200" baseline="30000" dirty="0" smtClean="0">
                <a:sym typeface="Wingdings" pitchFamily="2" charset="2"/>
              </a:rPr>
              <a:t>-</a:t>
            </a:r>
            <a:r>
              <a:rPr lang="en-US" sz="3200" baseline="-25000" dirty="0" smtClean="0">
                <a:sym typeface="Wingdings" pitchFamily="2" charset="2"/>
              </a:rPr>
              <a:t>(</a:t>
            </a:r>
            <a:r>
              <a:rPr lang="en-US" sz="3200" baseline="-25000" dirty="0" err="1" smtClean="0">
                <a:sym typeface="Wingdings" pitchFamily="2" charset="2"/>
              </a:rPr>
              <a:t>aq</a:t>
            </a:r>
            <a:r>
              <a:rPr lang="en-US" sz="3200" baseline="-25000" dirty="0" smtClean="0">
                <a:sym typeface="Wingdings" pitchFamily="2" charset="2"/>
              </a:rPr>
              <a:t>)</a:t>
            </a:r>
          </a:p>
          <a:p>
            <a:pPr algn="ctr"/>
            <a:endParaRPr lang="en-US" sz="3200" baseline="30000" dirty="0" smtClean="0"/>
          </a:p>
          <a:p>
            <a:r>
              <a:rPr lang="en-US" sz="3200" dirty="0"/>
              <a:t>	</a:t>
            </a:r>
            <a:r>
              <a:rPr lang="en-US" sz="3200" dirty="0" smtClean="0"/>
              <a:t>K</a:t>
            </a:r>
            <a:r>
              <a:rPr lang="en-US" sz="3200" baseline="-25000" dirty="0" smtClean="0"/>
              <a:t>EQ</a:t>
            </a:r>
            <a:r>
              <a:rPr lang="en-US" sz="3200" dirty="0" smtClean="0"/>
              <a:t> = [</a:t>
            </a:r>
            <a:r>
              <a:rPr lang="en-US" sz="3200" dirty="0" smtClean="0">
                <a:sym typeface="Wingdings" pitchFamily="2" charset="2"/>
              </a:rPr>
              <a:t>H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3200" dirty="0" smtClean="0">
                <a:sym typeface="Wingdings" pitchFamily="2" charset="2"/>
              </a:rPr>
              <a:t>] [OH</a:t>
            </a:r>
            <a:r>
              <a:rPr lang="en-US" sz="3200" baseline="30000" dirty="0" smtClean="0">
                <a:sym typeface="Wingdings" pitchFamily="2" charset="2"/>
              </a:rPr>
              <a:t>-</a:t>
            </a:r>
            <a:r>
              <a:rPr lang="en-US" sz="3200" dirty="0" smtClean="0">
                <a:sym typeface="Wingdings" pitchFamily="2" charset="2"/>
              </a:rPr>
              <a:t>] = 1 X 10</a:t>
            </a:r>
            <a:r>
              <a:rPr lang="en-US" sz="3200" baseline="30000" dirty="0" smtClean="0">
                <a:sym typeface="Wingdings" pitchFamily="2" charset="2"/>
              </a:rPr>
              <a:t>-14</a:t>
            </a:r>
          </a:p>
          <a:p>
            <a:r>
              <a:rPr lang="en-US" sz="3200" dirty="0" smtClean="0">
                <a:sym typeface="Wingdings" pitchFamily="2" charset="2"/>
              </a:rPr>
              <a:t>		    X     </a:t>
            </a:r>
            <a:r>
              <a:rPr lang="en-US" sz="3200" dirty="0" err="1" smtClean="0">
                <a:sym typeface="Wingdings" pitchFamily="2" charset="2"/>
              </a:rPr>
              <a:t>X</a:t>
            </a:r>
            <a:endParaRPr lang="en-US" sz="3200" dirty="0" smtClean="0">
              <a:sym typeface="Wingdings" pitchFamily="2" charset="2"/>
            </a:endParaRPr>
          </a:p>
          <a:p>
            <a:pPr algn="ctr"/>
            <a:r>
              <a:rPr lang="en-US" sz="3200" dirty="0" smtClean="0">
                <a:sym typeface="Wingdings" pitchFamily="2" charset="2"/>
              </a:rPr>
              <a:t>X</a:t>
            </a:r>
            <a:r>
              <a:rPr lang="en-US" sz="3200" baseline="30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 = 1 X 10</a:t>
            </a:r>
            <a:r>
              <a:rPr lang="en-US" sz="3200" baseline="30000" dirty="0" smtClean="0">
                <a:sym typeface="Wingdings" pitchFamily="2" charset="2"/>
              </a:rPr>
              <a:t>-14</a:t>
            </a:r>
          </a:p>
          <a:p>
            <a:pPr algn="ctr"/>
            <a:r>
              <a:rPr lang="en-US" sz="3200" dirty="0" smtClean="0">
                <a:sym typeface="Wingdings" pitchFamily="2" charset="2"/>
              </a:rPr>
              <a:t>X = 1 X 10</a:t>
            </a:r>
            <a:r>
              <a:rPr lang="en-US" sz="3200" baseline="30000" dirty="0" smtClean="0">
                <a:sym typeface="Wingdings" pitchFamily="2" charset="2"/>
              </a:rPr>
              <a:t>-7</a:t>
            </a:r>
          </a:p>
          <a:p>
            <a:pPr algn="ctr"/>
            <a:r>
              <a:rPr lang="en-US" sz="3200" dirty="0" smtClean="0"/>
              <a:t>[</a:t>
            </a:r>
            <a:r>
              <a:rPr lang="en-US" sz="3200" dirty="0" smtClean="0">
                <a:sym typeface="Wingdings" pitchFamily="2" charset="2"/>
              </a:rPr>
              <a:t>H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3200" dirty="0" smtClean="0">
                <a:sym typeface="Wingdings" pitchFamily="2" charset="2"/>
              </a:rPr>
              <a:t>] = [OH</a:t>
            </a:r>
            <a:r>
              <a:rPr lang="en-US" sz="3200" baseline="30000" dirty="0" smtClean="0">
                <a:sym typeface="Wingdings" pitchFamily="2" charset="2"/>
              </a:rPr>
              <a:t>-</a:t>
            </a:r>
            <a:r>
              <a:rPr lang="en-US" sz="3200" dirty="0" smtClean="0">
                <a:sym typeface="Wingdings" pitchFamily="2" charset="2"/>
              </a:rPr>
              <a:t>] = 1 X 10</a:t>
            </a:r>
            <a:r>
              <a:rPr lang="en-US" sz="3200" baseline="30000" dirty="0" smtClean="0">
                <a:sym typeface="Wingdings" pitchFamily="2" charset="2"/>
              </a:rPr>
              <a:t>-7</a:t>
            </a:r>
          </a:p>
          <a:p>
            <a:pPr algn="ctr"/>
            <a:r>
              <a:rPr lang="en-US" sz="3200" dirty="0" smtClean="0">
                <a:sym typeface="Wingdings" pitchFamily="2" charset="2"/>
              </a:rPr>
              <a:t>pH = 7</a:t>
            </a:r>
          </a:p>
          <a:p>
            <a:r>
              <a:rPr lang="en-US" sz="3200" dirty="0" smtClean="0">
                <a:sym typeface="Wingdings" pitchFamily="2" charset="2"/>
              </a:rPr>
              <a:t>		</a:t>
            </a:r>
            <a:endParaRPr lang="en-US" sz="3200" dirty="0" smtClean="0"/>
          </a:p>
          <a:p>
            <a:r>
              <a:rPr lang="en-US" sz="3200" dirty="0"/>
              <a:t>	</a:t>
            </a:r>
            <a:r>
              <a:rPr lang="en-US" sz="3200" dirty="0" smtClean="0"/>
              <a:t>	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42311" y="206477"/>
            <a:ext cx="7313612" cy="901495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Ionization of Water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1730" y="1165123"/>
            <a:ext cx="8952270" cy="5427406"/>
          </a:xfrm>
        </p:spPr>
        <p:txBody>
          <a:bodyPr/>
          <a:lstStyle/>
          <a:p>
            <a:r>
              <a:rPr lang="en-US" sz="3200" dirty="0"/>
              <a:t>	</a:t>
            </a:r>
            <a:endParaRPr lang="en-US" sz="3200" dirty="0">
              <a:sym typeface="Wingdings" pitchFamily="2" charset="2"/>
            </a:endParaRPr>
          </a:p>
          <a:p>
            <a:pPr algn="ctr"/>
            <a:r>
              <a:rPr lang="en-US" sz="3200" dirty="0" smtClean="0">
                <a:sym typeface="Wingdings" pitchFamily="2" charset="2"/>
              </a:rPr>
              <a:t>H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O</a:t>
            </a:r>
            <a:r>
              <a:rPr lang="en-US" sz="3200" baseline="-25000" dirty="0" smtClean="0">
                <a:sym typeface="Wingdings" pitchFamily="2" charset="2"/>
              </a:rPr>
              <a:t>(l) </a:t>
            </a:r>
            <a:r>
              <a:rPr lang="en-US" sz="3200" dirty="0" smtClean="0">
                <a:sym typeface="Wingdings" pitchFamily="2" charset="2"/>
              </a:rPr>
              <a:t>⇌  H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3200" baseline="-25000" dirty="0" smtClean="0">
                <a:sym typeface="Wingdings" pitchFamily="2" charset="2"/>
              </a:rPr>
              <a:t>(</a:t>
            </a:r>
            <a:r>
              <a:rPr lang="en-US" sz="3200" baseline="-25000" dirty="0" err="1" smtClean="0">
                <a:sym typeface="Wingdings" pitchFamily="2" charset="2"/>
              </a:rPr>
              <a:t>aq</a:t>
            </a:r>
            <a:r>
              <a:rPr lang="en-US" sz="3200" baseline="-25000" dirty="0" smtClean="0">
                <a:sym typeface="Wingdings" pitchFamily="2" charset="2"/>
              </a:rPr>
              <a:t>) </a:t>
            </a:r>
            <a:r>
              <a:rPr lang="en-US" sz="3200" dirty="0" smtClean="0">
                <a:sym typeface="Wingdings" pitchFamily="2" charset="2"/>
              </a:rPr>
              <a:t>+ OH</a:t>
            </a:r>
            <a:r>
              <a:rPr lang="en-US" sz="3200" baseline="30000" dirty="0" smtClean="0">
                <a:sym typeface="Wingdings" pitchFamily="2" charset="2"/>
              </a:rPr>
              <a:t>-</a:t>
            </a:r>
            <a:r>
              <a:rPr lang="en-US" sz="3200" baseline="-25000" dirty="0" smtClean="0">
                <a:sym typeface="Wingdings" pitchFamily="2" charset="2"/>
              </a:rPr>
              <a:t>(</a:t>
            </a:r>
            <a:r>
              <a:rPr lang="en-US" sz="3200" baseline="-25000" dirty="0" err="1" smtClean="0">
                <a:sym typeface="Wingdings" pitchFamily="2" charset="2"/>
              </a:rPr>
              <a:t>aq</a:t>
            </a:r>
            <a:r>
              <a:rPr lang="en-US" sz="3200" baseline="-25000" dirty="0" smtClean="0">
                <a:sym typeface="Wingdings" pitchFamily="2" charset="2"/>
              </a:rPr>
              <a:t>)</a:t>
            </a:r>
          </a:p>
          <a:p>
            <a:pPr algn="ctr"/>
            <a:endParaRPr lang="en-US" sz="3200" dirty="0" smtClean="0">
              <a:sym typeface="Wingdings" pitchFamily="2" charset="2"/>
            </a:endParaRPr>
          </a:p>
          <a:p>
            <a:pPr algn="ctr"/>
            <a:r>
              <a:rPr lang="en-US" sz="3200" dirty="0" smtClean="0">
                <a:sym typeface="Wingdings" pitchFamily="2" charset="2"/>
              </a:rPr>
              <a:t>What happens if you add more base?</a:t>
            </a:r>
          </a:p>
          <a:p>
            <a:pPr algn="ctr"/>
            <a:r>
              <a:rPr lang="en-US" sz="3200" dirty="0" smtClean="0">
                <a:sym typeface="Wingdings" pitchFamily="2" charset="2"/>
              </a:rPr>
              <a:t>[H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3200" dirty="0" smtClean="0">
                <a:sym typeface="Wingdings" pitchFamily="2" charset="2"/>
              </a:rPr>
              <a:t>] [	 OH</a:t>
            </a:r>
            <a:r>
              <a:rPr lang="en-US" sz="3200" baseline="30000" dirty="0" smtClean="0">
                <a:sym typeface="Wingdings" pitchFamily="2" charset="2"/>
              </a:rPr>
              <a:t>- </a:t>
            </a:r>
            <a:r>
              <a:rPr lang="en-US" sz="3200" dirty="0" smtClean="0">
                <a:sym typeface="Wingdings" pitchFamily="2" charset="2"/>
              </a:rPr>
              <a:t>]	</a:t>
            </a:r>
          </a:p>
          <a:p>
            <a:pPr algn="ctr"/>
            <a:r>
              <a:rPr lang="en-US" sz="3200" dirty="0" smtClean="0">
                <a:sym typeface="Wingdings" pitchFamily="2" charset="2"/>
              </a:rPr>
              <a:t>					*inverse relationship</a:t>
            </a:r>
          </a:p>
          <a:p>
            <a:r>
              <a:rPr lang="en-US" sz="3200" dirty="0" err="1" smtClean="0">
                <a:sym typeface="Wingdings" pitchFamily="2" charset="2"/>
              </a:rPr>
              <a:t>LeChatelier</a:t>
            </a:r>
            <a:r>
              <a:rPr lang="en-US" sz="3200" dirty="0" smtClean="0">
                <a:sym typeface="Wingdings" pitchFamily="2" charset="2"/>
              </a:rPr>
              <a:t>:</a:t>
            </a:r>
          </a:p>
          <a:p>
            <a:r>
              <a:rPr lang="en-US" sz="3200" dirty="0" smtClean="0">
                <a:sym typeface="Wingdings" pitchFamily="2" charset="2"/>
              </a:rPr>
              <a:t>	H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O</a:t>
            </a:r>
            <a:r>
              <a:rPr lang="en-US" sz="3200" baseline="-25000" dirty="0" smtClean="0">
                <a:sym typeface="Wingdings" pitchFamily="2" charset="2"/>
              </a:rPr>
              <a:t>(l) </a:t>
            </a:r>
            <a:r>
              <a:rPr lang="en-US" sz="3200" dirty="0" smtClean="0">
                <a:sym typeface="Wingdings" pitchFamily="2" charset="2"/>
              </a:rPr>
              <a:t>⇌  H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3200" baseline="-25000" dirty="0" smtClean="0">
                <a:sym typeface="Wingdings" pitchFamily="2" charset="2"/>
              </a:rPr>
              <a:t>(</a:t>
            </a:r>
            <a:r>
              <a:rPr lang="en-US" sz="3200" baseline="-25000" dirty="0" err="1" smtClean="0">
                <a:sym typeface="Wingdings" pitchFamily="2" charset="2"/>
              </a:rPr>
              <a:t>aq</a:t>
            </a:r>
            <a:r>
              <a:rPr lang="en-US" sz="3200" baseline="-25000" dirty="0" smtClean="0">
                <a:sym typeface="Wingdings" pitchFamily="2" charset="2"/>
              </a:rPr>
              <a:t>) </a:t>
            </a:r>
            <a:r>
              <a:rPr lang="en-US" sz="3200" dirty="0" smtClean="0">
                <a:sym typeface="Wingdings" pitchFamily="2" charset="2"/>
              </a:rPr>
              <a:t>+ OH</a:t>
            </a:r>
            <a:r>
              <a:rPr lang="en-US" sz="3200" baseline="30000" dirty="0" smtClean="0">
                <a:sym typeface="Wingdings" pitchFamily="2" charset="2"/>
              </a:rPr>
              <a:t>-</a:t>
            </a:r>
            <a:r>
              <a:rPr lang="en-US" sz="3200" baseline="-25000" dirty="0" smtClean="0">
                <a:sym typeface="Wingdings" pitchFamily="2" charset="2"/>
              </a:rPr>
              <a:t>(</a:t>
            </a:r>
            <a:r>
              <a:rPr lang="en-US" sz="3200" baseline="-25000" dirty="0" err="1" smtClean="0">
                <a:sym typeface="Wingdings" pitchFamily="2" charset="2"/>
              </a:rPr>
              <a:t>aq</a:t>
            </a:r>
            <a:r>
              <a:rPr lang="en-US" sz="3200" baseline="-25000" dirty="0" smtClean="0">
                <a:sym typeface="Wingdings" pitchFamily="2" charset="2"/>
              </a:rPr>
              <a:t>)</a:t>
            </a:r>
          </a:p>
          <a:p>
            <a:endParaRPr lang="en-US" sz="3200" dirty="0" smtClean="0"/>
          </a:p>
          <a:p>
            <a:r>
              <a:rPr lang="en-US" sz="3200" dirty="0"/>
              <a:t>	</a:t>
            </a:r>
            <a:r>
              <a:rPr lang="en-US" sz="3200" dirty="0" smtClean="0"/>
              <a:t>	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</a:t>
            </a:r>
            <a:endParaRPr lang="en-US" sz="32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4328652" y="4313904"/>
            <a:ext cx="575187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3303645" y="4350774"/>
            <a:ext cx="560436" cy="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4230331" y="6118123"/>
            <a:ext cx="575187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2703877" y="6140245"/>
            <a:ext cx="560436" cy="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1324897" y="6132872"/>
            <a:ext cx="575187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1877969" y="5309418"/>
            <a:ext cx="1056961" cy="491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20878"/>
            <a:ext cx="8226425" cy="5737122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If </a:t>
            </a:r>
            <a:r>
              <a:rPr lang="en-US" sz="3200" dirty="0" smtClean="0">
                <a:sym typeface="Wingdings" pitchFamily="2" charset="2"/>
              </a:rPr>
              <a:t>[H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3200" dirty="0" smtClean="0">
                <a:sym typeface="Wingdings" pitchFamily="2" charset="2"/>
              </a:rPr>
              <a:t>] [OH</a:t>
            </a:r>
            <a:r>
              <a:rPr lang="en-US" sz="3200" baseline="30000" dirty="0" smtClean="0">
                <a:sym typeface="Wingdings" pitchFamily="2" charset="2"/>
              </a:rPr>
              <a:t>- </a:t>
            </a:r>
            <a:r>
              <a:rPr lang="en-US" sz="3200" dirty="0" smtClean="0">
                <a:sym typeface="Wingdings" pitchFamily="2" charset="2"/>
              </a:rPr>
              <a:t>] = 1.0 X 10</a:t>
            </a:r>
            <a:r>
              <a:rPr lang="en-US" sz="3200" baseline="30000" dirty="0" smtClean="0">
                <a:sym typeface="Wingdings" pitchFamily="2" charset="2"/>
              </a:rPr>
              <a:t>-14</a:t>
            </a:r>
            <a:r>
              <a:rPr lang="en-US" sz="3200" dirty="0" smtClean="0">
                <a:sym typeface="Wingdings" pitchFamily="2" charset="2"/>
              </a:rPr>
              <a:t>, what is the pH of a solution with [OH</a:t>
            </a:r>
            <a:r>
              <a:rPr lang="en-US" sz="3200" baseline="30000" dirty="0" smtClean="0">
                <a:sym typeface="Wingdings" pitchFamily="2" charset="2"/>
              </a:rPr>
              <a:t>- </a:t>
            </a:r>
            <a:r>
              <a:rPr lang="en-US" sz="3200" dirty="0" smtClean="0">
                <a:sym typeface="Wingdings" pitchFamily="2" charset="2"/>
              </a:rPr>
              <a:t>] = 1.0 X 10</a:t>
            </a:r>
            <a:r>
              <a:rPr lang="en-US" sz="3200" baseline="30000" dirty="0" smtClean="0">
                <a:sym typeface="Wingdings" pitchFamily="2" charset="2"/>
              </a:rPr>
              <a:t>-6</a:t>
            </a:r>
            <a:r>
              <a:rPr lang="en-US" sz="3200" dirty="0" smtClean="0">
                <a:sym typeface="Wingdings" pitchFamily="2" charset="2"/>
              </a:rPr>
              <a:t>M?</a:t>
            </a:r>
            <a:endParaRPr lang="en-US" sz="3200" baseline="30000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US" sz="3200" dirty="0" smtClean="0">
                <a:sym typeface="Wingdings" pitchFamily="2" charset="2"/>
              </a:rPr>
              <a:t>[H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3200" dirty="0" smtClean="0">
                <a:sym typeface="Wingdings" pitchFamily="2" charset="2"/>
              </a:rPr>
              <a:t>] [OH</a:t>
            </a:r>
            <a:r>
              <a:rPr lang="en-US" sz="3200" baseline="30000" dirty="0" smtClean="0">
                <a:sym typeface="Wingdings" pitchFamily="2" charset="2"/>
              </a:rPr>
              <a:t>- </a:t>
            </a:r>
            <a:r>
              <a:rPr lang="en-US" sz="3200" dirty="0" smtClean="0">
                <a:sym typeface="Wingdings" pitchFamily="2" charset="2"/>
              </a:rPr>
              <a:t>] = 1.0 X 10</a:t>
            </a:r>
            <a:r>
              <a:rPr lang="en-US" sz="3200" baseline="30000" dirty="0" smtClean="0">
                <a:sym typeface="Wingdings" pitchFamily="2" charset="2"/>
              </a:rPr>
              <a:t>-14</a:t>
            </a:r>
          </a:p>
          <a:p>
            <a:pPr algn="ctr">
              <a:buNone/>
            </a:pPr>
            <a:r>
              <a:rPr lang="en-US" sz="3200" dirty="0" smtClean="0">
                <a:sym typeface="Wingdings" pitchFamily="2" charset="2"/>
              </a:rPr>
              <a:t>  (X)1.0 X 10</a:t>
            </a:r>
            <a:r>
              <a:rPr lang="en-US" sz="3200" baseline="30000" dirty="0" smtClean="0">
                <a:sym typeface="Wingdings" pitchFamily="2" charset="2"/>
              </a:rPr>
              <a:t>-6</a:t>
            </a:r>
            <a:r>
              <a:rPr lang="en-US" sz="3200" dirty="0" smtClean="0">
                <a:sym typeface="Wingdings" pitchFamily="2" charset="2"/>
              </a:rPr>
              <a:t> = 1.0 X 10</a:t>
            </a:r>
            <a:r>
              <a:rPr lang="en-US" sz="3200" baseline="30000" dirty="0" smtClean="0">
                <a:sym typeface="Wingdings" pitchFamily="2" charset="2"/>
              </a:rPr>
              <a:t>-14</a:t>
            </a:r>
          </a:p>
          <a:p>
            <a:pPr algn="ctr">
              <a:buNone/>
            </a:pPr>
            <a:r>
              <a:rPr lang="en-US" sz="3200" dirty="0" smtClean="0">
                <a:sym typeface="Wingdings" pitchFamily="2" charset="2"/>
              </a:rPr>
              <a:t>X = 1.0 X 10</a:t>
            </a:r>
            <a:r>
              <a:rPr lang="en-US" sz="3200" baseline="30000" dirty="0" smtClean="0">
                <a:sym typeface="Wingdings" pitchFamily="2" charset="2"/>
              </a:rPr>
              <a:t>-8</a:t>
            </a:r>
            <a:r>
              <a:rPr lang="en-US" sz="3200" dirty="0" smtClean="0">
                <a:sym typeface="Wingdings" pitchFamily="2" charset="2"/>
              </a:rPr>
              <a:t> </a:t>
            </a:r>
          </a:p>
          <a:p>
            <a:pPr algn="ctr">
              <a:buNone/>
            </a:pPr>
            <a:r>
              <a:rPr lang="en-US" sz="3200" dirty="0" smtClean="0">
                <a:sym typeface="Wingdings" pitchFamily="2" charset="2"/>
              </a:rPr>
              <a:t>pH = 8</a:t>
            </a:r>
          </a:p>
          <a:p>
            <a:pPr algn="ctr">
              <a:buNone/>
            </a:pPr>
            <a:endParaRPr lang="en-US" sz="3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What is the pH if [OH</a:t>
            </a:r>
            <a:r>
              <a:rPr lang="en-US" sz="3200" baseline="30000" dirty="0" smtClean="0">
                <a:sym typeface="Wingdings" pitchFamily="2" charset="2"/>
              </a:rPr>
              <a:t>-</a:t>
            </a:r>
            <a:r>
              <a:rPr lang="en-US" sz="3200" dirty="0" smtClean="0">
                <a:sym typeface="Wingdings" pitchFamily="2" charset="2"/>
              </a:rPr>
              <a:t>] = 1 X 10</a:t>
            </a:r>
            <a:r>
              <a:rPr lang="en-US" sz="3200" baseline="30000" dirty="0" smtClean="0">
                <a:sym typeface="Wingdings" pitchFamily="2" charset="2"/>
              </a:rPr>
              <a:t>-2</a:t>
            </a:r>
            <a:r>
              <a:rPr lang="en-US" sz="3200" dirty="0" smtClean="0">
                <a:sym typeface="Wingdings" pitchFamily="2" charset="2"/>
              </a:rPr>
              <a:t>M?</a:t>
            </a: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		pH = 12</a:t>
            </a:r>
          </a:p>
          <a:p>
            <a:pPr algn="ctr">
              <a:buNone/>
            </a:pPr>
            <a:endParaRPr lang="en-US" sz="3200" dirty="0">
              <a:sym typeface="Wingdings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2955" y="191729"/>
            <a:ext cx="8141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Check</a:t>
            </a:r>
            <a:r>
              <a:rPr lang="en-US" sz="4000" dirty="0" smtClean="0"/>
              <a:t>: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460_slide">
  <a:themeElements>
    <a:clrScheme name="Office Theme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ind_2460_slide</Template>
  <TotalTime>535</TotalTime>
  <Words>172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ind_2460_slide</vt:lpstr>
      <vt:lpstr>1_Default Design</vt:lpstr>
      <vt:lpstr>pH (power of hydronium ion)</vt:lpstr>
      <vt:lpstr>The pH scale is a way of expressing the strength of acids and bases.  Instead of using very small numbers, we just use the NEGATIVE power of 10 on the Molarity of the H+ (or OH-) ion.  Under 7  = acid     7 = neutral Over 7 = base</vt:lpstr>
      <vt:lpstr>pH = -log[H+]</vt:lpstr>
      <vt:lpstr>pH</vt:lpstr>
      <vt:lpstr>Slide 5</vt:lpstr>
      <vt:lpstr>Slide 6</vt:lpstr>
      <vt:lpstr>Ionization of Water</vt:lpstr>
      <vt:lpstr>Ionization of Water</vt:lpstr>
      <vt:lpstr>Slide 9</vt:lpstr>
      <vt:lpstr>Indicators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 Acids and Bases</dc:title>
  <dc:creator>Randy</dc:creator>
  <cp:lastModifiedBy>Randy</cp:lastModifiedBy>
  <cp:revision>62</cp:revision>
  <dcterms:created xsi:type="dcterms:W3CDTF">2011-03-13T14:36:05Z</dcterms:created>
  <dcterms:modified xsi:type="dcterms:W3CDTF">2011-03-19T12:51:53Z</dcterms:modified>
</cp:coreProperties>
</file>