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0"/>
  </p:notesMasterIdLst>
  <p:sldIdLst>
    <p:sldId id="256" r:id="rId3"/>
    <p:sldId id="291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8" r:id="rId15"/>
    <p:sldId id="289" r:id="rId16"/>
    <p:sldId id="287" r:id="rId17"/>
    <p:sldId id="290" r:id="rId18"/>
    <p:sldId id="29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0C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5" d="100"/>
          <a:sy n="65" d="100"/>
        </p:scale>
        <p:origin x="-11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090159-4FD5-461F-B709-91A6CFA8D2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A0E5A2-C5D0-4B11-9E90-65CDC5936C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EF0E1-37A1-430F-9908-50413F96E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140E9-1B6F-45DF-BD73-6799049EA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62AE66-43F1-4012-A11A-62741BCA2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60CB-35DF-43F9-9FB4-6F9DA4992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C34C2-73BD-4733-B9B5-70CA997BB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451CF-1859-463C-AAA7-FA6EE9C2BE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B4526-9A2D-422C-9961-7F2CFC8C5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D080D-190B-454A-AB35-B2E8B8331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17C7F-D172-42D2-96E1-50780BC2E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37E88-0069-431C-9CC2-366761144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EF5D9-9664-4292-B41A-C576B1401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384C1-05AF-4E40-B7B0-47D306539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3E4E-DC92-41EA-81DE-BCE3D0DCB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4052F-7573-450D-AD07-41901CAB9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93A2C-8BF9-46AB-B9AA-ED7721569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2EBA8-08A7-4054-A733-DCCFF5BC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35AC9-E6E8-404F-B674-57902BFFB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D10E9-12E9-4CCC-8D22-16BCC9D7C4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28D03-A07C-441D-B6AD-F8E68C21B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6AC80-C471-43F0-8E37-FAC41130E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D6118-B619-4499-B4B5-943051242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B7C1A2-D01F-4B68-8F5F-4CF91C8760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C2FADF-BF39-4850-BF44-25DCC7EC9C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5943" y="274320"/>
            <a:ext cx="8765177" cy="896439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Neutralization &amp; Titration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Titr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3477" y="1386293"/>
            <a:ext cx="3473631" cy="5210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35972"/>
            <a:ext cx="8226425" cy="753961"/>
          </a:xfrm>
        </p:spPr>
        <p:txBody>
          <a:bodyPr/>
          <a:lstStyle/>
          <a:p>
            <a:r>
              <a:rPr lang="en-US" dirty="0" smtClean="0"/>
              <a:t>Titration: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35626"/>
            <a:ext cx="8226425" cy="4990537"/>
          </a:xfrm>
        </p:spPr>
        <p:txBody>
          <a:bodyPr/>
          <a:lstStyle/>
          <a:p>
            <a:r>
              <a:rPr lang="en-US" sz="3200" u="sng" dirty="0" smtClean="0"/>
              <a:t>Volumetric Analysis</a:t>
            </a:r>
            <a:r>
              <a:rPr lang="en-US" sz="3200" dirty="0" smtClean="0"/>
              <a:t> – </a:t>
            </a:r>
          </a:p>
          <a:p>
            <a:pPr lvl="1"/>
            <a:r>
              <a:rPr lang="en-US" sz="3200" dirty="0" smtClean="0"/>
              <a:t>Use volumes to find an unknown</a:t>
            </a:r>
          </a:p>
          <a:p>
            <a:r>
              <a:rPr lang="en-US" sz="3200" u="sng" dirty="0" smtClean="0"/>
              <a:t>Gravimetric Analysis</a:t>
            </a:r>
            <a:r>
              <a:rPr lang="en-US" sz="3200" dirty="0" smtClean="0"/>
              <a:t> –</a:t>
            </a:r>
          </a:p>
          <a:p>
            <a:pPr lvl="1"/>
            <a:r>
              <a:rPr lang="en-US" sz="3200" dirty="0" smtClean="0"/>
              <a:t>Use mass to find an unknown</a:t>
            </a:r>
          </a:p>
          <a:p>
            <a:r>
              <a:rPr lang="en-US" sz="3200" u="sng" dirty="0" smtClean="0"/>
              <a:t>End Point</a:t>
            </a:r>
            <a:r>
              <a:rPr lang="en-US" sz="3200" dirty="0" smtClean="0"/>
              <a:t> –</a:t>
            </a:r>
          </a:p>
          <a:p>
            <a:pPr lvl="1"/>
            <a:r>
              <a:rPr lang="en-US" sz="3200" dirty="0" smtClean="0"/>
              <a:t>When the indicator changes color</a:t>
            </a:r>
          </a:p>
          <a:p>
            <a:r>
              <a:rPr lang="en-US" sz="3200" u="sng" dirty="0" smtClean="0"/>
              <a:t>Standard Solution</a:t>
            </a:r>
            <a:r>
              <a:rPr lang="en-US" sz="3200" dirty="0" smtClean="0"/>
              <a:t> –</a:t>
            </a:r>
          </a:p>
          <a:p>
            <a:pPr lvl="1"/>
            <a:r>
              <a:rPr lang="en-US" sz="3200" dirty="0" smtClean="0"/>
              <a:t>Known concentration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itration_figu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20095" y="0"/>
            <a:ext cx="4865260" cy="6811364"/>
          </a:xfrm>
        </p:spPr>
      </p:pic>
      <p:sp>
        <p:nvSpPr>
          <p:cNvPr id="5" name="TextBox 4"/>
          <p:cNvSpPr txBox="1"/>
          <p:nvPr/>
        </p:nvSpPr>
        <p:spPr>
          <a:xfrm>
            <a:off x="0" y="2433484"/>
            <a:ext cx="30636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Equivalence Point</a:t>
            </a:r>
          </a:p>
          <a:p>
            <a:r>
              <a:rPr lang="en-US" sz="2800" dirty="0" smtClean="0"/>
              <a:t>      (neutral)</a:t>
            </a:r>
            <a:endParaRPr lang="en-US" sz="2800" dirty="0"/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3063659" y="2910538"/>
            <a:ext cx="2806199" cy="2751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16" y="221225"/>
            <a:ext cx="8226425" cy="562232"/>
          </a:xfrm>
        </p:spPr>
        <p:txBody>
          <a:bodyPr/>
          <a:lstStyle/>
          <a:p>
            <a:r>
              <a:rPr lang="en-US" dirty="0" smtClean="0"/>
              <a:t>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914400"/>
            <a:ext cx="8226425" cy="573712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3200" dirty="0" smtClean="0"/>
              <a:t>A 25 </a:t>
            </a:r>
            <a:r>
              <a:rPr lang="en-US" sz="3200" dirty="0" err="1" smtClean="0"/>
              <a:t>mL</a:t>
            </a:r>
            <a:r>
              <a:rPr lang="en-US" sz="3200" dirty="0" smtClean="0"/>
              <a:t> solution of </a:t>
            </a:r>
            <a:r>
              <a:rPr lang="en-US" sz="3200" dirty="0" err="1" smtClean="0"/>
              <a:t>HCl</a:t>
            </a:r>
            <a:r>
              <a:rPr lang="en-US" sz="3200" dirty="0" smtClean="0"/>
              <a:t> is neutralized by </a:t>
            </a:r>
          </a:p>
          <a:p>
            <a:pPr>
              <a:buNone/>
            </a:pPr>
            <a:r>
              <a:rPr lang="en-US" sz="3200" dirty="0" smtClean="0"/>
              <a:t>   18 </a:t>
            </a:r>
            <a:r>
              <a:rPr lang="en-US" sz="3200" dirty="0" err="1" smtClean="0"/>
              <a:t>mL</a:t>
            </a:r>
            <a:r>
              <a:rPr lang="en-US" sz="3200" dirty="0" smtClean="0"/>
              <a:t> of 1.0 M </a:t>
            </a:r>
            <a:r>
              <a:rPr lang="en-US" sz="3200" dirty="0" err="1" smtClean="0"/>
              <a:t>NaOH</a:t>
            </a:r>
            <a:r>
              <a:rPr lang="en-US" sz="3200" dirty="0" smtClean="0"/>
              <a:t>.  What is the concentration of </a:t>
            </a:r>
            <a:r>
              <a:rPr lang="en-US" sz="3200" dirty="0" err="1" smtClean="0"/>
              <a:t>HCl</a:t>
            </a:r>
            <a:r>
              <a:rPr lang="en-US" sz="3200" dirty="0" smtClean="0"/>
              <a:t>?</a:t>
            </a:r>
          </a:p>
          <a:p>
            <a:pPr algn="ctr">
              <a:buNone/>
            </a:pPr>
            <a:r>
              <a:rPr lang="en-US" sz="3200" dirty="0" smtClean="0"/>
              <a:t>M</a:t>
            </a:r>
            <a:r>
              <a:rPr lang="en-US" sz="3200" baseline="-25000" dirty="0" smtClean="0"/>
              <a:t>(H+) </a:t>
            </a:r>
            <a:r>
              <a:rPr lang="en-US" sz="3200" dirty="0" smtClean="0"/>
              <a:t>X V</a:t>
            </a:r>
            <a:r>
              <a:rPr lang="en-US" sz="3200" baseline="-25000" dirty="0" smtClean="0"/>
              <a:t>A</a:t>
            </a:r>
            <a:r>
              <a:rPr lang="en-US" sz="3200" dirty="0" smtClean="0"/>
              <a:t> = M</a:t>
            </a:r>
            <a:r>
              <a:rPr lang="en-US" sz="3200" baseline="-25000" dirty="0" smtClean="0"/>
              <a:t>(OH-) </a:t>
            </a:r>
            <a:r>
              <a:rPr lang="en-US" sz="3200" dirty="0" smtClean="0"/>
              <a:t>X V</a:t>
            </a:r>
            <a:r>
              <a:rPr lang="en-US" sz="3200" baseline="-25000" dirty="0" smtClean="0"/>
              <a:t>B</a:t>
            </a:r>
          </a:p>
          <a:p>
            <a:pPr algn="ctr">
              <a:buNone/>
            </a:pPr>
            <a:endParaRPr lang="en-US" sz="3200" baseline="-25000" dirty="0" smtClean="0"/>
          </a:p>
          <a:p>
            <a:pPr algn="ctr">
              <a:buNone/>
            </a:pPr>
            <a:r>
              <a:rPr lang="en-US" sz="3200" dirty="0" smtClean="0"/>
              <a:t>M</a:t>
            </a:r>
            <a:r>
              <a:rPr lang="en-US" sz="3200" baseline="-25000" dirty="0" smtClean="0"/>
              <a:t>(</a:t>
            </a:r>
            <a:r>
              <a:rPr lang="en-US" sz="3200" baseline="-25000" dirty="0" err="1" smtClean="0"/>
              <a:t>HCl</a:t>
            </a:r>
            <a:r>
              <a:rPr lang="en-US" sz="3200" baseline="-25000" dirty="0" smtClean="0"/>
              <a:t>)</a:t>
            </a:r>
            <a:r>
              <a:rPr lang="en-US" sz="3200" dirty="0" smtClean="0"/>
              <a:t> X 25 </a:t>
            </a:r>
            <a:r>
              <a:rPr lang="en-US" sz="3200" dirty="0" err="1" smtClean="0"/>
              <a:t>mL</a:t>
            </a:r>
            <a:r>
              <a:rPr lang="en-US" sz="3200" dirty="0" smtClean="0"/>
              <a:t> = 1.0 M </a:t>
            </a:r>
            <a:r>
              <a:rPr lang="en-US" sz="3200" dirty="0" err="1" smtClean="0"/>
              <a:t>NaOH</a:t>
            </a:r>
            <a:r>
              <a:rPr lang="en-US" sz="3200" dirty="0" smtClean="0"/>
              <a:t> X 18 </a:t>
            </a:r>
            <a:r>
              <a:rPr lang="en-US" sz="3200" dirty="0" err="1" smtClean="0"/>
              <a:t>mL</a:t>
            </a:r>
            <a:endParaRPr lang="en-US" sz="3200" dirty="0" smtClean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M</a:t>
            </a:r>
            <a:r>
              <a:rPr lang="en-US" sz="3200" baseline="-25000" dirty="0" smtClean="0"/>
              <a:t>(</a:t>
            </a:r>
            <a:r>
              <a:rPr lang="en-US" sz="3200" baseline="-25000" dirty="0" err="1" smtClean="0"/>
              <a:t>HCl</a:t>
            </a:r>
            <a:r>
              <a:rPr lang="en-US" sz="3200" baseline="-25000" dirty="0" smtClean="0"/>
              <a:t>)</a:t>
            </a:r>
            <a:r>
              <a:rPr lang="en-US" sz="3200" dirty="0" smtClean="0"/>
              <a:t> = 1.0 M X 18 </a:t>
            </a:r>
            <a:r>
              <a:rPr lang="en-US" sz="3200" dirty="0" err="1" smtClean="0"/>
              <a:t>mL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            25 </a:t>
            </a:r>
            <a:r>
              <a:rPr lang="en-US" sz="3200" dirty="0" err="1" smtClean="0"/>
              <a:t>mL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err="1" smtClean="0"/>
              <a:t>HCl</a:t>
            </a:r>
            <a:r>
              <a:rPr lang="en-US" sz="3200" dirty="0" smtClean="0"/>
              <a:t> = 0.72 M</a:t>
            </a:r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041059" y="5220930"/>
            <a:ext cx="240398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0C0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6980" y="560438"/>
          <a:ext cx="8790037" cy="272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1"/>
                <a:gridCol w="1194619"/>
                <a:gridCol w="1186285"/>
                <a:gridCol w="2751532"/>
              </a:tblGrid>
              <a:tr h="682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Acid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en-US" sz="2800" baseline="-25000" dirty="0" smtClean="0">
                          <a:solidFill>
                            <a:srgbClr val="FF0000"/>
                          </a:solidFill>
                        </a:rPr>
                        <a:t>(Acid)</a:t>
                      </a:r>
                      <a:endParaRPr lang="en-US" sz="28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en-US" sz="2800" baseline="-25000" dirty="0" smtClean="0">
                          <a:solidFill>
                            <a:srgbClr val="FF0000"/>
                          </a:solidFill>
                        </a:rPr>
                        <a:t>(H+)</a:t>
                      </a:r>
                      <a:endParaRPr lang="en-US" sz="28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Conclusion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2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HCl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smtClean="0">
                          <a:sym typeface="Wingdings" pitchFamily="2" charset="2"/>
                        </a:rPr>
                        <a:t> H</a:t>
                      </a:r>
                      <a:r>
                        <a:rPr lang="en-US" sz="2800" baseline="30000" dirty="0" smtClean="0">
                          <a:sym typeface="Wingdings" pitchFamily="2" charset="2"/>
                        </a:rPr>
                        <a:t>+</a:t>
                      </a:r>
                      <a:r>
                        <a:rPr lang="en-US" sz="2800" dirty="0" smtClean="0">
                          <a:sym typeface="Wingdings" pitchFamily="2" charset="2"/>
                        </a:rPr>
                        <a:t> + </a:t>
                      </a:r>
                      <a:r>
                        <a:rPr lang="en-US" sz="2800" dirty="0" err="1" smtClean="0">
                          <a:sym typeface="Wingdings" pitchFamily="2" charset="2"/>
                        </a:rPr>
                        <a:t>Cl</a:t>
                      </a:r>
                      <a:r>
                        <a:rPr lang="en-US" sz="2800" baseline="30000" dirty="0" smtClean="0">
                          <a:sym typeface="Wingdings" pitchFamily="2" charset="2"/>
                        </a:rPr>
                        <a:t>-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</a:t>
                      </a:r>
                      <a:r>
                        <a:rPr lang="en-US" sz="2800" baseline="-25000" dirty="0" smtClean="0"/>
                        <a:t>(Acid)</a:t>
                      </a:r>
                      <a:r>
                        <a:rPr lang="en-US" sz="2800" baseline="0" dirty="0" smtClean="0"/>
                        <a:t> = </a:t>
                      </a:r>
                      <a:r>
                        <a:rPr lang="en-US" sz="2800" dirty="0" smtClean="0"/>
                        <a:t>M</a:t>
                      </a:r>
                      <a:r>
                        <a:rPr lang="en-US" sz="2800" baseline="-25000" dirty="0" smtClean="0"/>
                        <a:t>(H+)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baseline="-25000" dirty="0" smtClean="0"/>
                    </a:p>
                  </a:txBody>
                  <a:tcPr/>
                </a:tc>
              </a:tr>
              <a:tr h="682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 smtClean="0"/>
                        <a:t>SO</a:t>
                      </a:r>
                      <a:r>
                        <a:rPr lang="en-US" sz="2800" baseline="-25000" dirty="0" smtClean="0"/>
                        <a:t>4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smtClean="0">
                          <a:sym typeface="Wingdings" pitchFamily="2" charset="2"/>
                        </a:rPr>
                        <a:t> 2H</a:t>
                      </a:r>
                      <a:r>
                        <a:rPr lang="en-US" sz="2800" baseline="30000" dirty="0" smtClean="0">
                          <a:sym typeface="Wingdings" pitchFamily="2" charset="2"/>
                        </a:rPr>
                        <a:t>+</a:t>
                      </a:r>
                      <a:r>
                        <a:rPr lang="en-US" sz="2800" baseline="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sz="2800" dirty="0" smtClean="0">
                          <a:sym typeface="Wingdings" pitchFamily="2" charset="2"/>
                        </a:rPr>
                        <a:t>+ SO</a:t>
                      </a:r>
                      <a:r>
                        <a:rPr lang="en-US" sz="2800" baseline="-25000" dirty="0" smtClean="0">
                          <a:sym typeface="Wingdings" pitchFamily="2" charset="2"/>
                        </a:rPr>
                        <a:t>4</a:t>
                      </a:r>
                      <a:r>
                        <a:rPr lang="en-US" sz="2800" baseline="30000" dirty="0" smtClean="0">
                          <a:sym typeface="Wingdings" pitchFamily="2" charset="2"/>
                        </a:rPr>
                        <a:t>2-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2M</a:t>
                      </a:r>
                      <a:r>
                        <a:rPr lang="en-US" sz="2800" baseline="-25000" dirty="0" smtClean="0"/>
                        <a:t>(Acid)</a:t>
                      </a:r>
                      <a:r>
                        <a:rPr lang="en-US" sz="2800" baseline="0" dirty="0" smtClean="0"/>
                        <a:t> = </a:t>
                      </a:r>
                      <a:r>
                        <a:rPr lang="en-US" sz="2800" dirty="0" smtClean="0"/>
                        <a:t>M</a:t>
                      </a:r>
                      <a:r>
                        <a:rPr lang="en-US" sz="2800" baseline="-25000" dirty="0" smtClean="0"/>
                        <a:t>(H+)</a:t>
                      </a:r>
                      <a:endParaRPr lang="en-US" sz="2800" dirty="0"/>
                    </a:p>
                  </a:txBody>
                  <a:tcPr/>
                </a:tc>
              </a:tr>
              <a:tr h="682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3</a:t>
                      </a:r>
                      <a:r>
                        <a:rPr lang="en-US" sz="2800" dirty="0" smtClean="0"/>
                        <a:t>PO</a:t>
                      </a:r>
                      <a:r>
                        <a:rPr lang="en-US" sz="2800" baseline="-25000" dirty="0" smtClean="0"/>
                        <a:t>4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smtClean="0">
                          <a:sym typeface="Wingdings" pitchFamily="2" charset="2"/>
                        </a:rPr>
                        <a:t> 3H</a:t>
                      </a:r>
                      <a:r>
                        <a:rPr lang="en-US" sz="2800" baseline="30000" dirty="0" smtClean="0">
                          <a:sym typeface="Wingdings" pitchFamily="2" charset="2"/>
                        </a:rPr>
                        <a:t>+</a:t>
                      </a:r>
                      <a:r>
                        <a:rPr lang="en-US" sz="2800" dirty="0" smtClean="0">
                          <a:sym typeface="Wingdings" pitchFamily="2" charset="2"/>
                        </a:rPr>
                        <a:t> + PO</a:t>
                      </a:r>
                      <a:r>
                        <a:rPr lang="en-US" sz="2800" baseline="-25000" dirty="0" smtClean="0">
                          <a:sym typeface="Wingdings" pitchFamily="2" charset="2"/>
                        </a:rPr>
                        <a:t>4</a:t>
                      </a:r>
                      <a:r>
                        <a:rPr lang="en-US" sz="2800" baseline="30000" dirty="0" smtClean="0">
                          <a:sym typeface="Wingdings" pitchFamily="2" charset="2"/>
                        </a:rPr>
                        <a:t>3-</a:t>
                      </a:r>
                      <a:endParaRPr lang="en-US" sz="28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3M</a:t>
                      </a:r>
                      <a:r>
                        <a:rPr lang="en-US" sz="2800" baseline="-25000" dirty="0" smtClean="0"/>
                        <a:t>(Acid)</a:t>
                      </a:r>
                      <a:r>
                        <a:rPr lang="en-US" sz="2800" baseline="0" dirty="0" smtClean="0"/>
                        <a:t> = </a:t>
                      </a:r>
                      <a:r>
                        <a:rPr lang="en-US" sz="2800" dirty="0" smtClean="0"/>
                        <a:t>M</a:t>
                      </a:r>
                      <a:r>
                        <a:rPr lang="en-US" sz="2800" baseline="-25000" dirty="0" smtClean="0"/>
                        <a:t>(H+)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4181" y="4085303"/>
            <a:ext cx="79641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For every 1 mole of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, </a:t>
            </a:r>
          </a:p>
          <a:p>
            <a:r>
              <a:rPr lang="en-US" sz="3200" dirty="0" smtClean="0"/>
              <a:t>there are 2 moles of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ions.</a:t>
            </a:r>
          </a:p>
          <a:p>
            <a:endParaRPr lang="en-US" sz="3200" dirty="0" smtClean="0"/>
          </a:p>
          <a:p>
            <a:r>
              <a:rPr lang="en-US" sz="3200" dirty="0" smtClean="0"/>
              <a:t>For titrating, the </a:t>
            </a:r>
            <a:r>
              <a:rPr lang="en-US" sz="3200" dirty="0" err="1" smtClean="0"/>
              <a:t>molarity</a:t>
            </a:r>
            <a:r>
              <a:rPr lang="en-US" sz="3200" dirty="0" smtClean="0"/>
              <a:t> of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 </a:t>
            </a:r>
            <a:r>
              <a:rPr lang="en-US" sz="3200" dirty="0" smtClean="0"/>
              <a:t>will be multiplied by 2.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6980" y="560438"/>
          <a:ext cx="8790037" cy="204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1"/>
                <a:gridCol w="1194619"/>
                <a:gridCol w="1186285"/>
                <a:gridCol w="2751532"/>
              </a:tblGrid>
              <a:tr h="682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Base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en-US" sz="2800" baseline="-25000" dirty="0" smtClean="0">
                          <a:solidFill>
                            <a:srgbClr val="FF0000"/>
                          </a:solidFill>
                        </a:rPr>
                        <a:t>(Base)</a:t>
                      </a:r>
                      <a:endParaRPr lang="en-US" sz="28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en-US" sz="2800" baseline="-25000" dirty="0" smtClean="0">
                          <a:solidFill>
                            <a:srgbClr val="FF0000"/>
                          </a:solidFill>
                        </a:rPr>
                        <a:t>(OH-)</a:t>
                      </a:r>
                      <a:endParaRPr lang="en-US" sz="28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Conclusion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2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NaOH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smtClean="0">
                          <a:sym typeface="Wingdings" pitchFamily="2" charset="2"/>
                        </a:rPr>
                        <a:t> Na</a:t>
                      </a:r>
                      <a:r>
                        <a:rPr lang="en-US" sz="2800" baseline="30000" dirty="0" smtClean="0">
                          <a:sym typeface="Wingdings" pitchFamily="2" charset="2"/>
                        </a:rPr>
                        <a:t>+</a:t>
                      </a:r>
                      <a:r>
                        <a:rPr lang="en-US" sz="2800" dirty="0" smtClean="0">
                          <a:sym typeface="Wingdings" pitchFamily="2" charset="2"/>
                        </a:rPr>
                        <a:t> + OH</a:t>
                      </a:r>
                      <a:r>
                        <a:rPr lang="en-US" sz="2800" baseline="30000" dirty="0" smtClean="0">
                          <a:sym typeface="Wingdings" pitchFamily="2" charset="2"/>
                        </a:rPr>
                        <a:t>-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</a:t>
                      </a:r>
                      <a:r>
                        <a:rPr lang="en-US" sz="2800" baseline="-25000" dirty="0" smtClean="0"/>
                        <a:t>(Base)</a:t>
                      </a:r>
                      <a:r>
                        <a:rPr lang="en-US" sz="2800" baseline="0" dirty="0" smtClean="0"/>
                        <a:t> = </a:t>
                      </a:r>
                      <a:r>
                        <a:rPr lang="en-US" sz="2800" dirty="0" smtClean="0"/>
                        <a:t>M</a:t>
                      </a:r>
                      <a:r>
                        <a:rPr lang="en-US" sz="2800" baseline="-25000" dirty="0" smtClean="0"/>
                        <a:t>(OH-)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baseline="-25000" dirty="0" smtClean="0"/>
                    </a:p>
                  </a:txBody>
                  <a:tcPr/>
                </a:tc>
              </a:tr>
              <a:tr h="682400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Ca(OH)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 smtClean="0">
                          <a:sym typeface="Wingdings" pitchFamily="2" charset="2"/>
                        </a:rPr>
                        <a:t>Ca</a:t>
                      </a:r>
                      <a:r>
                        <a:rPr lang="en-US" sz="2800" baseline="30000" dirty="0" smtClean="0">
                          <a:sym typeface="Wingdings" pitchFamily="2" charset="2"/>
                        </a:rPr>
                        <a:t>2+</a:t>
                      </a:r>
                      <a:r>
                        <a:rPr lang="en-US" sz="2800" dirty="0" smtClean="0">
                          <a:sym typeface="Wingdings" pitchFamily="2" charset="2"/>
                        </a:rPr>
                        <a:t>+2OH</a:t>
                      </a:r>
                      <a:r>
                        <a:rPr lang="en-US" sz="2800" baseline="30000" dirty="0" smtClean="0">
                          <a:sym typeface="Wingdings" pitchFamily="2" charset="2"/>
                        </a:rPr>
                        <a:t>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2M</a:t>
                      </a:r>
                      <a:r>
                        <a:rPr lang="en-US" sz="2800" baseline="-25000" dirty="0" smtClean="0"/>
                        <a:t>(Base)</a:t>
                      </a:r>
                      <a:r>
                        <a:rPr lang="en-US" sz="2800" baseline="0" dirty="0" smtClean="0"/>
                        <a:t> = </a:t>
                      </a:r>
                      <a:r>
                        <a:rPr lang="en-US" sz="2800" dirty="0" smtClean="0"/>
                        <a:t>M</a:t>
                      </a:r>
                      <a:r>
                        <a:rPr lang="en-US" sz="2800" baseline="-25000" dirty="0" smtClean="0"/>
                        <a:t>(OH-)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07226" y="3105834"/>
            <a:ext cx="6282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For titrating, the </a:t>
            </a:r>
            <a:r>
              <a:rPr lang="en-US" sz="3200" dirty="0" err="1" smtClean="0"/>
              <a:t>molarity</a:t>
            </a:r>
            <a:r>
              <a:rPr lang="en-US" sz="3200" dirty="0" smtClean="0"/>
              <a:t> of Ca(OH)</a:t>
            </a:r>
            <a:r>
              <a:rPr lang="en-US" sz="3200" baseline="-25000" dirty="0" smtClean="0"/>
              <a:t>2 </a:t>
            </a:r>
            <a:r>
              <a:rPr lang="en-US" sz="3200" dirty="0" smtClean="0"/>
              <a:t>will be multiplied by 2.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16" y="221225"/>
            <a:ext cx="8226425" cy="562232"/>
          </a:xfrm>
        </p:spPr>
        <p:txBody>
          <a:bodyPr/>
          <a:lstStyle/>
          <a:p>
            <a:r>
              <a:rPr lang="en-US" dirty="0" smtClean="0"/>
              <a:t>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9" y="914400"/>
            <a:ext cx="8583560" cy="573712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3200" dirty="0" smtClean="0"/>
              <a:t>How many milliliters of 0.20 M </a:t>
            </a:r>
            <a:r>
              <a:rPr lang="en-US" sz="3200" dirty="0" err="1" smtClean="0"/>
              <a:t>NaOH</a:t>
            </a:r>
            <a:r>
              <a:rPr lang="en-US" sz="3200" dirty="0" smtClean="0"/>
              <a:t> are needed to neutralize 20. </a:t>
            </a:r>
            <a:r>
              <a:rPr lang="en-US" sz="3200" dirty="0" err="1" smtClean="0"/>
              <a:t>mL</a:t>
            </a:r>
            <a:r>
              <a:rPr lang="en-US" sz="3200" dirty="0" smtClean="0"/>
              <a:t> of 0.25 M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?</a:t>
            </a:r>
          </a:p>
          <a:p>
            <a:pPr algn="ctr">
              <a:buNone/>
            </a:pPr>
            <a:r>
              <a:rPr lang="en-US" sz="3200" dirty="0" smtClean="0"/>
              <a:t>M</a:t>
            </a:r>
            <a:r>
              <a:rPr lang="en-US" sz="3200" baseline="-25000" dirty="0" smtClean="0"/>
              <a:t>(H+) </a:t>
            </a:r>
            <a:r>
              <a:rPr lang="en-US" sz="3200" dirty="0" smtClean="0"/>
              <a:t>X V</a:t>
            </a:r>
            <a:r>
              <a:rPr lang="en-US" sz="3200" baseline="-25000" dirty="0" smtClean="0"/>
              <a:t>A</a:t>
            </a:r>
            <a:r>
              <a:rPr lang="en-US" sz="3200" dirty="0" smtClean="0"/>
              <a:t> = M</a:t>
            </a:r>
            <a:r>
              <a:rPr lang="en-US" sz="3200" baseline="-25000" dirty="0" smtClean="0"/>
              <a:t>(OH-) </a:t>
            </a:r>
            <a:r>
              <a:rPr lang="en-US" sz="3200" dirty="0" smtClean="0"/>
              <a:t>X V</a:t>
            </a:r>
            <a:r>
              <a:rPr lang="en-US" sz="3200" baseline="-25000" dirty="0" smtClean="0"/>
              <a:t>B</a:t>
            </a:r>
          </a:p>
          <a:p>
            <a:pPr algn="ctr">
              <a:buNone/>
            </a:pPr>
            <a:endParaRPr lang="en-US" sz="3200" baseline="-25000" dirty="0" smtClean="0"/>
          </a:p>
          <a:p>
            <a:pPr algn="ctr">
              <a:buNone/>
            </a:pPr>
            <a:r>
              <a:rPr lang="en-US" sz="3200" dirty="0" smtClean="0"/>
              <a:t>(0.25 M X 2) X 20 </a:t>
            </a:r>
            <a:r>
              <a:rPr lang="en-US" sz="3200" dirty="0" err="1" smtClean="0"/>
              <a:t>mL</a:t>
            </a:r>
            <a:r>
              <a:rPr lang="en-US" sz="3200" dirty="0" smtClean="0"/>
              <a:t> = 0.20 M </a:t>
            </a:r>
            <a:r>
              <a:rPr lang="en-US" sz="3200" dirty="0" err="1" smtClean="0"/>
              <a:t>NaOH</a:t>
            </a:r>
            <a:r>
              <a:rPr lang="en-US" sz="3200" dirty="0" smtClean="0"/>
              <a:t> X V</a:t>
            </a:r>
            <a:r>
              <a:rPr lang="en-US" sz="3200" baseline="-25000" dirty="0" smtClean="0"/>
              <a:t>(Base)</a:t>
            </a:r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V</a:t>
            </a:r>
            <a:r>
              <a:rPr lang="en-US" sz="3200" baseline="-25000" dirty="0" smtClean="0"/>
              <a:t>(Base) </a:t>
            </a:r>
            <a:r>
              <a:rPr lang="en-US" sz="3200" dirty="0" smtClean="0"/>
              <a:t>= (0.25 M X 2) X 20 </a:t>
            </a:r>
            <a:r>
              <a:rPr lang="en-US" sz="3200" dirty="0" err="1" smtClean="0"/>
              <a:t>mL</a:t>
            </a:r>
            <a:r>
              <a:rPr lang="en-US" sz="3200" dirty="0" smtClean="0"/>
              <a:t> </a:t>
            </a:r>
          </a:p>
          <a:p>
            <a:pPr algn="ctr">
              <a:buNone/>
            </a:pPr>
            <a:r>
              <a:rPr lang="en-US" sz="3200" dirty="0" smtClean="0"/>
              <a:t>           0.20 M </a:t>
            </a:r>
            <a:r>
              <a:rPr lang="en-US" sz="3200" dirty="0" err="1" smtClean="0"/>
              <a:t>NaOH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V</a:t>
            </a:r>
            <a:r>
              <a:rPr lang="en-US" sz="3200" baseline="-25000" dirty="0" smtClean="0"/>
              <a:t>(Base)</a:t>
            </a:r>
            <a:r>
              <a:rPr lang="en-US" sz="3200" dirty="0" smtClean="0"/>
              <a:t> = 50. </a:t>
            </a:r>
            <a:r>
              <a:rPr lang="en-US" sz="3200" dirty="0" err="1" smtClean="0"/>
              <a:t>mL</a:t>
            </a:r>
            <a:r>
              <a:rPr lang="en-US" sz="3200" dirty="0" smtClean="0"/>
              <a:t> </a:t>
            </a:r>
            <a:r>
              <a:rPr lang="en-US" sz="3200" dirty="0" err="1" smtClean="0"/>
              <a:t>NaOH</a:t>
            </a:r>
            <a:endParaRPr lang="en-US" sz="3200" dirty="0" smtClean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406877" y="5235677"/>
            <a:ext cx="3805084" cy="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0C0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3200" dirty="0" smtClean="0"/>
              <a:t>A 25 </a:t>
            </a:r>
            <a:r>
              <a:rPr lang="en-US" sz="3200" dirty="0" err="1" smtClean="0"/>
              <a:t>mL</a:t>
            </a:r>
            <a:r>
              <a:rPr lang="en-US" sz="3200" dirty="0" smtClean="0"/>
              <a:t> solution of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is neutralized </a:t>
            </a:r>
            <a:r>
              <a:rPr lang="en-US" sz="3200" smtClean="0"/>
              <a:t>by       18 </a:t>
            </a:r>
            <a:r>
              <a:rPr lang="en-US" sz="3200" dirty="0" err="1" smtClean="0"/>
              <a:t>mL</a:t>
            </a:r>
            <a:r>
              <a:rPr lang="en-US" sz="3200" dirty="0" smtClean="0"/>
              <a:t> of 1.0 M </a:t>
            </a:r>
            <a:r>
              <a:rPr lang="en-US" sz="3200" dirty="0" err="1" smtClean="0"/>
              <a:t>NaOH</a:t>
            </a:r>
            <a:r>
              <a:rPr lang="en-US" sz="3200" dirty="0" smtClean="0"/>
              <a:t>.  What is the concentration of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?</a:t>
            </a:r>
          </a:p>
          <a:p>
            <a:pPr algn="ctr">
              <a:buNone/>
            </a:pPr>
            <a:r>
              <a:rPr lang="en-US" sz="2800" dirty="0" smtClean="0"/>
              <a:t>M</a:t>
            </a:r>
            <a:r>
              <a:rPr lang="en-US" sz="2800" baseline="-25000" dirty="0" smtClean="0"/>
              <a:t>(H+) </a:t>
            </a:r>
            <a:r>
              <a:rPr lang="en-US" sz="2800" dirty="0" smtClean="0"/>
              <a:t>X V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= M</a:t>
            </a:r>
            <a:r>
              <a:rPr lang="en-US" sz="2800" baseline="-25000" dirty="0" smtClean="0"/>
              <a:t>(OH-) </a:t>
            </a:r>
            <a:r>
              <a:rPr lang="en-US" sz="2800" dirty="0" smtClean="0"/>
              <a:t>X V</a:t>
            </a:r>
            <a:r>
              <a:rPr lang="en-US" sz="2800" baseline="-25000" dirty="0" smtClean="0"/>
              <a:t>B</a:t>
            </a:r>
            <a:endParaRPr lang="en-US" sz="3200" baseline="-25000" dirty="0" smtClean="0"/>
          </a:p>
          <a:p>
            <a:pPr algn="ctr">
              <a:buNone/>
            </a:pPr>
            <a:r>
              <a:rPr lang="en-US" sz="3200" dirty="0" smtClean="0"/>
              <a:t>(M</a:t>
            </a:r>
            <a:r>
              <a:rPr lang="en-US" sz="3200" baseline="-25000" dirty="0" smtClean="0"/>
              <a:t>(Acid) </a:t>
            </a:r>
            <a:r>
              <a:rPr lang="en-US" sz="3200" dirty="0" smtClean="0"/>
              <a:t>X 2) X 25 </a:t>
            </a:r>
            <a:r>
              <a:rPr lang="en-US" sz="3200" dirty="0" err="1" smtClean="0"/>
              <a:t>mL</a:t>
            </a:r>
            <a:r>
              <a:rPr lang="en-US" sz="3200" dirty="0" smtClean="0"/>
              <a:t> = 1.0 M </a:t>
            </a:r>
            <a:r>
              <a:rPr lang="en-US" sz="3200" dirty="0" err="1" smtClean="0"/>
              <a:t>NaOH</a:t>
            </a:r>
            <a:r>
              <a:rPr lang="en-US" sz="3200" dirty="0" smtClean="0"/>
              <a:t> X18 </a:t>
            </a:r>
            <a:r>
              <a:rPr lang="en-US" sz="3200" dirty="0" err="1" smtClean="0"/>
              <a:t>mL</a:t>
            </a:r>
            <a:endParaRPr lang="en-US" sz="3200" baseline="-25000" dirty="0" smtClean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sz="3200" dirty="0" smtClean="0"/>
              <a:t>M</a:t>
            </a:r>
            <a:r>
              <a:rPr lang="en-US" sz="3200" baseline="-25000" dirty="0" smtClean="0"/>
              <a:t>(Acid) </a:t>
            </a:r>
            <a:r>
              <a:rPr lang="en-US" sz="3200" dirty="0" smtClean="0"/>
              <a:t>X 2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= 1.0 M </a:t>
            </a:r>
            <a:r>
              <a:rPr lang="en-US" sz="3200" dirty="0" err="1" smtClean="0"/>
              <a:t>NaOH</a:t>
            </a:r>
            <a:r>
              <a:rPr lang="en-US" sz="3200" dirty="0" smtClean="0"/>
              <a:t> X18 </a:t>
            </a:r>
            <a:r>
              <a:rPr lang="en-US" sz="3200" dirty="0" err="1" smtClean="0"/>
              <a:t>mL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               25 </a:t>
            </a:r>
            <a:r>
              <a:rPr lang="en-US" sz="3200" dirty="0" err="1" smtClean="0"/>
              <a:t>mL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M</a:t>
            </a:r>
            <a:r>
              <a:rPr lang="en-US" sz="3200" baseline="-25000" dirty="0" smtClean="0"/>
              <a:t>(Acid) </a:t>
            </a:r>
            <a:r>
              <a:rPr lang="en-US" sz="3200" dirty="0" smtClean="0"/>
              <a:t>X 2 = 0.72 M</a:t>
            </a:r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sz="3200" dirty="0" smtClean="0"/>
              <a:t>M</a:t>
            </a:r>
            <a:r>
              <a:rPr lang="en-US" sz="3200" baseline="-25000" dirty="0" smtClean="0"/>
              <a:t>(Acid)</a:t>
            </a:r>
            <a:r>
              <a:rPr lang="en-US" sz="3200" dirty="0" smtClean="0"/>
              <a:t> = 0.72 M</a:t>
            </a:r>
          </a:p>
          <a:p>
            <a:pPr algn="ctr">
              <a:buNone/>
            </a:pPr>
            <a:r>
              <a:rPr lang="en-US" sz="3200" dirty="0" smtClean="0"/>
              <a:t>              2</a:t>
            </a:r>
          </a:p>
          <a:p>
            <a:pPr algn="ctr">
              <a:buNone/>
            </a:pPr>
            <a:r>
              <a:rPr lang="en-US" sz="3200" dirty="0" smtClean="0"/>
              <a:t>M</a:t>
            </a:r>
            <a:r>
              <a:rPr lang="en-US" sz="3200" baseline="-25000" dirty="0" smtClean="0"/>
              <a:t>(Acid) </a:t>
            </a:r>
            <a:r>
              <a:rPr lang="en-US" sz="3200" dirty="0" smtClean="0"/>
              <a:t>= 0.36 M</a:t>
            </a:r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716592" y="3495367"/>
            <a:ext cx="3805084" cy="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89987" y="5397908"/>
            <a:ext cx="1253612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0C0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943" y="2521131"/>
            <a:ext cx="1672046" cy="11756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0023" y="2529838"/>
            <a:ext cx="1672046" cy="11756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07725" y="2529839"/>
            <a:ext cx="1672046" cy="117565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15200" y="2542902"/>
            <a:ext cx="1672046" cy="117565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153988" y="2847703"/>
            <a:ext cx="978408" cy="484632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us 9"/>
          <p:cNvSpPr/>
          <p:nvPr/>
        </p:nvSpPr>
        <p:spPr>
          <a:xfrm>
            <a:off x="1933302" y="2860766"/>
            <a:ext cx="378823" cy="483325"/>
          </a:xfrm>
          <a:prstGeom prst="mathPlus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lus 10"/>
          <p:cNvSpPr/>
          <p:nvPr/>
        </p:nvSpPr>
        <p:spPr>
          <a:xfrm>
            <a:off x="6879771" y="2830285"/>
            <a:ext cx="378823" cy="483325"/>
          </a:xfrm>
          <a:prstGeom prst="mathPlus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1654" y="341700"/>
            <a:ext cx="7879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Neutralization Reaction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2880" y="4506686"/>
            <a:ext cx="1750423" cy="13193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333897" y="4502332"/>
            <a:ext cx="1750423" cy="13193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783771" y="4114800"/>
            <a:ext cx="41801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987040" y="4097382"/>
            <a:ext cx="41801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2565" y="2717074"/>
            <a:ext cx="1201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>
                <a:solidFill>
                  <a:srgbClr val="FF0000"/>
                </a:solidFill>
              </a:rPr>
              <a:t>cid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66499" y="2751488"/>
            <a:ext cx="1548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</a:t>
            </a:r>
            <a:r>
              <a:rPr lang="en-US" sz="4000" dirty="0" smtClean="0">
                <a:solidFill>
                  <a:srgbClr val="FF0000"/>
                </a:solidFill>
              </a:rPr>
              <a:t>ase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60425" y="2751487"/>
            <a:ext cx="1201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s</a:t>
            </a: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alt</a:t>
            </a:r>
            <a:endParaRPr lang="en-US" sz="4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18438" y="2766236"/>
            <a:ext cx="1725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chemeClr val="bg1">
                    <a:lumMod val="75000"/>
                  </a:schemeClr>
                </a:solidFill>
              </a:rPr>
              <a:t>water</a:t>
            </a:r>
            <a:endParaRPr lang="en-US" sz="4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3790" y="4781848"/>
            <a:ext cx="815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H</a:t>
            </a:r>
            <a:r>
              <a:rPr lang="en-US" sz="4000" baseline="30000" dirty="0" smtClean="0">
                <a:solidFill>
                  <a:srgbClr val="FF0000"/>
                </a:solidFill>
              </a:rPr>
              <a:t>+</a:t>
            </a:r>
            <a:endParaRPr lang="en-US" sz="4000" baseline="30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64823" y="4811345"/>
            <a:ext cx="1184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OH</a:t>
            </a:r>
            <a:r>
              <a:rPr lang="en-US" sz="4000" baseline="30000" dirty="0" smtClean="0">
                <a:solidFill>
                  <a:srgbClr val="FF0000"/>
                </a:solidFill>
              </a:rPr>
              <a:t>-</a:t>
            </a:r>
            <a:endParaRPr lang="en-US" sz="4000" baseline="30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3174" y="5412657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80851" y="5417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470331" y="5934670"/>
            <a:ext cx="56736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Class Exit Ticket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eartburn_070815_m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3570515" cy="2677886"/>
          </a:xfrm>
        </p:spPr>
      </p:pic>
      <p:pic>
        <p:nvPicPr>
          <p:cNvPr id="5" name="Picture 4" descr="close-to-home-lasagna-heartbur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2046" y="3171837"/>
            <a:ext cx="7471955" cy="36861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18411" y="300445"/>
            <a:ext cx="55255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Are you familiar with “heartburn”?</a:t>
            </a:r>
          </a:p>
          <a:p>
            <a:endParaRPr lang="en-US" sz="2800" dirty="0" smtClean="0"/>
          </a:p>
          <a:p>
            <a:r>
              <a:rPr lang="en-US" sz="2800" dirty="0" smtClean="0"/>
              <a:t>It is also called acid indigestion.</a:t>
            </a:r>
          </a:p>
          <a:p>
            <a:endParaRPr lang="en-US" sz="2800" dirty="0" smtClean="0"/>
          </a:p>
          <a:p>
            <a:r>
              <a:rPr lang="en-US" sz="2800" dirty="0" smtClean="0"/>
              <a:t>Why do people take “antacids” to help relieve this condition?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3716594"/>
            <a:ext cx="15780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Antacid </a:t>
            </a:r>
          </a:p>
          <a:p>
            <a:r>
              <a:rPr lang="en-US" sz="2400" dirty="0" smtClean="0"/>
              <a:t>usually</a:t>
            </a:r>
          </a:p>
          <a:p>
            <a:r>
              <a:rPr lang="en-US" sz="2400" dirty="0" smtClean="0"/>
              <a:t>contains</a:t>
            </a:r>
          </a:p>
          <a:p>
            <a:r>
              <a:rPr lang="en-US" sz="2400" dirty="0" smtClean="0"/>
              <a:t>Mg(OH)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91729"/>
            <a:ext cx="8226425" cy="886696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Neutralization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3" y="973394"/>
            <a:ext cx="8627806" cy="5692877"/>
          </a:xfrm>
        </p:spPr>
        <p:txBody>
          <a:bodyPr/>
          <a:lstStyle/>
          <a:p>
            <a:r>
              <a:rPr lang="en-US" sz="3200" dirty="0" smtClean="0"/>
              <a:t>When an acid and a base combine to form salt water</a:t>
            </a:r>
            <a:endParaRPr lang="en-US" sz="3200" dirty="0"/>
          </a:p>
        </p:txBody>
      </p:sp>
      <p:pic>
        <p:nvPicPr>
          <p:cNvPr id="4" name="Picture 3" descr="hcl_nao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7202" y="2142356"/>
            <a:ext cx="6844237" cy="645089"/>
          </a:xfrm>
          <a:prstGeom prst="rect">
            <a:avLst/>
          </a:prstGeom>
        </p:spPr>
      </p:pic>
      <p:pic>
        <p:nvPicPr>
          <p:cNvPr id="5" name="Picture 4" descr="beakerofions_befor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3983" y="3504432"/>
            <a:ext cx="3225133" cy="3353568"/>
          </a:xfrm>
          <a:prstGeom prst="rect">
            <a:avLst/>
          </a:prstGeom>
        </p:spPr>
      </p:pic>
      <p:pic>
        <p:nvPicPr>
          <p:cNvPr id="6" name="Picture 5" descr="beakerofion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8719" y="3530470"/>
            <a:ext cx="3200093" cy="33275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42103" y="3524865"/>
            <a:ext cx="6524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Before Reaction                                         After Reaction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Spectator ions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Ions not involved in the reaction</a:t>
            </a:r>
          </a:p>
          <a:p>
            <a:pPr lvl="1"/>
            <a:r>
              <a:rPr lang="en-US" sz="3200" dirty="0" smtClean="0"/>
              <a:t>Na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 and  </a:t>
            </a:r>
            <a:r>
              <a:rPr lang="en-US" sz="3200" dirty="0" err="1" smtClean="0"/>
              <a:t>Cl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4" name="Picture 3" descr="hcl_naoh_totalion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1710" y="4166725"/>
            <a:ext cx="7945098" cy="567507"/>
          </a:xfrm>
          <a:prstGeom prst="rect">
            <a:avLst/>
          </a:prstGeom>
        </p:spPr>
      </p:pic>
      <p:pic>
        <p:nvPicPr>
          <p:cNvPr id="5" name="Picture 4" descr="hcl_nao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12170" y="3218989"/>
            <a:ext cx="5905380" cy="556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Net ionic equation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Equation with only the ions involved in the reaction</a:t>
            </a:r>
          </a:p>
          <a:p>
            <a:pPr lvl="1"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6" name="Picture 5" descr="netioni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81556" y="3164758"/>
            <a:ext cx="6593823" cy="935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Neutral Solution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When moles of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equals moles of OH</a:t>
            </a:r>
            <a:r>
              <a:rPr lang="en-US" sz="3200" baseline="30000" dirty="0" smtClean="0"/>
              <a:t>-</a:t>
            </a:r>
          </a:p>
          <a:p>
            <a:pPr lvl="1"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7" name="Picture 6" descr="neutraliz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9088" y="2940153"/>
            <a:ext cx="5356616" cy="10301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26425" cy="11430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Titration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16874"/>
            <a:ext cx="8226425" cy="4525963"/>
          </a:xfrm>
        </p:spPr>
        <p:txBody>
          <a:bodyPr/>
          <a:lstStyle/>
          <a:p>
            <a:r>
              <a:rPr lang="en-US" sz="3200" dirty="0" smtClean="0"/>
              <a:t>A procedure used to determine the concentration of an acid or a base.</a:t>
            </a:r>
          </a:p>
          <a:p>
            <a:r>
              <a:rPr lang="en-US" sz="3200" dirty="0" smtClean="0"/>
              <a:t>A measured volume of acid is added to a measured volume of base until the moles of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and OH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 are equal </a:t>
            </a:r>
            <a:r>
              <a:rPr lang="en-US" sz="3200" dirty="0" smtClean="0">
                <a:sym typeface="Wingdings" pitchFamily="2" charset="2"/>
              </a:rPr>
              <a:t> neutralization.</a:t>
            </a:r>
            <a:endParaRPr lang="en-US" sz="3200" dirty="0"/>
          </a:p>
        </p:txBody>
      </p:sp>
      <p:pic>
        <p:nvPicPr>
          <p:cNvPr id="4" name="Picture 3" descr="Titr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5770" y="3781696"/>
            <a:ext cx="2050869" cy="3076304"/>
          </a:xfrm>
          <a:prstGeom prst="rect">
            <a:avLst/>
          </a:prstGeom>
        </p:spPr>
      </p:pic>
      <p:pic>
        <p:nvPicPr>
          <p:cNvPr id="5" name="Picture 4" descr="titration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1833" y="3804829"/>
            <a:ext cx="2015217" cy="3065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54480" y="418012"/>
            <a:ext cx="6263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Magic Beaker Demonstration!</a:t>
            </a:r>
            <a:endParaRPr lang="en-US" sz="3600" dirty="0"/>
          </a:p>
        </p:txBody>
      </p:sp>
      <p:pic>
        <p:nvPicPr>
          <p:cNvPr id="9" name="Content Placeholder 8" descr="magicpitche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18440" y="1232369"/>
            <a:ext cx="4858643" cy="52730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16" y="206476"/>
            <a:ext cx="8226425" cy="916193"/>
          </a:xfrm>
        </p:spPr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Titration Equation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19" y="1165124"/>
            <a:ext cx="8568814" cy="5692876"/>
          </a:xfrm>
        </p:spPr>
        <p:txBody>
          <a:bodyPr/>
          <a:lstStyle/>
          <a:p>
            <a:r>
              <a:rPr lang="en-US" sz="3200" dirty="0" smtClean="0"/>
              <a:t>Table T</a:t>
            </a:r>
          </a:p>
          <a:p>
            <a:pPr algn="ctr">
              <a:buNone/>
            </a:pPr>
            <a:r>
              <a:rPr lang="en-US" sz="3200" dirty="0" smtClean="0"/>
              <a:t>M</a:t>
            </a:r>
            <a:r>
              <a:rPr lang="en-US" sz="3200" baseline="-25000" dirty="0" smtClean="0"/>
              <a:t>(H+) </a:t>
            </a:r>
            <a:r>
              <a:rPr lang="en-US" sz="3200" dirty="0" smtClean="0"/>
              <a:t>X V</a:t>
            </a:r>
            <a:r>
              <a:rPr lang="en-US" sz="3200" baseline="-25000" dirty="0" smtClean="0"/>
              <a:t>A</a:t>
            </a:r>
            <a:r>
              <a:rPr lang="en-US" sz="3200" dirty="0" smtClean="0"/>
              <a:t> = M</a:t>
            </a:r>
            <a:r>
              <a:rPr lang="en-US" sz="3200" baseline="-25000" dirty="0" smtClean="0"/>
              <a:t>(OH-) </a:t>
            </a:r>
            <a:r>
              <a:rPr lang="en-US" sz="3200" dirty="0" smtClean="0"/>
              <a:t>X V</a:t>
            </a:r>
            <a:r>
              <a:rPr lang="en-US" sz="3200" baseline="-25000" dirty="0" smtClean="0"/>
              <a:t>B</a:t>
            </a:r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2000" dirty="0" err="1" smtClean="0"/>
              <a:t>Molarity</a:t>
            </a:r>
            <a:r>
              <a:rPr lang="en-US" sz="2000" dirty="0" smtClean="0"/>
              <a:t> of Acid X Volume of Acid = </a:t>
            </a:r>
            <a:r>
              <a:rPr lang="en-US" sz="2000" dirty="0" err="1" smtClean="0"/>
              <a:t>Molarity</a:t>
            </a:r>
            <a:r>
              <a:rPr lang="en-US" sz="2000" dirty="0" smtClean="0"/>
              <a:t> of Base X Volume of Base</a:t>
            </a:r>
          </a:p>
          <a:p>
            <a:pPr algn="ctr">
              <a:buNone/>
            </a:pPr>
            <a:endParaRPr lang="en-US" sz="2000" dirty="0" smtClean="0"/>
          </a:p>
          <a:p>
            <a:pPr>
              <a:buNone/>
            </a:pPr>
            <a:r>
              <a:rPr lang="en-US" sz="3200" dirty="0" smtClean="0"/>
              <a:t>When moles of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= moles of OH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, </a:t>
            </a:r>
          </a:p>
          <a:p>
            <a:pPr>
              <a:buNone/>
            </a:pPr>
            <a:r>
              <a:rPr lang="en-US" sz="3200" dirty="0" smtClean="0"/>
              <a:t>the pH of the solution is neutral</a:t>
            </a:r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endParaRPr lang="en-US" sz="3200" dirty="0"/>
          </a:p>
        </p:txBody>
      </p:sp>
      <p:pic>
        <p:nvPicPr>
          <p:cNvPr id="4" name="Picture 3" descr="Titration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1084" y="3245214"/>
            <a:ext cx="3074017" cy="3378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460_slide">
  <a:themeElements>
    <a:clrScheme name="Office Them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ind_2460_slide</Template>
  <TotalTime>659</TotalTime>
  <Words>560</Words>
  <Application>Microsoft Office PowerPoint</Application>
  <PresentationFormat>On-screen Show (4:3)</PresentationFormat>
  <Paragraphs>122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ind_2460_slide</vt:lpstr>
      <vt:lpstr>1_Default Design</vt:lpstr>
      <vt:lpstr>Neutralization &amp; Titration</vt:lpstr>
      <vt:lpstr>Slide 2</vt:lpstr>
      <vt:lpstr>Neutralization</vt:lpstr>
      <vt:lpstr>Spectator ions:</vt:lpstr>
      <vt:lpstr>Net ionic equation:</vt:lpstr>
      <vt:lpstr>Neutral Solution:</vt:lpstr>
      <vt:lpstr>Titration</vt:lpstr>
      <vt:lpstr>Slide 8</vt:lpstr>
      <vt:lpstr>Titration Equation</vt:lpstr>
      <vt:lpstr>Titration:</vt:lpstr>
      <vt:lpstr>Slide 11</vt:lpstr>
      <vt:lpstr>Practice:</vt:lpstr>
      <vt:lpstr>Slide 13</vt:lpstr>
      <vt:lpstr>Slide 14</vt:lpstr>
      <vt:lpstr>Practice: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 Acids and Bases</dc:title>
  <dc:creator>Randy</dc:creator>
  <cp:lastModifiedBy>Randy</cp:lastModifiedBy>
  <cp:revision>79</cp:revision>
  <dcterms:created xsi:type="dcterms:W3CDTF">2011-03-13T14:36:05Z</dcterms:created>
  <dcterms:modified xsi:type="dcterms:W3CDTF">2011-03-21T22:51:40Z</dcterms:modified>
</cp:coreProperties>
</file>