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77" r:id="rId4"/>
    <p:sldId id="293" r:id="rId5"/>
    <p:sldId id="294" r:id="rId6"/>
    <p:sldId id="295" r:id="rId7"/>
    <p:sldId id="291" r:id="rId8"/>
    <p:sldId id="278" r:id="rId9"/>
    <p:sldId id="279" r:id="rId10"/>
    <p:sldId id="296" r:id="rId11"/>
    <p:sldId id="29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090159-4FD5-461F-B709-91A6CFA8D2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A0E5A2-C5D0-4B11-9E90-65CDC5936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EF0E1-37A1-430F-9908-50413F96E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140E9-1B6F-45DF-BD73-6799049EA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62AE66-43F1-4012-A11A-62741BCA2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60CB-35DF-43F9-9FB4-6F9DA4992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C34C2-73BD-4733-B9B5-70CA997B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51CF-1859-463C-AAA7-FA6EE9C2B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4526-9A2D-422C-9961-7F2CFC8C5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D080D-190B-454A-AB35-B2E8B8331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C7F-D172-42D2-96E1-50780BC2E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37E88-0069-431C-9CC2-366761144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F5D9-9664-4292-B41A-C576B1401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84C1-05AF-4E40-B7B0-47D306539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3E4E-DC92-41EA-81DE-BCE3D0DCB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052F-7573-450D-AD07-41901CAB9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3A2C-8BF9-46AB-B9AA-ED772156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EBA8-08A7-4054-A733-DCCFF5BC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5AC9-E6E8-404F-B674-57902BFFB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D10E9-12E9-4CCC-8D22-16BCC9D7C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28D03-A07C-441D-B6AD-F8E68C21B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6AC80-C471-43F0-8E37-FAC41130E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D6118-B619-4499-B4B5-943051242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7C1A2-D01F-4B68-8F5F-4CF91C8760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2FADF-BF39-4850-BF44-25DCC7EC9C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3.xml"/><Relationship Id="rId1" Type="http://schemas.openxmlformats.org/officeDocument/2006/relationships/video" Target="file:///Z:\My%20Documents\Chemistry%201%20Power%20Point\17M02AN2.avi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5943" y="274320"/>
            <a:ext cx="8765177" cy="896439"/>
          </a:xfrm>
        </p:spPr>
        <p:txBody>
          <a:bodyPr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Brønsted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Model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brons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3543" y="1563369"/>
            <a:ext cx="3914957" cy="23685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1974" y="4282336"/>
            <a:ext cx="57215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Acids - proton (H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</a:rPr>
              <a:t>) donors</a:t>
            </a:r>
          </a:p>
          <a:p>
            <a:pPr>
              <a:buFontTx/>
              <a:buNone/>
            </a:pPr>
            <a:r>
              <a:rPr lang="en-US" sz="3200" b="1" dirty="0" smtClean="0">
                <a:solidFill>
                  <a:schemeClr val="bg1">
                    <a:lumMod val="25000"/>
                  </a:schemeClr>
                </a:solidFill>
              </a:rPr>
              <a:t>Bases – accepts proton (H</a:t>
            </a:r>
            <a:r>
              <a:rPr lang="en-US" sz="3200" b="1" baseline="30000" dirty="0" smtClean="0">
                <a:solidFill>
                  <a:schemeClr val="bg1">
                    <a:lumMod val="25000"/>
                  </a:schemeClr>
                </a:solidFill>
              </a:rPr>
              <a:t>+</a:t>
            </a:r>
            <a:r>
              <a:rPr lang="en-US" sz="3200" b="1" dirty="0" smtClean="0">
                <a:solidFill>
                  <a:schemeClr val="bg1">
                    <a:lumMod val="25000"/>
                  </a:schemeClr>
                </a:solidFill>
              </a:rPr>
              <a:t>) </a:t>
            </a:r>
          </a:p>
        </p:txBody>
      </p:sp>
      <p:pic>
        <p:nvPicPr>
          <p:cNvPr id="8" name="Picture 7" descr="mad_scientis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6555" y="4960989"/>
            <a:ext cx="3176741" cy="1821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1367" y="206478"/>
            <a:ext cx="8226425" cy="886696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1"/>
                </a:solidFill>
              </a:rPr>
              <a:t>Learning Check!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 the acid, base, conjugate acid, and conjugate base in each reaction:</a:t>
            </a:r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1905000" y="3121532"/>
            <a:ext cx="465544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US" sz="3200" dirty="0" err="1">
                <a:latin typeface="Trebuchet MS" pitchFamily="34" charset="0"/>
              </a:rPr>
              <a:t>HCl</a:t>
            </a:r>
            <a:r>
              <a:rPr lang="en-US" sz="3200" dirty="0">
                <a:latin typeface="Trebuchet MS" pitchFamily="34" charset="0"/>
              </a:rPr>
              <a:t> + OH</a:t>
            </a:r>
            <a:r>
              <a:rPr lang="en-US" sz="3200" baseline="30000" dirty="0">
                <a:latin typeface="Trebuchet MS" pitchFamily="34" charset="0"/>
              </a:rPr>
              <a:t>-</a:t>
            </a:r>
            <a:r>
              <a:rPr lang="en-US" sz="3200" dirty="0">
                <a:latin typeface="Trebuchet MS" pitchFamily="34" charset="0"/>
              </a:rPr>
              <a:t>  </a:t>
            </a:r>
            <a:r>
              <a:rPr lang="en-US" sz="3200" dirty="0">
                <a:latin typeface="Trebuchet MS" pitchFamily="34" charset="0"/>
                <a:sym typeface="Wingdings" pitchFamily="2" charset="2"/>
              </a:rPr>
              <a:t></a:t>
            </a:r>
            <a:r>
              <a:rPr lang="en-US" sz="3200" dirty="0">
                <a:latin typeface="Trebuchet MS" pitchFamily="34" charset="0"/>
              </a:rPr>
              <a:t>   </a:t>
            </a:r>
            <a:r>
              <a:rPr lang="en-US" sz="3200" dirty="0" err="1">
                <a:latin typeface="Trebuchet MS" pitchFamily="34" charset="0"/>
              </a:rPr>
              <a:t>Cl</a:t>
            </a:r>
            <a:r>
              <a:rPr lang="en-US" sz="3200" baseline="30000" dirty="0">
                <a:latin typeface="Trebuchet MS" pitchFamily="34" charset="0"/>
              </a:rPr>
              <a:t>-</a:t>
            </a:r>
            <a:r>
              <a:rPr lang="en-US" sz="3200" dirty="0">
                <a:latin typeface="Trebuchet MS" pitchFamily="34" charset="0"/>
              </a:rPr>
              <a:t> + H</a:t>
            </a:r>
            <a:r>
              <a:rPr lang="en-US" sz="3200" baseline="-30000" dirty="0">
                <a:latin typeface="Trebuchet MS" pitchFamily="34" charset="0"/>
              </a:rPr>
              <a:t>2</a:t>
            </a:r>
            <a:r>
              <a:rPr lang="en-US" sz="3200" dirty="0">
                <a:latin typeface="Trebuchet MS" pitchFamily="34" charset="0"/>
              </a:rPr>
              <a:t>O</a:t>
            </a:r>
            <a:r>
              <a:rPr lang="en-US" sz="2400" dirty="0">
                <a:latin typeface="Arial" charset="0"/>
              </a:rPr>
              <a:t> 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277511" name="Rectangle 7"/>
          <p:cNvSpPr>
            <a:spLocks noChangeArrowheads="1"/>
          </p:cNvSpPr>
          <p:nvPr/>
        </p:nvSpPr>
        <p:spPr bwMode="auto">
          <a:xfrm>
            <a:off x="1828800" y="4890007"/>
            <a:ext cx="565090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002060"/>
                </a:solidFill>
                <a:latin typeface="Trebuchet MS" pitchFamily="34" charset="0"/>
              </a:rPr>
              <a:t>H</a:t>
            </a:r>
            <a:r>
              <a:rPr lang="en-US" sz="3200" baseline="-30000" dirty="0">
                <a:solidFill>
                  <a:srgbClr val="002060"/>
                </a:solidFill>
                <a:latin typeface="Trebuchet MS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Trebuchet MS" pitchFamily="34" charset="0"/>
              </a:rPr>
              <a:t>O + H</a:t>
            </a:r>
            <a:r>
              <a:rPr lang="en-US" sz="3200" baseline="-30000" dirty="0">
                <a:solidFill>
                  <a:srgbClr val="002060"/>
                </a:solidFill>
                <a:latin typeface="Trebuchet MS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Trebuchet MS" pitchFamily="34" charset="0"/>
              </a:rPr>
              <a:t>SO</a:t>
            </a:r>
            <a:r>
              <a:rPr lang="en-US" sz="3200" baseline="-30000" dirty="0">
                <a:solidFill>
                  <a:srgbClr val="002060"/>
                </a:solidFill>
                <a:latin typeface="Trebuchet MS" pitchFamily="34" charset="0"/>
              </a:rPr>
              <a:t>4</a:t>
            </a:r>
            <a:r>
              <a:rPr lang="en-US" sz="3200" dirty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rebuchet MS" pitchFamily="34" charset="0"/>
                <a:sym typeface="Wingdings" pitchFamily="2" charset="2"/>
              </a:rPr>
              <a:t></a:t>
            </a:r>
            <a:r>
              <a:rPr lang="en-US" sz="3200" dirty="0">
                <a:solidFill>
                  <a:srgbClr val="002060"/>
                </a:solidFill>
                <a:latin typeface="Trebuchet MS" pitchFamily="34" charset="0"/>
              </a:rPr>
              <a:t>   HSO</a:t>
            </a:r>
            <a:r>
              <a:rPr lang="en-US" sz="3200" baseline="-30000" dirty="0">
                <a:solidFill>
                  <a:srgbClr val="002060"/>
                </a:solidFill>
                <a:latin typeface="Trebuchet MS" pitchFamily="34" charset="0"/>
              </a:rPr>
              <a:t>4</a:t>
            </a:r>
            <a:r>
              <a:rPr lang="en-US" sz="3200" baseline="30000" dirty="0">
                <a:solidFill>
                  <a:srgbClr val="002060"/>
                </a:solidFill>
                <a:latin typeface="Trebuchet MS" pitchFamily="34" charset="0"/>
              </a:rPr>
              <a:t>-</a:t>
            </a:r>
            <a:r>
              <a:rPr lang="en-US" sz="3200" dirty="0">
                <a:solidFill>
                  <a:srgbClr val="002060"/>
                </a:solidFill>
                <a:latin typeface="Trebuchet MS" pitchFamily="34" charset="0"/>
              </a:rPr>
              <a:t> + H</a:t>
            </a:r>
            <a:r>
              <a:rPr lang="en-US" sz="3200" baseline="-30000" dirty="0">
                <a:solidFill>
                  <a:srgbClr val="002060"/>
                </a:solidFill>
                <a:latin typeface="Trebuchet MS" pitchFamily="34" charset="0"/>
              </a:rPr>
              <a:t>3</a:t>
            </a:r>
            <a:r>
              <a:rPr lang="en-US" sz="3200" dirty="0">
                <a:solidFill>
                  <a:srgbClr val="002060"/>
                </a:solidFill>
                <a:latin typeface="Trebuchet MS" pitchFamily="34" charset="0"/>
              </a:rPr>
              <a:t>O</a:t>
            </a:r>
            <a:r>
              <a:rPr lang="en-US" sz="3200" baseline="30000" dirty="0">
                <a:solidFill>
                  <a:srgbClr val="002060"/>
                </a:solidFill>
                <a:latin typeface="Trebuchet MS" pitchFamily="34" charset="0"/>
              </a:rPr>
              <a:t>+</a:t>
            </a:r>
            <a:r>
              <a:rPr lang="en-US" sz="3200" dirty="0">
                <a:solidFill>
                  <a:srgbClr val="00206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91729"/>
            <a:ext cx="8226425" cy="886696"/>
          </a:xfrm>
        </p:spPr>
        <p:txBody>
          <a:bodyPr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Brønsted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Model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973394"/>
            <a:ext cx="8627806" cy="5692877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3200" dirty="0" smtClean="0"/>
              <a:t>A </a:t>
            </a:r>
            <a:r>
              <a:rPr lang="en-US" sz="3200" dirty="0" err="1" smtClean="0"/>
              <a:t>Br</a:t>
            </a:r>
            <a:r>
              <a:rPr lang="en-US" sz="3200" dirty="0" err="1" smtClean="0">
                <a:cs typeface="Times New Roman" pitchFamily="18" charset="0"/>
              </a:rPr>
              <a:t>ø</a:t>
            </a:r>
            <a:r>
              <a:rPr lang="en-US" sz="3200" dirty="0" err="1" smtClean="0"/>
              <a:t>nsted</a:t>
            </a:r>
            <a:r>
              <a:rPr lang="en-US" sz="3200" dirty="0" smtClean="0"/>
              <a:t>-Lowry </a:t>
            </a:r>
            <a:r>
              <a:rPr lang="en-US" sz="3200" dirty="0" smtClean="0">
                <a:solidFill>
                  <a:srgbClr val="FF0000"/>
                </a:solidFill>
              </a:rPr>
              <a:t>acid</a:t>
            </a:r>
            <a:r>
              <a:rPr lang="en-US" sz="3200" dirty="0" smtClean="0"/>
              <a:t> is a proton donor</a:t>
            </a:r>
          </a:p>
          <a:p>
            <a:r>
              <a:rPr lang="en-US" sz="3200" dirty="0" smtClean="0"/>
              <a:t>A </a:t>
            </a:r>
            <a:r>
              <a:rPr lang="en-US" sz="3200" dirty="0" err="1" smtClean="0"/>
              <a:t>Br</a:t>
            </a:r>
            <a:r>
              <a:rPr lang="en-US" sz="3200" dirty="0" err="1" smtClean="0">
                <a:cs typeface="Times New Roman" pitchFamily="18" charset="0"/>
              </a:rPr>
              <a:t>ø</a:t>
            </a:r>
            <a:r>
              <a:rPr lang="en-US" sz="3200" dirty="0" err="1" smtClean="0"/>
              <a:t>nsted</a:t>
            </a:r>
            <a:r>
              <a:rPr lang="en-US" sz="3200" dirty="0" smtClean="0"/>
              <a:t>-Lowry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</a:rPr>
              <a:t>base</a:t>
            </a:r>
            <a:r>
              <a:rPr lang="en-US" sz="3200" dirty="0" smtClean="0"/>
              <a:t> is a proton acceptor</a:t>
            </a:r>
            <a:endParaRPr lang="en-US" sz="3200" dirty="0"/>
          </a:p>
        </p:txBody>
      </p:sp>
      <p:pic>
        <p:nvPicPr>
          <p:cNvPr id="9" name="Picture 8" descr="don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04" y="3529766"/>
            <a:ext cx="4355531" cy="30488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1730" y="2684205"/>
            <a:ext cx="6061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Proton = Hydrogen ion = H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+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90599" y="1061884"/>
            <a:ext cx="7563465" cy="5034116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3200" dirty="0"/>
              <a:t>The </a:t>
            </a:r>
            <a:r>
              <a:rPr lang="en-US" altLang="en-US" sz="3200" dirty="0" err="1"/>
              <a:t>Brønsted</a:t>
            </a:r>
            <a:r>
              <a:rPr lang="en-US" altLang="en-US" sz="3200" dirty="0"/>
              <a:t> definition means NH</a:t>
            </a:r>
            <a:r>
              <a:rPr lang="en-US" altLang="en-US" sz="3200" baseline="-25000" dirty="0"/>
              <a:t>3</a:t>
            </a:r>
            <a:r>
              <a:rPr lang="en-US" altLang="en-US" sz="3200" dirty="0"/>
              <a:t> is a BASE in water — and water is itself an ACID</a:t>
            </a:r>
          </a:p>
          <a:p>
            <a:pPr>
              <a:buFontTx/>
              <a:buNone/>
              <a:defRPr/>
            </a:pP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433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124200"/>
            <a:ext cx="5976938" cy="809625"/>
          </a:xfrm>
          <a:prstGeom prst="rect">
            <a:avLst/>
          </a:prstGeom>
          <a:solidFill>
            <a:srgbClr val="C1CEFF"/>
          </a:soli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</p:pic>
      <p:pic>
        <p:nvPicPr>
          <p:cNvPr id="14350" name="17M02AN2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38400" y="4191000"/>
            <a:ext cx="3886200" cy="2514600"/>
          </a:xfrm>
        </p:spPr>
      </p:pic>
      <p:sp>
        <p:nvSpPr>
          <p:cNvPr id="8" name="Curved Down Arrow 7"/>
          <p:cNvSpPr/>
          <p:nvPr/>
        </p:nvSpPr>
        <p:spPr>
          <a:xfrm flipH="1">
            <a:off x="2035276" y="2566220"/>
            <a:ext cx="1651819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30000" dirty="0" smtClean="0">
                <a:solidFill>
                  <a:srgbClr val="FF0000"/>
                </a:solidFill>
              </a:rPr>
              <a:t>+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3834582" y="5456903"/>
            <a:ext cx="9586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29547" y="5014452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30000" dirty="0" smtClean="0"/>
              <a:t>+</a:t>
            </a:r>
            <a:endParaRPr lang="en-US" sz="2800" baseline="30000" dirty="0"/>
          </a:p>
        </p:txBody>
      </p:sp>
      <p:sp>
        <p:nvSpPr>
          <p:cNvPr id="12" name="Curved Down Arrow 11"/>
          <p:cNvSpPr/>
          <p:nvPr/>
        </p:nvSpPr>
        <p:spPr>
          <a:xfrm>
            <a:off x="5560142" y="2595716"/>
            <a:ext cx="1681316" cy="4424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30000" dirty="0" smtClean="0">
                <a:solidFill>
                  <a:srgbClr val="FF0000"/>
                </a:solidFill>
              </a:rPr>
              <a:t>+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8568" y="29201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143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vide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50"/>
                </p:tgtEl>
              </p:cMediaNode>
            </p:video>
          </p:childTnLst>
        </p:cTn>
      </p:par>
    </p:tnLst>
    <p:bldLst>
      <p:bldP spid="14338" grpId="0" build="p" autoUpdateAnimBg="0"/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1091380"/>
          </a:xfrm>
        </p:spPr>
        <p:txBody>
          <a:bodyPr/>
          <a:lstStyle/>
          <a:p>
            <a:r>
              <a:rPr lang="en-US" dirty="0" smtClean="0"/>
              <a:t>Can you see how the </a:t>
            </a:r>
            <a:r>
              <a:rPr lang="en-US" dirty="0" err="1" smtClean="0"/>
              <a:t>HCl</a:t>
            </a:r>
            <a:r>
              <a:rPr lang="en-US" dirty="0" smtClean="0"/>
              <a:t> gives up a proton (H</a:t>
            </a:r>
            <a:r>
              <a:rPr lang="en-US" baseline="30000" dirty="0" smtClean="0"/>
              <a:t>+</a:t>
            </a:r>
            <a:r>
              <a:rPr lang="en-US" dirty="0" smtClean="0"/>
              <a:t>) to the H</a:t>
            </a:r>
            <a:r>
              <a:rPr lang="en-US" baseline="-25000" dirty="0" smtClean="0"/>
              <a:t>2</a:t>
            </a:r>
            <a:r>
              <a:rPr lang="en-US" dirty="0" smtClean="0"/>
              <a:t>O?</a:t>
            </a:r>
            <a:endParaRPr lang="en-US" dirty="0"/>
          </a:p>
        </p:txBody>
      </p:sp>
      <p:pic>
        <p:nvPicPr>
          <p:cNvPr id="12" name="Picture 11" descr="animacidba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3875" y="4203291"/>
            <a:ext cx="6250806" cy="2654710"/>
          </a:xfrm>
          <a:prstGeom prst="rect">
            <a:avLst/>
          </a:prstGeom>
        </p:spPr>
      </p:pic>
      <p:pic>
        <p:nvPicPr>
          <p:cNvPr id="14" name="Picture 13" descr="12986_bronstedconcept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3193" y="1143154"/>
            <a:ext cx="6675181" cy="3001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609600"/>
            <a:ext cx="8509819" cy="1143000"/>
          </a:xfrm>
        </p:spPr>
        <p:txBody>
          <a:bodyPr/>
          <a:lstStyle/>
          <a:p>
            <a:r>
              <a:rPr lang="en-US" dirty="0" smtClean="0"/>
              <a:t>Acid donates the proton (H+), base accepts it.</a:t>
            </a:r>
            <a:br>
              <a:rPr lang="en-US" dirty="0" smtClean="0"/>
            </a:br>
            <a:r>
              <a:rPr lang="en-US" dirty="0" smtClean="0"/>
              <a:t>Which is the acid and which is the base in the forward reaction?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2671" y="2492477"/>
            <a:ext cx="75069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  + 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  ⇌  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  +  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-</a:t>
            </a:r>
          </a:p>
          <a:p>
            <a:endParaRPr lang="en-US" sz="3200" baseline="30000" dirty="0" smtClean="0"/>
          </a:p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 (acetic acid) – proton donor</a:t>
            </a:r>
          </a:p>
          <a:p>
            <a:endParaRPr lang="en-US" sz="3200" dirty="0" smtClean="0"/>
          </a:p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(water = base) – proton acceptor</a:t>
            </a:r>
          </a:p>
          <a:p>
            <a:endParaRPr lang="en-US" sz="3200" baseline="30000" dirty="0" smtClean="0"/>
          </a:p>
          <a:p>
            <a:endParaRPr lang="en-US" sz="3200" baseline="30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91729"/>
            <a:ext cx="8226425" cy="886696"/>
          </a:xfrm>
        </p:spPr>
        <p:txBody>
          <a:bodyPr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Brønsted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Model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1254034"/>
            <a:ext cx="8627806" cy="5412237"/>
          </a:xfrm>
        </p:spPr>
        <p:txBody>
          <a:bodyPr/>
          <a:lstStyle/>
          <a:p>
            <a:r>
              <a:rPr lang="en-US" sz="3200" u="sng" dirty="0" err="1" smtClean="0"/>
              <a:t>Amphoteric</a:t>
            </a:r>
            <a:r>
              <a:rPr lang="en-US" sz="3200" dirty="0" smtClean="0"/>
              <a:t> – something that can act as an 			         acid or a base.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lnSpc>
                <a:spcPct val="200000"/>
              </a:lnSpc>
            </a:pPr>
            <a:r>
              <a:rPr lang="en-US" sz="3200" dirty="0" smtClean="0"/>
              <a:t>Water is acting as both an acid and a base</a:t>
            </a:r>
            <a:endParaRPr lang="en-US" sz="3200" dirty="0" smtClean="0"/>
          </a:p>
        </p:txBody>
      </p:sp>
      <p:pic>
        <p:nvPicPr>
          <p:cNvPr id="5" name="Picture 4" descr="330px-Autoprotolyse_eau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9059" y="3889118"/>
            <a:ext cx="6291998" cy="1582533"/>
          </a:xfrm>
          <a:prstGeom prst="rect">
            <a:avLst/>
          </a:prstGeom>
        </p:spPr>
      </p:pic>
      <p:sp>
        <p:nvSpPr>
          <p:cNvPr id="6" name="Curved Down Arrow 5"/>
          <p:cNvSpPr/>
          <p:nvPr/>
        </p:nvSpPr>
        <p:spPr>
          <a:xfrm>
            <a:off x="1769806" y="2934929"/>
            <a:ext cx="4114800" cy="1076632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3249561" y="2851354"/>
            <a:ext cx="4114800" cy="107663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7355" y="5530645"/>
            <a:ext cx="6678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Base      Acid             </a:t>
            </a:r>
            <a:r>
              <a:rPr lang="en-US" sz="3200" dirty="0" err="1" smtClean="0"/>
              <a:t>Acid</a:t>
            </a:r>
            <a:r>
              <a:rPr lang="en-US" sz="3200" dirty="0" smtClean="0"/>
              <a:t>      Base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6731" y="206477"/>
            <a:ext cx="56605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Conjugate Pairs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3460" y="1814052"/>
            <a:ext cx="3539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Base Pairs to Acid</a:t>
            </a:r>
          </a:p>
          <a:p>
            <a:r>
              <a:rPr lang="en-US" sz="3200" dirty="0" smtClean="0"/>
              <a:t>Acid Pairs to Base</a:t>
            </a:r>
          </a:p>
          <a:p>
            <a:endParaRPr lang="en-US" sz="3200" dirty="0"/>
          </a:p>
        </p:txBody>
      </p:sp>
      <p:pic>
        <p:nvPicPr>
          <p:cNvPr id="12" name="Picture 11" descr="12985_bronstedconcep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416" y="3405801"/>
            <a:ext cx="7496787" cy="34521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66968" y="1415845"/>
            <a:ext cx="395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Conjugate Pairs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NH4</a:t>
            </a:r>
            <a:r>
              <a:rPr lang="en-US" sz="3200" baseline="30000" dirty="0" smtClean="0"/>
              <a:t>+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O, OH</a:t>
            </a:r>
            <a:r>
              <a:rPr lang="en-US" sz="3200" baseline="30000" dirty="0" smtClean="0"/>
              <a:t>-</a:t>
            </a:r>
            <a:endParaRPr lang="en-US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2734033"/>
          </a:xfrm>
        </p:spPr>
        <p:txBody>
          <a:bodyPr/>
          <a:lstStyle/>
          <a:p>
            <a:pPr algn="ctr"/>
            <a:r>
              <a:rPr lang="en-US" dirty="0" smtClean="0"/>
              <a:t>What are the conjugate acid base pairs?</a:t>
            </a:r>
            <a:br>
              <a:rPr lang="en-US" dirty="0" smtClean="0"/>
            </a:br>
            <a:r>
              <a:rPr lang="en-US" dirty="0" err="1" smtClean="0"/>
              <a:t>HCl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⇌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 </a:t>
            </a:r>
            <a:r>
              <a:rPr lang="en-US" dirty="0" smtClean="0"/>
              <a:t>+ </a:t>
            </a:r>
            <a:r>
              <a:rPr lang="en-US" dirty="0" err="1" smtClean="0"/>
              <a:t>Cl</a:t>
            </a:r>
            <a:r>
              <a:rPr lang="en-US" baseline="30000" dirty="0" smtClean="0"/>
              <a:t>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 descr="12986_bronstedconcept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9905" y="3214406"/>
            <a:ext cx="7150861" cy="3215890"/>
          </a:xfrm>
        </p:spPr>
      </p:pic>
      <p:sp>
        <p:nvSpPr>
          <p:cNvPr id="8" name="TextBox 7"/>
          <p:cNvSpPr txBox="1"/>
          <p:nvPr/>
        </p:nvSpPr>
        <p:spPr>
          <a:xfrm>
            <a:off x="2182761" y="1725562"/>
            <a:ext cx="54056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HCl</a:t>
            </a:r>
            <a:r>
              <a:rPr lang="en-US" sz="3200" dirty="0" smtClean="0"/>
              <a:t> (acid), </a:t>
            </a:r>
            <a:r>
              <a:rPr lang="en-US" sz="3200" dirty="0" err="1" smtClean="0"/>
              <a:t>Cl</a:t>
            </a:r>
            <a:r>
              <a:rPr lang="en-US" sz="3200" baseline="30000" dirty="0" smtClean="0"/>
              <a:t>- </a:t>
            </a:r>
            <a:r>
              <a:rPr lang="en-US" sz="3200" dirty="0" smtClean="0"/>
              <a:t>(base)</a:t>
            </a:r>
            <a:br>
              <a:rPr lang="en-US" sz="3200" dirty="0" smtClean="0"/>
            </a:b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</a:t>
            </a:r>
            <a:r>
              <a:rPr lang="en-US" sz="3200" dirty="0" smtClean="0"/>
              <a:t>(base), 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r>
              <a:rPr lang="en-US" sz="3200" baseline="30000" dirty="0" smtClean="0"/>
              <a:t>+ </a:t>
            </a:r>
            <a:r>
              <a:rPr lang="en-US" sz="3200" dirty="0" smtClean="0"/>
              <a:t>(acid)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altLang="en-US" sz="4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Conjugate Pairs</a:t>
            </a:r>
            <a:endParaRPr lang="en-US" altLang="en-US">
              <a:solidFill>
                <a:schemeClr val="accent1"/>
              </a:solidFill>
            </a:endParaRPr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1536700"/>
            <a:ext cx="8712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</p:pic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914400" y="1447800"/>
            <a:ext cx="7391400" cy="0"/>
          </a:xfrm>
          <a:prstGeom prst="line">
            <a:avLst/>
          </a:prstGeom>
          <a:noFill/>
          <a:ln w="28575">
            <a:solidFill>
              <a:srgbClr val="00279F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758</TotalTime>
  <Words>171</Words>
  <Application>Microsoft Office PowerPoint</Application>
  <PresentationFormat>On-screen Show (4:3)</PresentationFormat>
  <Paragraphs>44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ind_2460_slide</vt:lpstr>
      <vt:lpstr>1_Default Design</vt:lpstr>
      <vt:lpstr>Brønsted-Lowry Model</vt:lpstr>
      <vt:lpstr>Brønsted-Lowry Model</vt:lpstr>
      <vt:lpstr>Slide 3</vt:lpstr>
      <vt:lpstr>Can you see how the HCl gives up a proton (H+) to the H2O?</vt:lpstr>
      <vt:lpstr>Acid donates the proton (H+), base accepts it. Which is the acid and which is the base in the forward reaction?</vt:lpstr>
      <vt:lpstr>Brønsted-Lowry Model</vt:lpstr>
      <vt:lpstr>Slide 7</vt:lpstr>
      <vt:lpstr>What are the conjugate acid base pairs? HCl + H2O ⇌ H3O+ + Cl-     </vt:lpstr>
      <vt:lpstr>Conjugate Pairs</vt:lpstr>
      <vt:lpstr>Learning Check!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 Acids and Bases</dc:title>
  <dc:creator>Randy</dc:creator>
  <cp:lastModifiedBy>Randy</cp:lastModifiedBy>
  <cp:revision>92</cp:revision>
  <dcterms:created xsi:type="dcterms:W3CDTF">2011-03-13T14:36:05Z</dcterms:created>
  <dcterms:modified xsi:type="dcterms:W3CDTF">2011-03-19T22:49:22Z</dcterms:modified>
</cp:coreProperties>
</file>