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8" r:id="rId4"/>
    <p:sldId id="257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00"/>
  </p:normalViewPr>
  <p:slideViewPr>
    <p:cSldViewPr>
      <p:cViewPr varScale="1">
        <p:scale>
          <a:sx n="73" d="100"/>
          <a:sy n="73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586C6-EEEA-4FFE-947D-0A26659025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E5CD4D-7018-41E3-883D-802EA340F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DDC81-7376-4D51-B905-53E73B6BB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7D5EE-E699-4D3A-8659-C95EA258B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2782C6-6546-49CD-AB4F-416DDB7D8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26438-8686-46AA-8A24-43D9B6FAA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5A52-4BA4-4AA0-A26C-9F279A830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B0C14-78D9-4ADD-82B5-BBF48C6E4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800B7-0C1B-4F2F-B9F1-0A2AB6AD1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F8B7-B766-485B-9CBD-407D6C085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ABCC0-2FC2-4919-8D31-48F22D168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1F34A-0A0A-46B2-9DC6-75E85BBFB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FE850-91E4-4209-B349-5C80258B2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F16A0-12ED-4708-8A9C-E70719C42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F92A0-3BE0-44D3-900E-33DBDEEF4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F7A4-A7F4-40C6-90CE-9446318C1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37C-4694-4252-A444-ADABC3C44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4C1C7-6EF0-43ED-B5B9-DDC962F12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1E727-ADBA-4D92-9087-1961FBF73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47B93-B878-4920-8611-725A07B4C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08824-5266-443E-8F6F-9AB984679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4D2F-641F-47BD-97DF-64DE61E73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82FEE-DC4A-4038-BEE8-EC21BC45D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96FC87-6F2D-4F85-99D3-08AD853761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03F48C-3403-4AD8-8B48-695BA907EA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05000"/>
            <a:ext cx="8686800" cy="1012825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 Organic Compounds – 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Groups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Sheldon_Cooper_by_SlivErJ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5644" y="3821373"/>
            <a:ext cx="2848356" cy="3036627"/>
          </a:xfrm>
          <a:prstGeom prst="rect">
            <a:avLst/>
          </a:prstGeom>
        </p:spPr>
      </p:pic>
      <p:pic>
        <p:nvPicPr>
          <p:cNvPr id="7" name="Picture 6" descr="165114402_3676513897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733800"/>
            <a:ext cx="3115738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579438"/>
          </a:xfrm>
        </p:spPr>
        <p:txBody>
          <a:bodyPr/>
          <a:lstStyle/>
          <a:p>
            <a:r>
              <a:rPr lang="en-US" u="sng" dirty="0" err="1" smtClean="0"/>
              <a:t>Ketones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91575" cy="498316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	* Drop the “e” and add “one”</a:t>
            </a:r>
          </a:p>
          <a:p>
            <a:pPr>
              <a:buNone/>
            </a:pPr>
            <a:r>
              <a:rPr lang="en-US" sz="3200" dirty="0" smtClean="0"/>
              <a:t>	* Has a double bond inside chain – need a “key” to get in</a:t>
            </a:r>
          </a:p>
          <a:p>
            <a:pPr>
              <a:buNone/>
            </a:pPr>
            <a:r>
              <a:rPr lang="en-US" sz="3200" dirty="0" smtClean="0"/>
              <a:t>	* General formula: </a:t>
            </a:r>
            <a:endParaRPr lang="en-US" sz="3200" dirty="0"/>
          </a:p>
        </p:txBody>
      </p:sp>
      <p:pic>
        <p:nvPicPr>
          <p:cNvPr id="4" name="Picture 3" descr="Ketone-display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743200"/>
            <a:ext cx="3932823" cy="3301080"/>
          </a:xfrm>
          <a:prstGeom prst="rect">
            <a:avLst/>
          </a:prstGeom>
        </p:spPr>
      </p:pic>
      <p:pic>
        <p:nvPicPr>
          <p:cNvPr id="5" name="Picture 4" descr="imagesCA15K9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40727"/>
            <a:ext cx="2743200" cy="3117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579438"/>
          </a:xfrm>
        </p:spPr>
        <p:txBody>
          <a:bodyPr/>
          <a:lstStyle/>
          <a:p>
            <a:r>
              <a:rPr lang="en-US" u="sng" dirty="0" err="1" smtClean="0"/>
              <a:t>Ketones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2192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Propanone</a:t>
            </a:r>
            <a:endParaRPr lang="en-US" sz="3200" dirty="0" smtClean="0"/>
          </a:p>
          <a:p>
            <a:r>
              <a:rPr lang="en-US" sz="3200" dirty="0" smtClean="0"/>
              <a:t>(acetone)</a:t>
            </a:r>
            <a:endParaRPr lang="en-US" sz="3200" dirty="0"/>
          </a:p>
        </p:txBody>
      </p:sp>
      <p:pic>
        <p:nvPicPr>
          <p:cNvPr id="8" name="Picture 7" descr="disppropano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40828"/>
            <a:ext cx="4114800" cy="2432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3429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Butanone</a:t>
            </a:r>
            <a:endParaRPr lang="en-US" sz="3200" dirty="0"/>
          </a:p>
        </p:txBody>
      </p:sp>
      <p:pic>
        <p:nvPicPr>
          <p:cNvPr id="11" name="Picture 10" descr="2-butano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276600"/>
            <a:ext cx="3836378" cy="1833563"/>
          </a:xfrm>
          <a:prstGeom prst="rect">
            <a:avLst/>
          </a:prstGeom>
        </p:spPr>
      </p:pic>
      <p:pic>
        <p:nvPicPr>
          <p:cNvPr id="12" name="Picture 11" descr="imagesCAHY0B0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41182"/>
            <a:ext cx="4059716" cy="221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991600" cy="579438"/>
          </a:xfrm>
        </p:spPr>
        <p:txBody>
          <a:bodyPr/>
          <a:lstStyle/>
          <a:p>
            <a:r>
              <a:rPr lang="en-US" u="sng" dirty="0" smtClean="0"/>
              <a:t>Halocarbons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914400"/>
            <a:ext cx="4953000" cy="59436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Organic compound with C, H and a halogen.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Fluoro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Chloro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Br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Bromo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Iodo</a:t>
            </a:r>
            <a:r>
              <a:rPr lang="en-US" sz="3200" dirty="0" smtClean="0"/>
              <a:t>				</a:t>
            </a:r>
            <a:endParaRPr lang="en-US" sz="3200" dirty="0"/>
          </a:p>
        </p:txBody>
      </p:sp>
      <p:pic>
        <p:nvPicPr>
          <p:cNvPr id="5" name="Picture 4" descr="1.bmp"/>
          <p:cNvPicPr>
            <a:picLocks noChangeAspect="1"/>
          </p:cNvPicPr>
          <p:nvPr/>
        </p:nvPicPr>
        <p:blipFill>
          <a:blip r:embed="rId2" cstate="print"/>
          <a:srcRect b="7879"/>
          <a:stretch>
            <a:fillRect/>
          </a:stretch>
        </p:blipFill>
        <p:spPr>
          <a:xfrm>
            <a:off x="6324600" y="0"/>
            <a:ext cx="2819400" cy="3246582"/>
          </a:xfrm>
          <a:prstGeom prst="rect">
            <a:avLst/>
          </a:prstGeom>
        </p:spPr>
      </p:pic>
      <p:pic>
        <p:nvPicPr>
          <p:cNvPr id="7" name="Picture 6" descr="1-chloropropa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399" y="3657600"/>
            <a:ext cx="3153103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5562600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1-chloropropane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16662" cy="609600"/>
          </a:xfrm>
        </p:spPr>
        <p:txBody>
          <a:bodyPr/>
          <a:lstStyle/>
          <a:p>
            <a:r>
              <a:rPr lang="en-US" u="sng" dirty="0" smtClean="0"/>
              <a:t>Halocarbons Continued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295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=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Br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438400" y="16002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4200" y="16002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16002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4152900" y="12573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390900" y="19431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2781300" y="19431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781300" y="12573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00600" y="1981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2-bromopropene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2667000" y="4038600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C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43434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24200" y="43434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33800" y="43434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43400" y="43434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4076700" y="46863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4076700" y="40005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3390900" y="40005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3390900" y="46863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2781300" y="40005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2781300" y="46863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90800" y="3276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Cl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3276600" y="3276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Cl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4648200" y="5105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1, 2-dichloropropane</a:t>
            </a:r>
            <a:endParaRPr lang="en-US" sz="3200" dirty="0"/>
          </a:p>
        </p:txBody>
      </p:sp>
      <p:pic>
        <p:nvPicPr>
          <p:cNvPr id="43" name="Picture 42" descr="11049_sheldon-coo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0"/>
            <a:ext cx="2082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791575" cy="655638"/>
          </a:xfrm>
        </p:spPr>
        <p:txBody>
          <a:bodyPr/>
          <a:lstStyle/>
          <a:p>
            <a:r>
              <a:rPr lang="en-US" dirty="0" smtClean="0"/>
              <a:t>*Alphabetize halogen when more than 1: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667000"/>
            <a:ext cx="6056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1-bromo 3-chloro 2-fluorobutane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5486400"/>
            <a:ext cx="373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1,2-difluoropropane</a:t>
            </a:r>
            <a:endParaRPr lang="en-US" sz="3200" dirty="0"/>
          </a:p>
        </p:txBody>
      </p:sp>
      <p:pic>
        <p:nvPicPr>
          <p:cNvPr id="11" name="Picture 10" descr="sheld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5800"/>
            <a:ext cx="2362200" cy="2362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33600" y="1524000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</a:t>
            </a:r>
            <a:r>
              <a:rPr lang="en-US" sz="3200" dirty="0" err="1" smtClean="0"/>
              <a:t>C</a:t>
            </a:r>
            <a:r>
              <a:rPr lang="en-US" sz="3200" dirty="0" smtClean="0"/>
              <a:t>   </a:t>
            </a:r>
            <a:r>
              <a:rPr lang="en-US" sz="3200" dirty="0" err="1" smtClean="0"/>
              <a:t>C</a:t>
            </a:r>
            <a:endParaRPr lang="en-US" sz="3200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05000" y="1828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1828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0400" y="1828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0" y="1828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1828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857500" y="2171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247900" y="2171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543300" y="2171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152900" y="2171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857500" y="1485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2247900" y="1485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543300" y="1485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152900" y="1485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57400" y="8382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Br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2819400" y="8382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8382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Cl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3810000" y="4191000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</a:t>
            </a:r>
            <a:r>
              <a:rPr lang="en-US" sz="3200" dirty="0" err="1" smtClean="0"/>
              <a:t>C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581400" y="4495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7200" y="4495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76800" y="4495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86400" y="4495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3924300" y="4152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4533900" y="4152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5143500" y="4152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3924300" y="4838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4533900" y="4838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143500" y="4838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95800" y="34290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5105400" y="34290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91575" cy="29718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u="sng" dirty="0" smtClean="0"/>
              <a:t>Alcohols</a:t>
            </a:r>
            <a:r>
              <a:rPr lang="en-US" sz="3200" dirty="0" smtClean="0"/>
              <a:t>:</a:t>
            </a:r>
          </a:p>
          <a:p>
            <a:pPr marL="514350" indent="-514350">
              <a:buNone/>
            </a:pPr>
            <a:r>
              <a:rPr lang="en-US" sz="3200" dirty="0" smtClean="0"/>
              <a:t>		* have a hydroxyl group (-OH)</a:t>
            </a:r>
          </a:p>
          <a:p>
            <a:pPr marL="514350" indent="-514350">
              <a:buNone/>
            </a:pPr>
            <a:r>
              <a:rPr lang="en-US" sz="3200" dirty="0" smtClean="0"/>
              <a:t>		* general formula </a:t>
            </a:r>
            <a:r>
              <a:rPr lang="en-US" sz="3200" dirty="0" smtClean="0">
                <a:sym typeface="Wingdings" pitchFamily="2" charset="2"/>
              </a:rPr>
              <a:t> R-OH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Draw and name two isomers of </a:t>
            </a:r>
            <a:r>
              <a:rPr lang="en-US" sz="3200" dirty="0" err="1" smtClean="0">
                <a:sym typeface="Wingdings" pitchFamily="2" charset="2"/>
              </a:rPr>
              <a:t>propanol</a:t>
            </a:r>
            <a:r>
              <a:rPr lang="en-US" sz="3200" dirty="0" smtClean="0">
                <a:sym typeface="Wingdings" pitchFamily="2" charset="2"/>
              </a:rPr>
              <a:t>: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</a:t>
            </a:r>
          </a:p>
          <a:p>
            <a:pPr marL="514350" indent="-514350">
              <a:buNone/>
            </a:pPr>
            <a:r>
              <a:rPr lang="en-US" sz="3200" dirty="0" smtClean="0"/>
              <a:t>						</a:t>
            </a:r>
            <a:endParaRPr lang="en-US" sz="3200" dirty="0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2667000" y="39624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3619500" y="5372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543300" y="4305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543300" y="3619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933700" y="4305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933700" y="3619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19400" y="3657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</a:t>
            </a:r>
            <a:r>
              <a:rPr lang="en-US" sz="3200" dirty="0" err="1" smtClean="0"/>
              <a:t>C</a:t>
            </a:r>
            <a:r>
              <a:rPr lang="en-US" sz="3200" dirty="0" smtClean="0"/>
              <a:t>   OH </a:t>
            </a:r>
            <a:endParaRPr lang="en-US" sz="3200" dirty="0"/>
          </a:p>
        </p:txBody>
      </p:sp>
      <p:cxnSp>
        <p:nvCxnSpPr>
          <p:cNvPr id="37" name="Straight Connector 36"/>
          <p:cNvCxnSpPr/>
          <p:nvPr/>
        </p:nvCxnSpPr>
        <p:spPr>
          <a:xfrm rot="10800000">
            <a:off x="3276600" y="39624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3886200" y="39624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4495800" y="39624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352800" y="5715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229100" y="3619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229100" y="4305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10200" y="4191000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1-propanol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5410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</a:t>
            </a:r>
            <a:r>
              <a:rPr lang="en-US" sz="3200" dirty="0" err="1" smtClean="0"/>
              <a:t>C</a:t>
            </a:r>
            <a:endParaRPr lang="en-US" sz="3200" dirty="0"/>
          </a:p>
        </p:txBody>
      </p:sp>
      <p:sp>
        <p:nvSpPr>
          <p:cNvPr id="46" name="Rectangle 45"/>
          <p:cNvSpPr/>
          <p:nvPr/>
        </p:nvSpPr>
        <p:spPr>
          <a:xfrm>
            <a:off x="3429000" y="472440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OH</a:t>
            </a:r>
            <a:endParaRPr lang="en-US" sz="32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4305300" y="5372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305300" y="6057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3619500" y="6057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3009900" y="5372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3009900" y="6057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2743200" y="5715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3962400" y="5715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4572000" y="5715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86400" y="5867400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2-propanol</a:t>
            </a:r>
            <a:endParaRPr lang="en-US" sz="3200" dirty="0"/>
          </a:p>
        </p:txBody>
      </p:sp>
      <p:pic>
        <p:nvPicPr>
          <p:cNvPr id="57" name="Picture 56" descr="sheldon_cooper23.jpg"/>
          <p:cNvPicPr>
            <a:picLocks noChangeAspect="1"/>
          </p:cNvPicPr>
          <p:nvPr/>
        </p:nvPicPr>
        <p:blipFill>
          <a:blip r:embed="rId2" cstate="print"/>
          <a:srcRect l="19654" r="11082"/>
          <a:stretch>
            <a:fillRect/>
          </a:stretch>
        </p:blipFill>
        <p:spPr>
          <a:xfrm>
            <a:off x="6858000" y="0"/>
            <a:ext cx="2286000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57200" y="457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and name 4 isomers of </a:t>
            </a:r>
            <a:r>
              <a:rPr lang="en-US" sz="3200" dirty="0" err="1" smtClean="0"/>
              <a:t>butanol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39" name="Picture 38" descr="butanol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4018436" cy="1738312"/>
          </a:xfrm>
          <a:prstGeom prst="rect">
            <a:avLst/>
          </a:prstGeom>
        </p:spPr>
      </p:pic>
      <p:pic>
        <p:nvPicPr>
          <p:cNvPr id="43" name="Picture 42" descr="butano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505200"/>
            <a:ext cx="3429000" cy="22708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334000" y="1676400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1-butanol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6477000" y="5410200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2-butanol</a:t>
            </a:r>
            <a:endParaRPr lang="en-US" sz="3200" dirty="0"/>
          </a:p>
        </p:txBody>
      </p:sp>
      <p:pic>
        <p:nvPicPr>
          <p:cNvPr id="46" name="Picture 45" descr="sheldon-cooper-big-bang-the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419600"/>
            <a:ext cx="3402419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685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</a:t>
            </a:r>
            <a:r>
              <a:rPr lang="en-US" sz="3200" dirty="0" err="1" smtClean="0"/>
              <a:t>C</a:t>
            </a:r>
            <a:r>
              <a:rPr lang="en-US" sz="3200" dirty="0" smtClean="0"/>
              <a:t>   OH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4478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2438400" y="990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048000" y="990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657600" y="990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267200" y="990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657600" y="1752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971800" y="1752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314700" y="1333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314700" y="2095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000500" y="1409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000500" y="647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3314700" y="647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705100" y="1333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705100" y="647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24400" y="1371600"/>
            <a:ext cx="382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2-methyl 1-propanol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5715000"/>
            <a:ext cx="382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2-methyl 2-propanol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486400" y="4114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</a:t>
            </a:r>
            <a:r>
              <a:rPr lang="en-US" sz="3200" dirty="0" err="1" smtClean="0"/>
              <a:t>C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0" y="48006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342900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OH</a:t>
            </a:r>
            <a:endParaRPr lang="en-US" sz="3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210300" y="5448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6210300" y="4762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6896100" y="4762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6896100" y="4076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5600700" y="47625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5600700" y="4076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210300" y="4076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7162800" y="4419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553200" y="4419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5867400" y="4419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5257800" y="4419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5943600" y="51054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6553200" y="51054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Picture 41" descr="sheldon-cooper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9599"/>
            <a:ext cx="3895941" cy="243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791575" cy="579438"/>
          </a:xfrm>
        </p:spPr>
        <p:txBody>
          <a:bodyPr/>
          <a:lstStyle/>
          <a:p>
            <a:r>
              <a:rPr lang="en-US" u="sng" dirty="0" err="1" smtClean="0"/>
              <a:t>Aldehydes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91575" cy="54864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	* Drop the “e” and add “al”</a:t>
            </a:r>
          </a:p>
          <a:p>
            <a:pPr>
              <a:buNone/>
            </a:pPr>
            <a:r>
              <a:rPr lang="en-US" sz="3200" dirty="0" smtClean="0"/>
              <a:t>	* -CHO functional group</a:t>
            </a:r>
          </a:p>
          <a:p>
            <a:pPr>
              <a:buNone/>
            </a:pPr>
            <a:r>
              <a:rPr lang="en-US" sz="3200" dirty="0" smtClean="0"/>
              <a:t>	* General formula:</a:t>
            </a:r>
          </a:p>
        </p:txBody>
      </p:sp>
      <p:pic>
        <p:nvPicPr>
          <p:cNvPr id="6" name="Picture 5" descr="imagesCAM9EL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438400"/>
            <a:ext cx="269557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316662" cy="579438"/>
          </a:xfrm>
        </p:spPr>
        <p:txBody>
          <a:bodyPr/>
          <a:lstStyle/>
          <a:p>
            <a:r>
              <a:rPr lang="en-US" u="sng" dirty="0" err="1" smtClean="0"/>
              <a:t>Aldehydes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methan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2668192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1981200"/>
            <a:ext cx="2938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methanal</a:t>
            </a:r>
            <a:endParaRPr lang="en-US" sz="3200" dirty="0" smtClean="0"/>
          </a:p>
          <a:p>
            <a:r>
              <a:rPr lang="en-US" sz="3200" dirty="0" smtClean="0"/>
              <a:t>(formaldehyde)</a:t>
            </a:r>
            <a:endParaRPr lang="en-US" sz="3200" dirty="0"/>
          </a:p>
        </p:txBody>
      </p:sp>
      <p:pic>
        <p:nvPicPr>
          <p:cNvPr id="6" name="Picture 5" descr="acetaldehy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191000"/>
            <a:ext cx="2467356" cy="2127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4572000"/>
            <a:ext cx="3190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ethanal</a:t>
            </a:r>
            <a:endParaRPr lang="en-US" sz="3200" dirty="0" smtClean="0"/>
          </a:p>
          <a:p>
            <a:r>
              <a:rPr lang="en-US" sz="3200" dirty="0" smtClean="0"/>
              <a:t>(</a:t>
            </a:r>
            <a:r>
              <a:rPr lang="en-US" sz="3200" dirty="0" err="1" smtClean="0"/>
              <a:t>acetylaldehyde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8" name="Picture 7" descr="imagesCAH111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-1"/>
            <a:ext cx="3124200" cy="209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964_slide">
  <a:themeElements>
    <a:clrScheme name="Office Theme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ind_1964_slide</Template>
  <TotalTime>547</TotalTime>
  <Words>115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ind_1964_slide</vt:lpstr>
      <vt:lpstr>1_Default Design</vt:lpstr>
      <vt:lpstr>Naming Organic Compounds –  Functional Groups</vt:lpstr>
      <vt:lpstr>Halocarbons:</vt:lpstr>
      <vt:lpstr>Halocarbons Continued:</vt:lpstr>
      <vt:lpstr>*Alphabetize halogen when more than 1:</vt:lpstr>
      <vt:lpstr>Slide 5</vt:lpstr>
      <vt:lpstr>Slide 6</vt:lpstr>
      <vt:lpstr>Slide 7</vt:lpstr>
      <vt:lpstr>Aldehydes:</vt:lpstr>
      <vt:lpstr>Aldehydes:</vt:lpstr>
      <vt:lpstr>Ketones:</vt:lpstr>
      <vt:lpstr>Ketones: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Organic Chemistry</dc:title>
  <dc:creator>Randy</dc:creator>
  <cp:lastModifiedBy>Randy</cp:lastModifiedBy>
  <cp:revision>74</cp:revision>
  <dcterms:created xsi:type="dcterms:W3CDTF">2011-04-15T00:05:53Z</dcterms:created>
  <dcterms:modified xsi:type="dcterms:W3CDTF">2011-05-05T00:05:14Z</dcterms:modified>
</cp:coreProperties>
</file>