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2"/>
  </p:notesMasterIdLst>
  <p:sldIdLst>
    <p:sldId id="256" r:id="rId3"/>
    <p:sldId id="258" r:id="rId4"/>
    <p:sldId id="257" r:id="rId5"/>
    <p:sldId id="259" r:id="rId6"/>
    <p:sldId id="271" r:id="rId7"/>
    <p:sldId id="272" r:id="rId8"/>
    <p:sldId id="273" r:id="rId9"/>
    <p:sldId id="274" r:id="rId10"/>
    <p:sldId id="27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0" autoAdjust="0"/>
    <p:restoredTop sz="94600"/>
  </p:normalViewPr>
  <p:slideViewPr>
    <p:cSldViewPr>
      <p:cViewPr varScale="1">
        <p:scale>
          <a:sx n="73" d="100"/>
          <a:sy n="73" d="100"/>
        </p:scale>
        <p:origin x="-4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EB586C6-EEEA-4FFE-947D-0A266590259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9E5CD4D-7018-41E3-883D-802EA340F9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DDC81-7376-4D51-B905-53E73B6BBA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7D5EE-E699-4D3A-8659-C95EA258B8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52782C6-6546-49CD-AB4F-416DDB7D8D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726438-8686-46AA-8A24-43D9B6FAA0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C5A52-4BA4-4AA0-A26C-9F279A830D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B0C14-78D9-4ADD-82B5-BBF48C6E4A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800B7-0C1B-4F2F-B9F1-0A2AB6AD13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AF8B7-B766-485B-9CBD-407D6C085D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5ABCC0-2FC2-4919-8D31-48F22D168D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1F34A-0A0A-46B2-9DC6-75E85BBFB7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FFE850-91E4-4209-B349-5C80258B2D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6F16A0-12ED-4708-8A9C-E70719C42D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F92A0-3BE0-44D3-900E-33DBDEEF42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FF7A4-A7F4-40C6-90CE-9446318C1C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EC37C-4694-4252-A444-ADABC3C44B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54C1C7-6EF0-43ED-B5B9-DDC962F12A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1E727-ADBA-4D92-9087-1961FBF732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47B93-B878-4920-8611-725A07B4C2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08824-5266-443E-8F6F-9AB9846798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FF4D2F-641F-47BD-97DF-64DE61E732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82FEE-DC4A-4038-BEE8-EC21BC45DD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296FC87-6F2D-4F85-99D3-08AD8537618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003F48C-3403-4AD8-8B48-695BA907EAC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6324600" y="3990975"/>
            <a:ext cx="2819400" cy="2867025"/>
          </a:xfrm>
          <a:prstGeom prst="rect">
            <a:avLst/>
          </a:prstGeom>
        </p:spPr>
      </p:pic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228600"/>
            <a:ext cx="5029200" cy="1012825"/>
          </a:xfrm>
        </p:spPr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Isomers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3990975"/>
            <a:ext cx="2857500" cy="2867025"/>
          </a:xfrm>
          <a:prstGeom prst="rect">
            <a:avLst/>
          </a:prstGeom>
        </p:spPr>
      </p:pic>
      <p:pic>
        <p:nvPicPr>
          <p:cNvPr id="7" name="Picture 6" descr="Isomers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24200" y="1371600"/>
            <a:ext cx="5204959" cy="44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228600"/>
            <a:ext cx="8991600" cy="579438"/>
          </a:xfrm>
        </p:spPr>
        <p:txBody>
          <a:bodyPr/>
          <a:lstStyle/>
          <a:p>
            <a:r>
              <a:rPr lang="en-US" u="sng" dirty="0" smtClean="0"/>
              <a:t>Isomers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7924800" cy="1524000"/>
          </a:xfrm>
        </p:spPr>
        <p:txBody>
          <a:bodyPr/>
          <a:lstStyle/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* Molecules that have the same number and kinds of atoms (molecular formula) but different structure.	</a:t>
            </a:r>
            <a:r>
              <a:rPr lang="en-US" sz="3200" dirty="0" smtClean="0"/>
              <a:t>			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2286000" y="2819400"/>
            <a:ext cx="23952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   </a:t>
            </a:r>
            <a:r>
              <a:rPr lang="en-US" sz="3200" dirty="0" err="1" smtClean="0"/>
              <a:t>C</a:t>
            </a:r>
            <a:r>
              <a:rPr lang="en-US" sz="3200" dirty="0" smtClean="0"/>
              <a:t>   </a:t>
            </a:r>
            <a:r>
              <a:rPr lang="en-US" sz="3200" dirty="0" err="1" smtClean="0"/>
              <a:t>C</a:t>
            </a:r>
            <a:r>
              <a:rPr lang="en-US" sz="3200" dirty="0" smtClean="0"/>
              <a:t>   </a:t>
            </a:r>
            <a:r>
              <a:rPr lang="en-US" sz="3200" dirty="0" err="1" smtClean="0"/>
              <a:t>C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5715000" y="4114800"/>
            <a:ext cx="17572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   </a:t>
            </a:r>
            <a:r>
              <a:rPr lang="en-US" sz="3200" dirty="0" err="1" smtClean="0"/>
              <a:t>C</a:t>
            </a:r>
            <a:r>
              <a:rPr lang="en-US" sz="3200" dirty="0" smtClean="0"/>
              <a:t>   </a:t>
            </a:r>
            <a:r>
              <a:rPr lang="en-US" sz="3200" dirty="0" err="1" smtClean="0"/>
              <a:t>C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6324600" y="3505200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2667000" y="5257800"/>
            <a:ext cx="11192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   </a:t>
            </a:r>
            <a:r>
              <a:rPr lang="en-US" sz="3200" dirty="0" err="1" smtClean="0"/>
              <a:t>C</a:t>
            </a:r>
            <a:endParaRPr lang="en-US" sz="3200" dirty="0"/>
          </a:p>
        </p:txBody>
      </p:sp>
      <p:sp>
        <p:nvSpPr>
          <p:cNvPr id="14" name="Rectangle 13"/>
          <p:cNvSpPr/>
          <p:nvPr/>
        </p:nvSpPr>
        <p:spPr>
          <a:xfrm>
            <a:off x="3276600" y="6019800"/>
            <a:ext cx="11192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   </a:t>
            </a:r>
            <a:r>
              <a:rPr lang="en-US" sz="3200" dirty="0" err="1" smtClean="0"/>
              <a:t>C</a:t>
            </a:r>
            <a:endParaRPr lang="en-US" sz="32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57400" y="31242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743200" y="31242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352800" y="31242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962400" y="31242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572000" y="31242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486400" y="44196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172200" y="44196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781800" y="44196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391400" y="44196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096000" y="38100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781800" y="38100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438400" y="55626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124200" y="55626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733800" y="55626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048000" y="63246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733800" y="63246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343400" y="63246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 flipH="1" flipV="1">
            <a:off x="2400300" y="27813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 flipH="1" flipV="1">
            <a:off x="2400300" y="34671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 flipV="1">
            <a:off x="3009900" y="27813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 flipV="1">
            <a:off x="3009900" y="34671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 flipH="1" flipV="1">
            <a:off x="3619500" y="27813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3619500" y="34671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 flipH="1" flipV="1">
            <a:off x="4305300" y="27813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 flipH="1" flipV="1">
            <a:off x="4305300" y="34671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 flipH="1" flipV="1">
            <a:off x="6438900" y="34671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 flipH="1" flipV="1">
            <a:off x="6438900" y="40767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 flipH="1" flipV="1">
            <a:off x="6438900" y="47625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 flipH="1" flipV="1">
            <a:off x="5829300" y="47625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 flipH="1" flipV="1">
            <a:off x="7124700" y="47625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 flipH="1" flipV="1">
            <a:off x="5829300" y="40767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 flipH="1" flipV="1">
            <a:off x="7124700" y="40767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 flipH="1" flipV="1">
            <a:off x="2781300" y="52197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 flipH="1" flipV="1">
            <a:off x="3390900" y="52197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 flipH="1" flipV="1">
            <a:off x="3390900" y="59055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3390900" y="65913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 flipH="1" flipV="1">
            <a:off x="4000500" y="65913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 flipH="1" flipV="1">
            <a:off x="4000500" y="59817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572000" y="2438400"/>
            <a:ext cx="34852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Butane (n-butane)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828800" y="4038600"/>
            <a:ext cx="32576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2-methylpropane</a:t>
            </a:r>
            <a:endParaRPr lang="en-US" sz="3200" dirty="0">
              <a:solidFill>
                <a:srgbClr val="0070C0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rot="5400000" flipH="1" flipV="1">
            <a:off x="2781300" y="59055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209800" y="4953000"/>
            <a:ext cx="2438400" cy="1905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0800000" flipV="1">
            <a:off x="2286000" y="4953000"/>
            <a:ext cx="2362200" cy="1905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572000" y="5780782"/>
            <a:ext cx="457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Same as C – C – C – C</a:t>
            </a:r>
          </a:p>
          <a:p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63" name="Picture 62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029200"/>
            <a:ext cx="183896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  <p:bldP spid="14" grpId="0"/>
      <p:bldP spid="53" grpId="0"/>
      <p:bldP spid="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6316662" cy="609600"/>
          </a:xfrm>
        </p:spPr>
        <p:txBody>
          <a:bodyPr/>
          <a:lstStyle/>
          <a:p>
            <a:r>
              <a:rPr lang="en-US" u="sng" dirty="0" smtClean="0"/>
              <a:t>Isomers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33400" y="5562600"/>
            <a:ext cx="830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compound with the continuous carbon chain is called the normal compound (n-)</a:t>
            </a:r>
            <a:endParaRPr lang="en-US" sz="3200" dirty="0"/>
          </a:p>
        </p:txBody>
      </p:sp>
      <p:pic>
        <p:nvPicPr>
          <p:cNvPr id="7" name="Picture 6" descr="f0a85d14ad8efd782edcb2fb2df28da7_146004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152400"/>
            <a:ext cx="4800600" cy="5329107"/>
          </a:xfrm>
          <a:prstGeom prst="rect">
            <a:avLst/>
          </a:prstGeom>
        </p:spPr>
      </p:pic>
      <p:pic>
        <p:nvPicPr>
          <p:cNvPr id="8" name="Picture 7" descr="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96200" y="304800"/>
            <a:ext cx="1266825" cy="1266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152400"/>
            <a:ext cx="8791575" cy="655638"/>
          </a:xfrm>
        </p:spPr>
        <p:txBody>
          <a:bodyPr/>
          <a:lstStyle/>
          <a:p>
            <a:r>
              <a:rPr lang="en-US" u="sng" dirty="0" smtClean="0"/>
              <a:t>Isomers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106680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*Isomers may also be caused by the position of functional group or the position of a double or triple bond.</a:t>
            </a:r>
            <a:endParaRPr lang="en-US" sz="3200" dirty="0"/>
          </a:p>
        </p:txBody>
      </p:sp>
      <p:sp>
        <p:nvSpPr>
          <p:cNvPr id="46" name="TextBox 45"/>
          <p:cNvSpPr txBox="1"/>
          <p:nvPr/>
        </p:nvSpPr>
        <p:spPr>
          <a:xfrm>
            <a:off x="2209800" y="2667000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1.  Functional Group:</a:t>
            </a:r>
            <a:endParaRPr lang="en-US" sz="3200" dirty="0"/>
          </a:p>
        </p:txBody>
      </p:sp>
      <p:pic>
        <p:nvPicPr>
          <p:cNvPr id="11" name="Picture 10" descr="2-propano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4953000"/>
            <a:ext cx="2971800" cy="1659925"/>
          </a:xfrm>
          <a:prstGeom prst="rect">
            <a:avLst/>
          </a:prstGeom>
        </p:spPr>
      </p:pic>
      <p:pic>
        <p:nvPicPr>
          <p:cNvPr id="12" name="Picture 11" descr="propanol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0800" y="3276600"/>
            <a:ext cx="3205529" cy="166687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715000" y="3429000"/>
            <a:ext cx="21419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1-propanol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038600" y="6019800"/>
            <a:ext cx="21419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2-propanol</a:t>
            </a:r>
            <a:endParaRPr lang="en-US" sz="3200" dirty="0"/>
          </a:p>
        </p:txBody>
      </p:sp>
      <p:pic>
        <p:nvPicPr>
          <p:cNvPr id="15" name="Picture 14" descr="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870588"/>
            <a:ext cx="3048000" cy="19874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152400"/>
            <a:ext cx="8791575" cy="655638"/>
          </a:xfrm>
        </p:spPr>
        <p:txBody>
          <a:bodyPr/>
          <a:lstStyle/>
          <a:p>
            <a:r>
              <a:rPr lang="en-US" u="sng" dirty="0" smtClean="0"/>
              <a:t>Isomers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33400" y="1219200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2.  Double Bond: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6324600" y="2514600"/>
            <a:ext cx="18004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1-butene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6324600" y="4953000"/>
            <a:ext cx="18004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2-butene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743200" y="2514600"/>
            <a:ext cx="274947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 = C – C – C</a:t>
            </a:r>
          </a:p>
          <a:p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3124200" y="4953000"/>
            <a:ext cx="274947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 – C = C – C</a:t>
            </a:r>
          </a:p>
          <a:p>
            <a:endParaRPr lang="en-US" sz="3200" dirty="0"/>
          </a:p>
        </p:txBody>
      </p:sp>
      <p:cxnSp>
        <p:nvCxnSpPr>
          <p:cNvPr id="17" name="Straight Connector 16"/>
          <p:cNvCxnSpPr/>
          <p:nvPr/>
        </p:nvCxnSpPr>
        <p:spPr>
          <a:xfrm rot="5400000" flipH="1" flipV="1">
            <a:off x="2857500" y="24765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3619500" y="24765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4381500" y="24765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5067300" y="24765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4381500" y="31623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5067300" y="31623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3238500" y="49149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3238500" y="56007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 flipH="1" flipV="1">
            <a:off x="4000500" y="49149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 flipH="1" flipV="1">
            <a:off x="4762500" y="49149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 flipV="1">
            <a:off x="5524500" y="49149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 flipH="1" flipV="1">
            <a:off x="5524500" y="56007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410200" y="28194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514600" y="28194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791200" y="52578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971800" y="52578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33" name="Picture 32" descr="bill-nye-21306660.jpg"/>
          <p:cNvPicPr>
            <a:picLocks noChangeAspect="1"/>
          </p:cNvPicPr>
          <p:nvPr/>
        </p:nvPicPr>
        <p:blipFill>
          <a:blip r:embed="rId2" cstate="print"/>
          <a:srcRect l="8108"/>
          <a:stretch>
            <a:fillRect/>
          </a:stretch>
        </p:blipFill>
        <p:spPr>
          <a:xfrm>
            <a:off x="0" y="3418565"/>
            <a:ext cx="2590800" cy="3439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152400"/>
            <a:ext cx="8791575" cy="655638"/>
          </a:xfrm>
        </p:spPr>
        <p:txBody>
          <a:bodyPr/>
          <a:lstStyle/>
          <a:p>
            <a:r>
              <a:rPr lang="en-US" u="sng" dirty="0" smtClean="0"/>
              <a:t>Isomers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33400" y="1219200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3.  Triple Bond: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6324600" y="2514600"/>
            <a:ext cx="17780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1-butyne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6324600" y="4953000"/>
            <a:ext cx="17780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2-butyne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743200" y="2514600"/>
            <a:ext cx="262283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   C – C – C</a:t>
            </a:r>
          </a:p>
          <a:p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3124200" y="4953000"/>
            <a:ext cx="262283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 – C   C – C</a:t>
            </a:r>
          </a:p>
          <a:p>
            <a:endParaRPr lang="en-US" sz="3200" dirty="0"/>
          </a:p>
        </p:txBody>
      </p:sp>
      <p:cxnSp>
        <p:nvCxnSpPr>
          <p:cNvPr id="19" name="Straight Connector 18"/>
          <p:cNvCxnSpPr/>
          <p:nvPr/>
        </p:nvCxnSpPr>
        <p:spPr>
          <a:xfrm rot="5400000" flipH="1" flipV="1">
            <a:off x="4229100" y="24765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4991100" y="24765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4229100" y="31623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4991100" y="31623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3238500" y="49149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3238500" y="56007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 flipV="1">
            <a:off x="5372100" y="49149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 flipH="1" flipV="1">
            <a:off x="5372100" y="56007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334000" y="28194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514600" y="28194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715000" y="52578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971800" y="52578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200400" y="28956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200400" y="28194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200400" y="27432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267200" y="53340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267200" y="52578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267200" y="51816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40" name="Picture 39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124201"/>
            <a:ext cx="2133600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152400"/>
            <a:ext cx="8791575" cy="655638"/>
          </a:xfrm>
        </p:spPr>
        <p:txBody>
          <a:bodyPr/>
          <a:lstStyle/>
          <a:p>
            <a:r>
              <a:rPr lang="en-US" u="sng" dirty="0" smtClean="0"/>
              <a:t>Isomers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62000" y="1143000"/>
            <a:ext cx="670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4.  Compounds with 2 double bonds are called “</a:t>
            </a:r>
            <a:r>
              <a:rPr lang="en-US" sz="3200" u="sng" dirty="0" err="1" smtClean="0"/>
              <a:t>dienes</a:t>
            </a:r>
            <a:r>
              <a:rPr lang="en-US" sz="3200" dirty="0" smtClean="0"/>
              <a:t>”: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6172200" y="2971800"/>
            <a:ext cx="26885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1,3-butadiene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2743200" y="3048000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C = C – C = C </a:t>
            </a:r>
            <a:endParaRPr lang="en-US" sz="3200" dirty="0"/>
          </a:p>
        </p:txBody>
      </p:sp>
      <p:cxnSp>
        <p:nvCxnSpPr>
          <p:cNvPr id="28" name="Straight Connector 27"/>
          <p:cNvCxnSpPr/>
          <p:nvPr/>
        </p:nvCxnSpPr>
        <p:spPr>
          <a:xfrm rot="5400000" flipH="1" flipV="1">
            <a:off x="2933700" y="30099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590800" y="33528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562600" y="33528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 flipH="1" flipV="1">
            <a:off x="3695700" y="30099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4457700" y="30099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 flipH="1" flipV="1">
            <a:off x="5219700" y="30099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40" name="Picture 39" descr="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4463561"/>
            <a:ext cx="3276600" cy="23944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152400"/>
            <a:ext cx="8791575" cy="655638"/>
          </a:xfrm>
        </p:spPr>
        <p:txBody>
          <a:bodyPr/>
          <a:lstStyle/>
          <a:p>
            <a:r>
              <a:rPr lang="en-US" u="sng" dirty="0" smtClean="0"/>
              <a:t>Isomers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62000" y="1143000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5.  </a:t>
            </a:r>
            <a:r>
              <a:rPr lang="en-US" sz="3200" dirty="0" err="1" smtClean="0"/>
              <a:t>Aldehyde</a:t>
            </a:r>
            <a:r>
              <a:rPr lang="en-US" sz="3200" dirty="0" smtClean="0"/>
              <a:t> vs. </a:t>
            </a:r>
            <a:r>
              <a:rPr lang="en-US" sz="3200" dirty="0" err="1" smtClean="0"/>
              <a:t>Ketone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1676400" y="2057400"/>
            <a:ext cx="33281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err="1" smtClean="0"/>
              <a:t>Aldehyde</a:t>
            </a:r>
            <a:r>
              <a:rPr lang="en-US" sz="3200" dirty="0" smtClean="0"/>
              <a:t> </a:t>
            </a:r>
            <a:r>
              <a:rPr lang="en-US" sz="3200" dirty="0" smtClean="0"/>
              <a:t>(-CHO)</a:t>
            </a:r>
            <a:endParaRPr lang="en-US" sz="3200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4876800" y="2971800"/>
            <a:ext cx="3276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C – C – C</a:t>
            </a:r>
          </a:p>
          <a:p>
            <a:r>
              <a:rPr lang="en-US" sz="3200" dirty="0" smtClean="0"/>
              <a:t> </a:t>
            </a:r>
            <a:endParaRPr lang="en-US" sz="3200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6934200" y="32766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010400" y="56388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 flipH="1" flipV="1">
            <a:off x="5829300" y="29337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6667500" y="29337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 flipH="1" flipV="1">
            <a:off x="6515100" y="29337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953000" y="5334000"/>
            <a:ext cx="2133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C – C – C</a:t>
            </a:r>
          </a:p>
          <a:p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6477000" y="2286000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</a:t>
            </a:r>
            <a:endParaRPr lang="en-US" sz="3200" dirty="0"/>
          </a:p>
        </p:txBody>
      </p:sp>
      <p:cxnSp>
        <p:nvCxnSpPr>
          <p:cNvPr id="20" name="Straight Connector 19"/>
          <p:cNvCxnSpPr/>
          <p:nvPr/>
        </p:nvCxnSpPr>
        <p:spPr>
          <a:xfrm rot="5400000" flipH="1" flipV="1">
            <a:off x="5143500" y="29337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5143500" y="36195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5829300" y="36195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800600" y="32766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181600" y="3886200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propanal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1676400" y="4495800"/>
            <a:ext cx="27574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err="1" smtClean="0"/>
              <a:t>Ketone</a:t>
            </a:r>
            <a:r>
              <a:rPr lang="en-US" sz="3200" dirty="0" smtClean="0"/>
              <a:t> (-CO-)</a:t>
            </a:r>
            <a:endParaRPr lang="en-US" sz="3200" u="sng" dirty="0"/>
          </a:p>
        </p:txBody>
      </p:sp>
      <p:sp>
        <p:nvSpPr>
          <p:cNvPr id="26" name="TextBox 25"/>
          <p:cNvSpPr txBox="1"/>
          <p:nvPr/>
        </p:nvSpPr>
        <p:spPr>
          <a:xfrm>
            <a:off x="5791200" y="4648200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</a:t>
            </a:r>
            <a:endParaRPr lang="en-US" sz="3200" dirty="0"/>
          </a:p>
        </p:txBody>
      </p:sp>
      <p:cxnSp>
        <p:nvCxnSpPr>
          <p:cNvPr id="27" name="Straight Connector 26"/>
          <p:cNvCxnSpPr/>
          <p:nvPr/>
        </p:nvCxnSpPr>
        <p:spPr>
          <a:xfrm rot="5400000" flipH="1" flipV="1">
            <a:off x="5905500" y="52959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5981700" y="52959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 flipH="1" flipV="1">
            <a:off x="6667500" y="52959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 flipH="1" flipV="1">
            <a:off x="6667500" y="59817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 flipV="1">
            <a:off x="5143500" y="59817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 flipH="1" flipV="1">
            <a:off x="5143500" y="52959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876800" y="5638800"/>
            <a:ext cx="228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953000" y="6273225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2-propanone </a:t>
            </a:r>
            <a:endParaRPr lang="en-US" sz="3200" dirty="0"/>
          </a:p>
        </p:txBody>
      </p:sp>
      <p:pic>
        <p:nvPicPr>
          <p:cNvPr id="43" name="Picture 42" descr="28678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217224"/>
            <a:ext cx="2209800" cy="1640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7" grpId="0"/>
      <p:bldP spid="19" grpId="0"/>
      <p:bldP spid="24" grpId="0"/>
      <p:bldP spid="25" grpId="0"/>
      <p:bldP spid="26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67775" cy="1143000"/>
          </a:xfrm>
        </p:spPr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 Classifying Organic Compounds by Functional Group Worksheet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09800"/>
            <a:ext cx="2362200" cy="4648200"/>
          </a:xfrm>
        </p:spPr>
        <p:txBody>
          <a:bodyPr/>
          <a:lstStyle/>
          <a:p>
            <a:pPr>
              <a:buNone/>
            </a:pP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1.         H    </a:t>
            </a:r>
            <a:r>
              <a:rPr lang="en-US" sz="1200" dirty="0" err="1" smtClean="0"/>
              <a:t>H</a:t>
            </a:r>
            <a:r>
              <a:rPr lang="en-US" sz="1200" dirty="0" smtClean="0"/>
              <a:t>     </a:t>
            </a:r>
            <a:r>
              <a:rPr lang="en-US" sz="1200" dirty="0" err="1" smtClean="0"/>
              <a:t>H</a:t>
            </a:r>
            <a:endParaRPr lang="en-US" sz="1200" dirty="0" smtClean="0"/>
          </a:p>
          <a:p>
            <a:r>
              <a:rPr lang="en-US" sz="1200" dirty="0" smtClean="0"/>
              <a:t>             |      |      |</a:t>
            </a:r>
          </a:p>
          <a:p>
            <a:r>
              <a:rPr lang="en-US" sz="1200" dirty="0" smtClean="0"/>
              <a:t>      H – C – C – C – H </a:t>
            </a:r>
          </a:p>
          <a:p>
            <a:r>
              <a:rPr lang="en-US" sz="1200" dirty="0" smtClean="0"/>
              <a:t>             |      |      |</a:t>
            </a:r>
          </a:p>
          <a:p>
            <a:r>
              <a:rPr lang="en-US" sz="1200" dirty="0" smtClean="0"/>
              <a:t>            H     OH  H</a:t>
            </a:r>
          </a:p>
          <a:p>
            <a:pPr>
              <a:buNone/>
            </a:pPr>
            <a:r>
              <a:rPr lang="en-US" sz="1200" dirty="0" smtClean="0"/>
              <a:t> </a:t>
            </a:r>
          </a:p>
          <a:p>
            <a:r>
              <a:rPr lang="en-US" sz="1200" dirty="0" smtClean="0"/>
              <a:t>2.          H   </a:t>
            </a:r>
            <a:r>
              <a:rPr lang="en-US" sz="1200" dirty="0" err="1" smtClean="0"/>
              <a:t>H</a:t>
            </a:r>
            <a:r>
              <a:rPr lang="en-US" sz="1200" dirty="0" smtClean="0"/>
              <a:t>     OH</a:t>
            </a:r>
          </a:p>
          <a:p>
            <a:r>
              <a:rPr lang="en-US" sz="1200" dirty="0" smtClean="0"/>
              <a:t>              |     |      |</a:t>
            </a:r>
          </a:p>
          <a:p>
            <a:r>
              <a:rPr lang="en-US" sz="1200" dirty="0" smtClean="0"/>
              <a:t>H – C – C – C = O </a:t>
            </a:r>
          </a:p>
          <a:p>
            <a:r>
              <a:rPr lang="en-US" sz="1200" dirty="0" smtClean="0"/>
              <a:t>       |      |      </a:t>
            </a:r>
          </a:p>
          <a:p>
            <a:r>
              <a:rPr lang="en-US" sz="1200" dirty="0" smtClean="0"/>
              <a:t>      H     </a:t>
            </a:r>
            <a:r>
              <a:rPr lang="en-US" sz="1200" dirty="0" err="1" smtClean="0"/>
              <a:t>H</a:t>
            </a:r>
            <a:r>
              <a:rPr lang="en-US" sz="1200" dirty="0" smtClean="0"/>
              <a:t>    </a:t>
            </a:r>
          </a:p>
          <a:p>
            <a:pPr>
              <a:buNone/>
            </a:pPr>
            <a:r>
              <a:rPr lang="en-US" sz="1200" dirty="0" smtClean="0"/>
              <a:t> </a:t>
            </a:r>
          </a:p>
          <a:p>
            <a:r>
              <a:rPr lang="en-US" sz="1200" dirty="0" smtClean="0"/>
              <a:t>3.         H            </a:t>
            </a:r>
            <a:r>
              <a:rPr lang="en-US" sz="1200" dirty="0" err="1" smtClean="0"/>
              <a:t>H</a:t>
            </a:r>
            <a:r>
              <a:rPr lang="en-US" sz="1200" dirty="0" smtClean="0"/>
              <a:t>     </a:t>
            </a:r>
            <a:r>
              <a:rPr lang="en-US" sz="1200" dirty="0" err="1" smtClean="0"/>
              <a:t>H</a:t>
            </a:r>
            <a:endParaRPr lang="en-US" sz="1200" dirty="0" smtClean="0"/>
          </a:p>
          <a:p>
            <a:r>
              <a:rPr lang="en-US" sz="1200" dirty="0" smtClean="0"/>
              <a:t>             |              |      |</a:t>
            </a:r>
          </a:p>
          <a:p>
            <a:r>
              <a:rPr lang="en-US" sz="1200" dirty="0" smtClean="0"/>
              <a:t>      H – C –  O – C – C – H </a:t>
            </a:r>
          </a:p>
          <a:p>
            <a:r>
              <a:rPr lang="en-US" sz="1200" dirty="0" smtClean="0"/>
              <a:t>             |              |      |</a:t>
            </a:r>
          </a:p>
          <a:p>
            <a:r>
              <a:rPr lang="en-US" sz="1200" dirty="0" smtClean="0"/>
              <a:t>            H             </a:t>
            </a:r>
            <a:r>
              <a:rPr lang="en-US" sz="1200" dirty="0" err="1" smtClean="0"/>
              <a:t>H</a:t>
            </a:r>
            <a:r>
              <a:rPr lang="en-US" sz="1200" dirty="0" smtClean="0"/>
              <a:t>    </a:t>
            </a:r>
            <a:r>
              <a:rPr lang="en-US" sz="1200" dirty="0" err="1" smtClean="0"/>
              <a:t>H</a:t>
            </a:r>
            <a:r>
              <a:rPr lang="en-US" sz="1200" dirty="0" smtClean="0"/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71800" y="2333685"/>
            <a:ext cx="2514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4.         H         </a:t>
            </a:r>
          </a:p>
          <a:p>
            <a:r>
              <a:rPr lang="en-US" sz="1200" dirty="0" smtClean="0"/>
              <a:t>             |          </a:t>
            </a:r>
          </a:p>
          <a:p>
            <a:r>
              <a:rPr lang="en-US" sz="1200" dirty="0" smtClean="0"/>
              <a:t>      H – C –  OH </a:t>
            </a:r>
          </a:p>
          <a:p>
            <a:r>
              <a:rPr lang="en-US" sz="1200" dirty="0" smtClean="0"/>
              <a:t>             |         </a:t>
            </a:r>
          </a:p>
          <a:p>
            <a:r>
              <a:rPr lang="en-US" sz="1200" dirty="0" smtClean="0"/>
              <a:t>            H        </a:t>
            </a:r>
          </a:p>
          <a:p>
            <a:r>
              <a:rPr lang="en-US" sz="1200" dirty="0" smtClean="0"/>
              <a:t> </a:t>
            </a:r>
          </a:p>
          <a:p>
            <a:r>
              <a:rPr lang="en-US" sz="1200" dirty="0" smtClean="0"/>
              <a:t> </a:t>
            </a:r>
          </a:p>
          <a:p>
            <a:r>
              <a:rPr lang="en-US" sz="1200" dirty="0" smtClean="0"/>
              <a:t>5.         H       </a:t>
            </a:r>
          </a:p>
          <a:p>
            <a:r>
              <a:rPr lang="en-US" sz="1200" dirty="0" smtClean="0"/>
              <a:t>             |</a:t>
            </a:r>
          </a:p>
          <a:p>
            <a:r>
              <a:rPr lang="en-US" sz="1200" dirty="0" smtClean="0"/>
              <a:t>      H – C = O </a:t>
            </a:r>
          </a:p>
          <a:p>
            <a:r>
              <a:rPr lang="en-US" sz="1200" dirty="0" smtClean="0"/>
              <a:t>             </a:t>
            </a:r>
          </a:p>
          <a:p>
            <a:r>
              <a:rPr lang="en-US" sz="1200" dirty="0" smtClean="0"/>
              <a:t> </a:t>
            </a:r>
          </a:p>
          <a:p>
            <a:r>
              <a:rPr lang="en-US" sz="1200" dirty="0" smtClean="0"/>
              <a:t>6.         OH    </a:t>
            </a:r>
          </a:p>
          <a:p>
            <a:r>
              <a:rPr lang="en-US" sz="1200" dirty="0" smtClean="0"/>
              <a:t>             |        </a:t>
            </a:r>
          </a:p>
          <a:p>
            <a:r>
              <a:rPr lang="en-US" sz="1200" dirty="0" smtClean="0"/>
              <a:t>      H – C =  O </a:t>
            </a:r>
          </a:p>
          <a:p>
            <a:r>
              <a:rPr lang="en-US" sz="1200" dirty="0" smtClean="0"/>
              <a:t>              </a:t>
            </a:r>
          </a:p>
          <a:p>
            <a:r>
              <a:rPr lang="en-US" sz="1200" dirty="0" smtClean="0"/>
              <a:t> </a:t>
            </a:r>
          </a:p>
          <a:p>
            <a:r>
              <a:rPr lang="en-US" sz="1200" dirty="0" smtClean="0"/>
              <a:t>7.         H      </a:t>
            </a:r>
            <a:r>
              <a:rPr lang="en-US" sz="1200" dirty="0" err="1" smtClean="0"/>
              <a:t>H</a:t>
            </a:r>
            <a:r>
              <a:rPr lang="en-US" sz="1200" dirty="0" smtClean="0"/>
              <a:t>          O</a:t>
            </a:r>
          </a:p>
          <a:p>
            <a:r>
              <a:rPr lang="en-US" sz="1200" dirty="0" smtClean="0"/>
              <a:t>             |       |            ||</a:t>
            </a:r>
          </a:p>
          <a:p>
            <a:r>
              <a:rPr lang="en-US" sz="1200" dirty="0" smtClean="0"/>
              <a:t>      H – C –  C – O – C – H </a:t>
            </a:r>
          </a:p>
          <a:p>
            <a:r>
              <a:rPr lang="en-US" sz="1200" dirty="0" smtClean="0"/>
              <a:t>             |       |</a:t>
            </a:r>
          </a:p>
          <a:p>
            <a:r>
              <a:rPr lang="en-US" sz="1200" dirty="0" smtClean="0"/>
              <a:t>            H      </a:t>
            </a:r>
            <a:r>
              <a:rPr lang="en-US" sz="1200" dirty="0" err="1" smtClean="0"/>
              <a:t>H</a:t>
            </a:r>
            <a:endParaRPr lang="en-US" sz="1200" dirty="0" smtClean="0"/>
          </a:p>
          <a:p>
            <a:r>
              <a:rPr lang="en-US" sz="1200" dirty="0" smtClean="0"/>
              <a:t>  </a:t>
            </a:r>
          </a:p>
          <a:p>
            <a:r>
              <a:rPr lang="en-US" sz="1200" dirty="0" smtClean="0"/>
              <a:t>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05400" y="1828800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5638800" y="2286000"/>
            <a:ext cx="3200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8.         H    O    H</a:t>
            </a:r>
          </a:p>
          <a:p>
            <a:r>
              <a:rPr lang="en-US" sz="1200" dirty="0" smtClean="0"/>
              <a:t>             |     ||      |</a:t>
            </a:r>
          </a:p>
          <a:p>
            <a:r>
              <a:rPr lang="en-US" sz="1200" dirty="0" smtClean="0"/>
              <a:t>      H – C – C – C – H </a:t>
            </a:r>
          </a:p>
          <a:p>
            <a:r>
              <a:rPr lang="en-US" sz="1200" dirty="0" smtClean="0"/>
              <a:t>             |             |</a:t>
            </a:r>
          </a:p>
          <a:p>
            <a:r>
              <a:rPr lang="en-US" sz="1200" dirty="0" smtClean="0"/>
              <a:t>            H            </a:t>
            </a:r>
            <a:r>
              <a:rPr lang="en-US" sz="1200" dirty="0" err="1" smtClean="0"/>
              <a:t>H</a:t>
            </a:r>
            <a:endParaRPr lang="en-US" sz="1200" dirty="0" smtClean="0"/>
          </a:p>
          <a:p>
            <a:r>
              <a:rPr lang="en-US" sz="1200" dirty="0" smtClean="0"/>
              <a:t> </a:t>
            </a:r>
          </a:p>
          <a:p>
            <a:r>
              <a:rPr lang="en-US" sz="1200" dirty="0" smtClean="0"/>
              <a:t> </a:t>
            </a:r>
          </a:p>
          <a:p>
            <a:r>
              <a:rPr lang="en-US" sz="1200" dirty="0" smtClean="0"/>
              <a:t>9.                      H     </a:t>
            </a:r>
          </a:p>
          <a:p>
            <a:r>
              <a:rPr lang="en-US" sz="1200" dirty="0" smtClean="0"/>
              <a:t>                          |     </a:t>
            </a:r>
          </a:p>
          <a:p>
            <a:r>
              <a:rPr lang="en-US" sz="1200" dirty="0" smtClean="0"/>
              <a:t>            H    </a:t>
            </a:r>
            <a:r>
              <a:rPr lang="en-US" sz="1200" dirty="0" err="1" smtClean="0"/>
              <a:t>H</a:t>
            </a:r>
            <a:r>
              <a:rPr lang="en-US" sz="1200" dirty="0" smtClean="0"/>
              <a:t> – C – H </a:t>
            </a:r>
          </a:p>
          <a:p>
            <a:r>
              <a:rPr lang="en-US" sz="1200" dirty="0" smtClean="0"/>
              <a:t>             |            |        </a:t>
            </a:r>
          </a:p>
          <a:p>
            <a:r>
              <a:rPr lang="en-US" sz="1200" dirty="0" smtClean="0"/>
              <a:t>      H – C –-––- C –  OH </a:t>
            </a:r>
          </a:p>
          <a:p>
            <a:r>
              <a:rPr lang="en-US" sz="1200" dirty="0" smtClean="0"/>
              <a:t>             |            |      </a:t>
            </a:r>
          </a:p>
          <a:p>
            <a:r>
              <a:rPr lang="en-US" sz="1200" dirty="0" smtClean="0"/>
              <a:t>            H    </a:t>
            </a:r>
            <a:r>
              <a:rPr lang="en-US" sz="1200" dirty="0" err="1" smtClean="0"/>
              <a:t>H</a:t>
            </a:r>
            <a:r>
              <a:rPr lang="en-US" sz="1200" dirty="0" smtClean="0"/>
              <a:t> – C – H</a:t>
            </a:r>
          </a:p>
          <a:p>
            <a:r>
              <a:rPr lang="en-US" sz="1200" dirty="0" smtClean="0"/>
              <a:t>                          |</a:t>
            </a:r>
          </a:p>
          <a:p>
            <a:r>
              <a:rPr lang="en-US" sz="1200" dirty="0" smtClean="0"/>
              <a:t>                         H</a:t>
            </a:r>
          </a:p>
          <a:p>
            <a:r>
              <a:rPr lang="en-US" sz="1200" dirty="0" smtClean="0"/>
              <a:t> </a:t>
            </a:r>
          </a:p>
          <a:p>
            <a:r>
              <a:rPr lang="en-US" sz="1200" dirty="0" smtClean="0"/>
              <a:t> </a:t>
            </a:r>
          </a:p>
          <a:p>
            <a:r>
              <a:rPr lang="en-US" sz="1200" dirty="0" smtClean="0"/>
              <a:t>10.       H    O</a:t>
            </a:r>
          </a:p>
          <a:p>
            <a:r>
              <a:rPr lang="en-US" sz="1200" dirty="0" smtClean="0"/>
              <a:t>             |     || </a:t>
            </a:r>
          </a:p>
          <a:p>
            <a:r>
              <a:rPr lang="en-US" sz="1200" dirty="0" smtClean="0"/>
              <a:t>      H – C – C – H </a:t>
            </a:r>
          </a:p>
          <a:p>
            <a:r>
              <a:rPr lang="en-US" sz="1200" dirty="0" smtClean="0"/>
              <a:t>             |      </a:t>
            </a:r>
          </a:p>
          <a:p>
            <a:r>
              <a:rPr lang="en-US" sz="1200" dirty="0" smtClean="0"/>
              <a:t>            H</a:t>
            </a:r>
          </a:p>
          <a:p>
            <a:pPr>
              <a:buNone/>
            </a:pPr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15240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Classifying Organic Compounds by Functional Group</a:t>
            </a:r>
          </a:p>
          <a:p>
            <a:r>
              <a:rPr lang="en-US" sz="1200" dirty="0" smtClean="0"/>
              <a:t> </a:t>
            </a:r>
          </a:p>
          <a:p>
            <a:r>
              <a:rPr lang="en-US" sz="1200" dirty="0" smtClean="0"/>
              <a:t>Classify each of the following organic compounds as one of the following:  alcohol, </a:t>
            </a:r>
            <a:r>
              <a:rPr lang="en-US" sz="1200" dirty="0" err="1" smtClean="0"/>
              <a:t>aldehyde</a:t>
            </a:r>
            <a:r>
              <a:rPr lang="en-US" sz="1200" dirty="0" smtClean="0"/>
              <a:t>, </a:t>
            </a:r>
            <a:r>
              <a:rPr lang="en-US" sz="1200" dirty="0" err="1" smtClean="0"/>
              <a:t>ketone</a:t>
            </a:r>
            <a:r>
              <a:rPr lang="en-US" sz="1200" dirty="0" smtClean="0"/>
              <a:t>, ether, carbonic acid, ester.</a:t>
            </a:r>
          </a:p>
          <a:p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1964_slide">
  <a:themeElements>
    <a:clrScheme name="Office Theme 2">
      <a:dk1>
        <a:srgbClr val="000000"/>
      </a:dk1>
      <a:lt1>
        <a:srgbClr val="CCCC99"/>
      </a:lt1>
      <a:dk2>
        <a:srgbClr val="000000"/>
      </a:dk2>
      <a:lt2>
        <a:srgbClr val="666666"/>
      </a:lt2>
      <a:accent1>
        <a:srgbClr val="4F660A"/>
      </a:accent1>
      <a:accent2>
        <a:srgbClr val="594B12"/>
      </a:accent2>
      <a:accent3>
        <a:srgbClr val="E2E2CA"/>
      </a:accent3>
      <a:accent4>
        <a:srgbClr val="000000"/>
      </a:accent4>
      <a:accent5>
        <a:srgbClr val="B2B8AA"/>
      </a:accent5>
      <a:accent6>
        <a:srgbClr val="50430F"/>
      </a:accent6>
      <a:hlink>
        <a:srgbClr val="145366"/>
      </a:hlink>
      <a:folHlink>
        <a:srgbClr val="66660A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CCCC99"/>
        </a:lt1>
        <a:dk2>
          <a:srgbClr val="000000"/>
        </a:dk2>
        <a:lt2>
          <a:srgbClr val="666666"/>
        </a:lt2>
        <a:accent1>
          <a:srgbClr val="8C8C00"/>
        </a:accent1>
        <a:accent2>
          <a:srgbClr val="707039"/>
        </a:accent2>
        <a:accent3>
          <a:srgbClr val="E2E2CA"/>
        </a:accent3>
        <a:accent4>
          <a:srgbClr val="000000"/>
        </a:accent4>
        <a:accent5>
          <a:srgbClr val="C5C5AA"/>
        </a:accent5>
        <a:accent6>
          <a:srgbClr val="656533"/>
        </a:accent6>
        <a:hlink>
          <a:srgbClr val="515100"/>
        </a:hlink>
        <a:folHlink>
          <a:srgbClr val="33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CCCC99"/>
        </a:lt1>
        <a:dk2>
          <a:srgbClr val="000000"/>
        </a:dk2>
        <a:lt2>
          <a:srgbClr val="666666"/>
        </a:lt2>
        <a:accent1>
          <a:srgbClr val="4F660A"/>
        </a:accent1>
        <a:accent2>
          <a:srgbClr val="594B12"/>
        </a:accent2>
        <a:accent3>
          <a:srgbClr val="E2E2CA"/>
        </a:accent3>
        <a:accent4>
          <a:srgbClr val="000000"/>
        </a:accent4>
        <a:accent5>
          <a:srgbClr val="B2B8AA"/>
        </a:accent5>
        <a:accent6>
          <a:srgbClr val="50430F"/>
        </a:accent6>
        <a:hlink>
          <a:srgbClr val="145366"/>
        </a:hlink>
        <a:folHlink>
          <a:srgbClr val="66660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CCCC99"/>
        </a:lt1>
        <a:dk2>
          <a:srgbClr val="000000"/>
        </a:dk2>
        <a:lt2>
          <a:srgbClr val="666666"/>
        </a:lt2>
        <a:accent1>
          <a:srgbClr val="664B1F"/>
        </a:accent1>
        <a:accent2>
          <a:srgbClr val="494080"/>
        </a:accent2>
        <a:accent3>
          <a:srgbClr val="E2E2CA"/>
        </a:accent3>
        <a:accent4>
          <a:srgbClr val="000000"/>
        </a:accent4>
        <a:accent5>
          <a:srgbClr val="B8B1AB"/>
        </a:accent5>
        <a:accent6>
          <a:srgbClr val="413973"/>
        </a:accent6>
        <a:hlink>
          <a:srgbClr val="595918"/>
        </a:hlink>
        <a:folHlink>
          <a:srgbClr val="66294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CCCC99"/>
        </a:lt1>
        <a:dk2>
          <a:srgbClr val="000000"/>
        </a:dk2>
        <a:lt2>
          <a:srgbClr val="666666"/>
        </a:lt2>
        <a:accent1>
          <a:srgbClr val="595918"/>
        </a:accent1>
        <a:accent2>
          <a:srgbClr val="1F5566"/>
        </a:accent2>
        <a:accent3>
          <a:srgbClr val="E2E2CA"/>
        </a:accent3>
        <a:accent4>
          <a:srgbClr val="000000"/>
        </a:accent4>
        <a:accent5>
          <a:srgbClr val="B5B5AB"/>
        </a:accent5>
        <a:accent6>
          <a:srgbClr val="1B4C5C"/>
        </a:accent6>
        <a:hlink>
          <a:srgbClr val="663A1F"/>
        </a:hlink>
        <a:folHlink>
          <a:srgbClr val="56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8C00"/>
        </a:accent1>
        <a:accent2>
          <a:srgbClr val="707039"/>
        </a:accent2>
        <a:accent3>
          <a:srgbClr val="FFFFFF"/>
        </a:accent3>
        <a:accent4>
          <a:srgbClr val="000000"/>
        </a:accent4>
        <a:accent5>
          <a:srgbClr val="C5C5AA"/>
        </a:accent5>
        <a:accent6>
          <a:srgbClr val="656533"/>
        </a:accent6>
        <a:hlink>
          <a:srgbClr val="515100"/>
        </a:hlink>
        <a:folHlink>
          <a:srgbClr val="33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F660A"/>
        </a:accent1>
        <a:accent2>
          <a:srgbClr val="594B12"/>
        </a:accent2>
        <a:accent3>
          <a:srgbClr val="FFFFFF"/>
        </a:accent3>
        <a:accent4>
          <a:srgbClr val="000000"/>
        </a:accent4>
        <a:accent5>
          <a:srgbClr val="B2B8AA"/>
        </a:accent5>
        <a:accent6>
          <a:srgbClr val="50430F"/>
        </a:accent6>
        <a:hlink>
          <a:srgbClr val="145366"/>
        </a:hlink>
        <a:folHlink>
          <a:srgbClr val="66660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64B1F"/>
        </a:accent1>
        <a:accent2>
          <a:srgbClr val="494080"/>
        </a:accent2>
        <a:accent3>
          <a:srgbClr val="FFFFFF"/>
        </a:accent3>
        <a:accent4>
          <a:srgbClr val="000000"/>
        </a:accent4>
        <a:accent5>
          <a:srgbClr val="B8B1AB"/>
        </a:accent5>
        <a:accent6>
          <a:srgbClr val="413973"/>
        </a:accent6>
        <a:hlink>
          <a:srgbClr val="595918"/>
        </a:hlink>
        <a:folHlink>
          <a:srgbClr val="66294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95918"/>
        </a:accent1>
        <a:accent2>
          <a:srgbClr val="1F5566"/>
        </a:accent2>
        <a:accent3>
          <a:srgbClr val="FFFFFF"/>
        </a:accent3>
        <a:accent4>
          <a:srgbClr val="000000"/>
        </a:accent4>
        <a:accent5>
          <a:srgbClr val="B5B5AB"/>
        </a:accent5>
        <a:accent6>
          <a:srgbClr val="1B4C5C"/>
        </a:accent6>
        <a:hlink>
          <a:srgbClr val="663A1F"/>
        </a:hlink>
        <a:folHlink>
          <a:srgbClr val="56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CCCC99"/>
      </a:lt1>
      <a:dk2>
        <a:srgbClr val="000000"/>
      </a:dk2>
      <a:lt2>
        <a:srgbClr val="666666"/>
      </a:lt2>
      <a:accent1>
        <a:srgbClr val="4F660A"/>
      </a:accent1>
      <a:accent2>
        <a:srgbClr val="594B12"/>
      </a:accent2>
      <a:accent3>
        <a:srgbClr val="E2E2CA"/>
      </a:accent3>
      <a:accent4>
        <a:srgbClr val="000000"/>
      </a:accent4>
      <a:accent5>
        <a:srgbClr val="B2B8AA"/>
      </a:accent5>
      <a:accent6>
        <a:srgbClr val="50430F"/>
      </a:accent6>
      <a:hlink>
        <a:srgbClr val="145366"/>
      </a:hlink>
      <a:folHlink>
        <a:srgbClr val="66660A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CCCC99"/>
        </a:lt1>
        <a:dk2>
          <a:srgbClr val="000000"/>
        </a:dk2>
        <a:lt2>
          <a:srgbClr val="666666"/>
        </a:lt2>
        <a:accent1>
          <a:srgbClr val="8C8C00"/>
        </a:accent1>
        <a:accent2>
          <a:srgbClr val="707039"/>
        </a:accent2>
        <a:accent3>
          <a:srgbClr val="E2E2CA"/>
        </a:accent3>
        <a:accent4>
          <a:srgbClr val="000000"/>
        </a:accent4>
        <a:accent5>
          <a:srgbClr val="C5C5AA"/>
        </a:accent5>
        <a:accent6>
          <a:srgbClr val="656533"/>
        </a:accent6>
        <a:hlink>
          <a:srgbClr val="515100"/>
        </a:hlink>
        <a:folHlink>
          <a:srgbClr val="33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CCCC99"/>
        </a:lt1>
        <a:dk2>
          <a:srgbClr val="000000"/>
        </a:dk2>
        <a:lt2>
          <a:srgbClr val="666666"/>
        </a:lt2>
        <a:accent1>
          <a:srgbClr val="4F660A"/>
        </a:accent1>
        <a:accent2>
          <a:srgbClr val="594B12"/>
        </a:accent2>
        <a:accent3>
          <a:srgbClr val="E2E2CA"/>
        </a:accent3>
        <a:accent4>
          <a:srgbClr val="000000"/>
        </a:accent4>
        <a:accent5>
          <a:srgbClr val="B2B8AA"/>
        </a:accent5>
        <a:accent6>
          <a:srgbClr val="50430F"/>
        </a:accent6>
        <a:hlink>
          <a:srgbClr val="145366"/>
        </a:hlink>
        <a:folHlink>
          <a:srgbClr val="66660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CCCC99"/>
        </a:lt1>
        <a:dk2>
          <a:srgbClr val="000000"/>
        </a:dk2>
        <a:lt2>
          <a:srgbClr val="666666"/>
        </a:lt2>
        <a:accent1>
          <a:srgbClr val="664B1F"/>
        </a:accent1>
        <a:accent2>
          <a:srgbClr val="494080"/>
        </a:accent2>
        <a:accent3>
          <a:srgbClr val="E2E2CA"/>
        </a:accent3>
        <a:accent4>
          <a:srgbClr val="000000"/>
        </a:accent4>
        <a:accent5>
          <a:srgbClr val="B8B1AB"/>
        </a:accent5>
        <a:accent6>
          <a:srgbClr val="413973"/>
        </a:accent6>
        <a:hlink>
          <a:srgbClr val="595918"/>
        </a:hlink>
        <a:folHlink>
          <a:srgbClr val="66294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CCCC99"/>
        </a:lt1>
        <a:dk2>
          <a:srgbClr val="000000"/>
        </a:dk2>
        <a:lt2>
          <a:srgbClr val="666666"/>
        </a:lt2>
        <a:accent1>
          <a:srgbClr val="595918"/>
        </a:accent1>
        <a:accent2>
          <a:srgbClr val="1F5566"/>
        </a:accent2>
        <a:accent3>
          <a:srgbClr val="E2E2CA"/>
        </a:accent3>
        <a:accent4>
          <a:srgbClr val="000000"/>
        </a:accent4>
        <a:accent5>
          <a:srgbClr val="B5B5AB"/>
        </a:accent5>
        <a:accent6>
          <a:srgbClr val="1B4C5C"/>
        </a:accent6>
        <a:hlink>
          <a:srgbClr val="663A1F"/>
        </a:hlink>
        <a:folHlink>
          <a:srgbClr val="56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8C00"/>
        </a:accent1>
        <a:accent2>
          <a:srgbClr val="707039"/>
        </a:accent2>
        <a:accent3>
          <a:srgbClr val="FFFFFF"/>
        </a:accent3>
        <a:accent4>
          <a:srgbClr val="000000"/>
        </a:accent4>
        <a:accent5>
          <a:srgbClr val="C5C5AA"/>
        </a:accent5>
        <a:accent6>
          <a:srgbClr val="656533"/>
        </a:accent6>
        <a:hlink>
          <a:srgbClr val="515100"/>
        </a:hlink>
        <a:folHlink>
          <a:srgbClr val="33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F660A"/>
        </a:accent1>
        <a:accent2>
          <a:srgbClr val="594B12"/>
        </a:accent2>
        <a:accent3>
          <a:srgbClr val="FFFFFF"/>
        </a:accent3>
        <a:accent4>
          <a:srgbClr val="000000"/>
        </a:accent4>
        <a:accent5>
          <a:srgbClr val="B2B8AA"/>
        </a:accent5>
        <a:accent6>
          <a:srgbClr val="50430F"/>
        </a:accent6>
        <a:hlink>
          <a:srgbClr val="145366"/>
        </a:hlink>
        <a:folHlink>
          <a:srgbClr val="66660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64B1F"/>
        </a:accent1>
        <a:accent2>
          <a:srgbClr val="494080"/>
        </a:accent2>
        <a:accent3>
          <a:srgbClr val="FFFFFF"/>
        </a:accent3>
        <a:accent4>
          <a:srgbClr val="000000"/>
        </a:accent4>
        <a:accent5>
          <a:srgbClr val="B8B1AB"/>
        </a:accent5>
        <a:accent6>
          <a:srgbClr val="413973"/>
        </a:accent6>
        <a:hlink>
          <a:srgbClr val="595918"/>
        </a:hlink>
        <a:folHlink>
          <a:srgbClr val="66294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95918"/>
        </a:accent1>
        <a:accent2>
          <a:srgbClr val="1F5566"/>
        </a:accent2>
        <a:accent3>
          <a:srgbClr val="FFFFFF"/>
        </a:accent3>
        <a:accent4>
          <a:srgbClr val="000000"/>
        </a:accent4>
        <a:accent5>
          <a:srgbClr val="B5B5AB"/>
        </a:accent5>
        <a:accent6>
          <a:srgbClr val="1B4C5C"/>
        </a:accent6>
        <a:hlink>
          <a:srgbClr val="663A1F"/>
        </a:hlink>
        <a:folHlink>
          <a:srgbClr val="56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ind_1964_slide</Template>
  <TotalTime>1347</TotalTime>
  <Words>252</Words>
  <Application>Microsoft Office PowerPoint</Application>
  <PresentationFormat>On-screen Show (4:3)</PresentationFormat>
  <Paragraphs>116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ind_1964_slide</vt:lpstr>
      <vt:lpstr>1_Default Design</vt:lpstr>
      <vt:lpstr> Isomers</vt:lpstr>
      <vt:lpstr>Isomers:</vt:lpstr>
      <vt:lpstr>Isomers:</vt:lpstr>
      <vt:lpstr>Isomers:</vt:lpstr>
      <vt:lpstr>Isomers:</vt:lpstr>
      <vt:lpstr>Isomers:</vt:lpstr>
      <vt:lpstr>Isomers:</vt:lpstr>
      <vt:lpstr>Isomers:</vt:lpstr>
      <vt:lpstr>Complete Classifying Organic Compounds by Functional Group Worksheet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Organic Chemistry</dc:title>
  <dc:creator>Randy</dc:creator>
  <cp:lastModifiedBy>Randy</cp:lastModifiedBy>
  <cp:revision>115</cp:revision>
  <dcterms:created xsi:type="dcterms:W3CDTF">2011-04-15T00:05:53Z</dcterms:created>
  <dcterms:modified xsi:type="dcterms:W3CDTF">2011-05-06T00:21:49Z</dcterms:modified>
</cp:coreProperties>
</file>