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3"/>
  </p:notesMasterIdLst>
  <p:sldIdLst>
    <p:sldId id="256" r:id="rId3"/>
    <p:sldId id="257" r:id="rId4"/>
    <p:sldId id="276" r:id="rId5"/>
    <p:sldId id="259" r:id="rId6"/>
    <p:sldId id="271" r:id="rId7"/>
    <p:sldId id="272" r:id="rId8"/>
    <p:sldId id="273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00"/>
  </p:normalViewPr>
  <p:slideViewPr>
    <p:cSldViewPr>
      <p:cViewPr varScale="1">
        <p:scale>
          <a:sx n="65" d="100"/>
          <a:sy n="65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B586C6-EEEA-4FFE-947D-0A26659025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E5CD4D-7018-41E3-883D-802EA340F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DDC81-7376-4D51-B905-53E73B6BB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7D5EE-E699-4D3A-8659-C95EA258B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2782C6-6546-49CD-AB4F-416DDB7D8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26438-8686-46AA-8A24-43D9B6FAA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C5A52-4BA4-4AA0-A26C-9F279A830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B0C14-78D9-4ADD-82B5-BBF48C6E4A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800B7-0C1B-4F2F-B9F1-0A2AB6AD1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F8B7-B766-485B-9CBD-407D6C085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ABCC0-2FC2-4919-8D31-48F22D168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1F34A-0A0A-46B2-9DC6-75E85BBFB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FE850-91E4-4209-B349-5C80258B2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F16A0-12ED-4708-8A9C-E70719C42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F92A0-3BE0-44D3-900E-33DBDEEF4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FF7A4-A7F4-40C6-90CE-9446318C1C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EC37C-4694-4252-A444-ADABC3C44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4C1C7-6EF0-43ED-B5B9-DDC962F12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1E727-ADBA-4D92-9087-1961FBF73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47B93-B878-4920-8611-725A07B4C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08824-5266-443E-8F6F-9AB984679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F4D2F-641F-47BD-97DF-64DE61E73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82FEE-DC4A-4038-BEE8-EC21BC45D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96FC87-6F2D-4F85-99D3-08AD853761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03F48C-3403-4AD8-8B48-695BA907EA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924800" cy="1012825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Reactions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funny-animal-pictures-matchstick-c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0363" y="4419600"/>
            <a:ext cx="5043637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17526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Chemical reactions involving </a:t>
            </a:r>
          </a:p>
          <a:p>
            <a:pPr algn="ctr"/>
            <a:r>
              <a:rPr lang="en-US" sz="3200" dirty="0" smtClean="0"/>
              <a:t>organic compounds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62870" y="4495800"/>
            <a:ext cx="3081130" cy="2362200"/>
          </a:xfrm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6316662" cy="609600"/>
          </a:xfrm>
        </p:spPr>
        <p:txBody>
          <a:bodyPr/>
          <a:lstStyle/>
          <a:p>
            <a:r>
              <a:rPr lang="en-US" u="sng" dirty="0" smtClean="0"/>
              <a:t>Saturated Organic Compounds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752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Have only single bonds between carbons.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Compound has all the </a:t>
            </a:r>
            <a:r>
              <a:rPr lang="en-US" sz="3200" dirty="0" err="1" smtClean="0"/>
              <a:t>hydrogens</a:t>
            </a:r>
            <a:r>
              <a:rPr lang="en-US" sz="3200" dirty="0" smtClean="0"/>
              <a:t> possible.</a:t>
            </a:r>
            <a:endParaRPr lang="en-US" sz="3200" dirty="0"/>
          </a:p>
        </p:txBody>
      </p:sp>
      <p:pic>
        <p:nvPicPr>
          <p:cNvPr id="9" name="Picture 8" descr="Ethane-fl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048000"/>
            <a:ext cx="4773058" cy="3601489"/>
          </a:xfrm>
          <a:prstGeom prst="rect">
            <a:avLst/>
          </a:prstGeom>
        </p:spPr>
      </p:pic>
      <p:pic>
        <p:nvPicPr>
          <p:cNvPr id="10" name="Picture 9" descr="themuppetsbeek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0"/>
            <a:ext cx="220980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6705600" cy="609600"/>
          </a:xfrm>
        </p:spPr>
        <p:txBody>
          <a:bodyPr/>
          <a:lstStyle/>
          <a:p>
            <a:r>
              <a:rPr lang="en-US" u="sng" dirty="0" smtClean="0"/>
              <a:t>Uns</a:t>
            </a:r>
            <a:r>
              <a:rPr lang="en-US" u="sng" dirty="0" smtClean="0"/>
              <a:t>aturated Organic Compounds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752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Have double or triple bonds.</a:t>
            </a:r>
            <a:endParaRPr lang="en-US" sz="3200" dirty="0"/>
          </a:p>
        </p:txBody>
      </p:sp>
      <p:pic>
        <p:nvPicPr>
          <p:cNvPr id="7" name="Picture 6" descr="160px-Ethene_structura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667000"/>
            <a:ext cx="2743200" cy="2057400"/>
          </a:xfrm>
          <a:prstGeom prst="rect">
            <a:avLst/>
          </a:prstGeom>
        </p:spPr>
      </p:pic>
      <p:pic>
        <p:nvPicPr>
          <p:cNvPr id="8" name="Picture 7" descr="Ethyne-2D-fl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5410200"/>
            <a:ext cx="3581400" cy="7748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2971800"/>
            <a:ext cx="304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hold 2 more hydrogen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Can hold 4 more hydrogen</a:t>
            </a:r>
            <a:endParaRPr lang="en-US" sz="3200" dirty="0"/>
          </a:p>
        </p:txBody>
      </p:sp>
      <p:pic>
        <p:nvPicPr>
          <p:cNvPr id="12" name="Picture 11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142788" y="381000"/>
            <a:ext cx="2001212" cy="1485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52400"/>
            <a:ext cx="8791575" cy="655638"/>
          </a:xfrm>
        </p:spPr>
        <p:txBody>
          <a:bodyPr/>
          <a:lstStyle/>
          <a:p>
            <a:r>
              <a:rPr lang="en-US" u="sng" dirty="0" smtClean="0"/>
              <a:t>Substitution Reaction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9144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*Replacement of a hydrogen.</a:t>
            </a:r>
          </a:p>
          <a:p>
            <a:r>
              <a:rPr lang="en-US" sz="3200" dirty="0" smtClean="0"/>
              <a:t>*2 reactants </a:t>
            </a:r>
            <a:r>
              <a:rPr lang="en-US" sz="3200" dirty="0" smtClean="0">
                <a:sym typeface="Wingdings" pitchFamily="2" charset="2"/>
              </a:rPr>
              <a:t> 2 products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3276600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Halogen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9200" y="358140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Saturated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25908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   </a:t>
            </a:r>
            <a:r>
              <a:rPr lang="en-US" sz="3200" dirty="0" err="1" smtClean="0"/>
              <a:t>C</a:t>
            </a:r>
            <a:r>
              <a:rPr lang="en-US" sz="3200" dirty="0" smtClean="0"/>
              <a:t>    +  Cl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  C   </a:t>
            </a:r>
            <a:r>
              <a:rPr lang="en-US" sz="3200" dirty="0" err="1" smtClean="0">
                <a:sym typeface="Wingdings" pitchFamily="2" charset="2"/>
              </a:rPr>
              <a:t>C</a:t>
            </a:r>
            <a:r>
              <a:rPr lang="en-US" sz="3200" dirty="0" smtClean="0">
                <a:sym typeface="Wingdings" pitchFamily="2" charset="2"/>
              </a:rPr>
              <a:t>    + </a:t>
            </a:r>
            <a:r>
              <a:rPr lang="en-US" sz="3200" dirty="0" err="1" smtClean="0">
                <a:sym typeface="Wingdings" pitchFamily="2" charset="2"/>
              </a:rPr>
              <a:t>HCl</a:t>
            </a:r>
            <a:endParaRPr lang="en-US" sz="3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81200" y="28956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28956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91200" y="28956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28956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95400" y="28956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90800" y="28956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838700" y="2552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4838700" y="32385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524500" y="32385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5524500" y="2552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1638300" y="2552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638300" y="32385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2324100" y="2552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2324100" y="32385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48200" y="1905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Cl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2514600" y="50292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/>
              <a:t>Halogenation</a:t>
            </a:r>
            <a:r>
              <a:rPr lang="en-US" sz="3200" dirty="0" smtClean="0"/>
              <a:t> – reaction with 		         a halogen</a:t>
            </a:r>
            <a:endParaRPr lang="en-US" sz="3200" dirty="0"/>
          </a:p>
        </p:txBody>
      </p:sp>
      <p:pic>
        <p:nvPicPr>
          <p:cNvPr id="35" name="Picture 3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01396"/>
            <a:ext cx="1905000" cy="2156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52400"/>
            <a:ext cx="8791575" cy="655638"/>
          </a:xfrm>
        </p:spPr>
        <p:txBody>
          <a:bodyPr/>
          <a:lstStyle/>
          <a:p>
            <a:r>
              <a:rPr lang="en-US" u="sng" dirty="0" smtClean="0"/>
              <a:t>Addition Reaction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2362200"/>
            <a:ext cx="2946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+ Cl</a:t>
            </a:r>
            <a:r>
              <a:rPr lang="en-US" sz="3200" baseline="-25000" dirty="0" smtClean="0"/>
              <a:t>2 </a:t>
            </a:r>
            <a:r>
              <a:rPr lang="en-US" sz="3200" dirty="0" smtClean="0">
                <a:sym typeface="Wingdings" pitchFamily="2" charset="2"/>
              </a:rPr>
              <a:t>   C   </a:t>
            </a:r>
            <a:r>
              <a:rPr lang="en-US" sz="3200" dirty="0" err="1" smtClean="0">
                <a:sym typeface="Wingdings" pitchFamily="2" charset="2"/>
              </a:rPr>
              <a:t>C</a:t>
            </a:r>
            <a:endParaRPr lang="en-US" sz="3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16764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Cl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236220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 = C 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endParaRPr lang="en-US" sz="32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876300" y="23241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1638300" y="23241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4610100" y="30099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4000500" y="23241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4000500" y="30099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610100" y="23241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05000" y="26670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600" y="26670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90600" y="11430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*2 reactants </a:t>
            </a:r>
            <a:r>
              <a:rPr lang="en-US" sz="3200" dirty="0" smtClean="0">
                <a:sym typeface="Wingdings" pitchFamily="2" charset="2"/>
              </a:rPr>
              <a:t> 1 product</a:t>
            </a:r>
            <a:endParaRPr lang="en-US" sz="32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657600" y="26670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67200" y="26670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953000" y="26670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86200" y="167640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Cl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2362200" y="39624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Hydrogenation</a:t>
            </a:r>
            <a:r>
              <a:rPr lang="en-US" sz="3200" dirty="0" smtClean="0"/>
              <a:t>:  reaction with </a:t>
            </a:r>
            <a:endParaRPr lang="en-US" sz="3200" u="sng" dirty="0" smtClean="0"/>
          </a:p>
          <a:p>
            <a:r>
              <a:rPr lang="en-US" sz="3200" dirty="0" smtClean="0"/>
              <a:t>	</a:t>
            </a:r>
            <a:r>
              <a:rPr lang="en-US" sz="3200" dirty="0" smtClean="0"/>
              <a:t>		  hydrogen.</a:t>
            </a:r>
          </a:p>
          <a:p>
            <a:r>
              <a:rPr lang="en-US" sz="3200" dirty="0" smtClean="0"/>
              <a:t>	</a:t>
            </a:r>
            <a:r>
              <a:rPr lang="en-US" sz="3200" dirty="0" smtClean="0"/>
              <a:t>	          (oil to fat)</a:t>
            </a:r>
          </a:p>
        </p:txBody>
      </p:sp>
      <p:pic>
        <p:nvPicPr>
          <p:cNvPr id="41" name="Picture 40" descr="hydrogen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800600"/>
            <a:ext cx="3657600" cy="1600200"/>
          </a:xfrm>
          <a:prstGeom prst="rect">
            <a:avLst/>
          </a:prstGeom>
        </p:spPr>
      </p:pic>
      <p:pic>
        <p:nvPicPr>
          <p:cNvPr id="42" name="Picture 41" descr="8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4726" y="4648200"/>
            <a:ext cx="1339273" cy="2209800"/>
          </a:xfrm>
          <a:prstGeom prst="rect">
            <a:avLst/>
          </a:prstGeom>
        </p:spPr>
      </p:pic>
      <p:pic>
        <p:nvPicPr>
          <p:cNvPr id="43" name="Picture 42" descr="imagesCAB98V9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81000"/>
            <a:ext cx="2247900" cy="233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52400"/>
            <a:ext cx="8791575" cy="655638"/>
          </a:xfrm>
        </p:spPr>
        <p:txBody>
          <a:bodyPr/>
          <a:lstStyle/>
          <a:p>
            <a:r>
              <a:rPr lang="en-US" u="sng" dirty="0" smtClean="0"/>
              <a:t>Learning Check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52400" y="914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products, name and classify the reaction.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1981200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 Br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3733800"/>
            <a:ext cx="1343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981200"/>
            <a:ext cx="26228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   C – C – C</a:t>
            </a:r>
          </a:p>
          <a:p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3733800"/>
            <a:ext cx="18710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 </a:t>
            </a:r>
            <a:r>
              <a:rPr lang="en-US" sz="3200" dirty="0" smtClean="0"/>
              <a:t>  </a:t>
            </a:r>
            <a:r>
              <a:rPr lang="en-US" sz="3200" dirty="0" err="1" smtClean="0"/>
              <a:t>C</a:t>
            </a:r>
            <a:r>
              <a:rPr lang="en-US" sz="3200" dirty="0" smtClean="0"/>
              <a:t>   </a:t>
            </a:r>
            <a:r>
              <a:rPr lang="en-US" sz="3200" dirty="0" err="1" smtClean="0"/>
              <a:t>C</a:t>
            </a:r>
            <a:r>
              <a:rPr lang="en-US" sz="3200" dirty="0" smtClean="0"/>
              <a:t> </a:t>
            </a:r>
          </a:p>
          <a:p>
            <a:endParaRPr lang="en-US" sz="3200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2933700" y="26289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2933700" y="19431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1409700" y="19431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2171700" y="26289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2171700" y="19431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800100" y="3695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1409700" y="3695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2095500" y="36957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1409700" y="43815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800100" y="43815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2095500" y="43815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3400" y="22860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3400" y="40386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43000" y="23622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43000" y="22098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00400" y="22860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52600" y="40386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43000" y="40386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362200" y="40386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800100" y="1943100"/>
            <a:ext cx="2286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1" name="Picture 40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6423" y="4876800"/>
            <a:ext cx="1627577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52400"/>
            <a:ext cx="8791575" cy="655638"/>
          </a:xfrm>
        </p:spPr>
        <p:txBody>
          <a:bodyPr/>
          <a:lstStyle/>
          <a:p>
            <a:r>
              <a:rPr lang="en-US" u="sng" dirty="0" smtClean="0"/>
              <a:t>Polymerization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62000" y="1143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*Making large molecules out of small ones.</a:t>
            </a:r>
          </a:p>
          <a:p>
            <a:r>
              <a:rPr lang="en-US" sz="3200" dirty="0" smtClean="0"/>
              <a:t>*Have a repeating structure.</a:t>
            </a:r>
            <a:endParaRPr lang="en-US" sz="3200" dirty="0"/>
          </a:p>
        </p:txBody>
      </p:sp>
      <p:pic>
        <p:nvPicPr>
          <p:cNvPr id="17" name="Picture 16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9043" y="0"/>
            <a:ext cx="1764957" cy="1175461"/>
          </a:xfrm>
          <a:prstGeom prst="rect">
            <a:avLst/>
          </a:prstGeom>
        </p:spPr>
      </p:pic>
      <p:pic>
        <p:nvPicPr>
          <p:cNvPr id="19" name="Picture 18" descr="funny-animal-pictures-lazy-tai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686300"/>
            <a:ext cx="4343400" cy="2171700"/>
          </a:xfrm>
          <a:prstGeom prst="rect">
            <a:avLst/>
          </a:prstGeom>
        </p:spPr>
      </p:pic>
      <p:pic>
        <p:nvPicPr>
          <p:cNvPr id="20" name="Picture 19" descr="d515ca0c5698be286af772dfba10240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971800"/>
            <a:ext cx="6096000" cy="492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52400"/>
            <a:ext cx="8791575" cy="655638"/>
          </a:xfrm>
        </p:spPr>
        <p:txBody>
          <a:bodyPr/>
          <a:lstStyle/>
          <a:p>
            <a:r>
              <a:rPr lang="en-US" u="sng" dirty="0" smtClean="0"/>
              <a:t>Condensation Polymerization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143000"/>
            <a:ext cx="5126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Reaction forms liquid water</a:t>
            </a:r>
            <a:endParaRPr lang="en-US" sz="3200" dirty="0"/>
          </a:p>
        </p:txBody>
      </p:sp>
      <p:pic>
        <p:nvPicPr>
          <p:cNvPr id="15" name="Picture 14" descr="402polyamide.gif"/>
          <p:cNvPicPr>
            <a:picLocks noChangeAspect="1"/>
          </p:cNvPicPr>
          <p:nvPr/>
        </p:nvPicPr>
        <p:blipFill>
          <a:blip r:embed="rId2" cstate="print"/>
          <a:srcRect b="14000"/>
          <a:stretch>
            <a:fillRect/>
          </a:stretch>
        </p:blipFill>
        <p:spPr>
          <a:xfrm>
            <a:off x="-1" y="3048000"/>
            <a:ext cx="4219269" cy="3810000"/>
          </a:xfrm>
          <a:prstGeom prst="rect">
            <a:avLst/>
          </a:prstGeom>
        </p:spPr>
      </p:pic>
      <p:pic>
        <p:nvPicPr>
          <p:cNvPr id="16" name="Picture 15" descr="415503-2068-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25" y="3257550"/>
            <a:ext cx="2428875" cy="36004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0" y="40386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Process makes </a:t>
            </a:r>
            <a:r>
              <a:rPr lang="en-US" sz="2400" dirty="0" err="1" smtClean="0"/>
              <a:t>dacron</a:t>
            </a:r>
            <a:r>
              <a:rPr lang="en-US" sz="2400" dirty="0" smtClean="0"/>
              <a:t> and nylon</a:t>
            </a:r>
            <a:endParaRPr lang="en-US" sz="2400" dirty="0"/>
          </a:p>
        </p:txBody>
      </p:sp>
      <p:pic>
        <p:nvPicPr>
          <p:cNvPr id="9" name="Picture 8" descr="beek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0"/>
            <a:ext cx="2819400" cy="1589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5375" cy="731838"/>
          </a:xfrm>
        </p:spPr>
        <p:txBody>
          <a:bodyPr/>
          <a:lstStyle/>
          <a:p>
            <a:r>
              <a:rPr lang="en-US" u="sng" dirty="0" smtClean="0"/>
              <a:t>Addition Polymerization</a:t>
            </a:r>
            <a:r>
              <a:rPr lang="en-US" dirty="0" smtClean="0"/>
              <a:t>:</a:t>
            </a:r>
            <a:endParaRPr lang="en-US" u="sng" dirty="0"/>
          </a:p>
        </p:txBody>
      </p:sp>
      <p:pic>
        <p:nvPicPr>
          <p:cNvPr id="4" name="Content Placeholder 3" descr="polymeranimatedad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8075632" cy="3048001"/>
          </a:xfrm>
        </p:spPr>
      </p:pic>
      <p:pic>
        <p:nvPicPr>
          <p:cNvPr id="5" name="Picture 4" descr="imagesCA5VM5SF.jpg"/>
          <p:cNvPicPr>
            <a:picLocks noChangeAspect="1"/>
          </p:cNvPicPr>
          <p:nvPr/>
        </p:nvPicPr>
        <p:blipFill>
          <a:blip r:embed="rId3" cstate="print"/>
          <a:srcRect b="25000"/>
          <a:stretch>
            <a:fillRect/>
          </a:stretch>
        </p:blipFill>
        <p:spPr>
          <a:xfrm>
            <a:off x="1600200" y="4419600"/>
            <a:ext cx="59563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6019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little ones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6019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Big one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964_slide">
  <a:themeElements>
    <a:clrScheme name="Office Theme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ind_1964_slide</Template>
  <TotalTime>1428</TotalTime>
  <Words>162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ind_1964_slide</vt:lpstr>
      <vt:lpstr>1_Default Design</vt:lpstr>
      <vt:lpstr> Organic Reactions</vt:lpstr>
      <vt:lpstr>Saturated Organic Compounds:</vt:lpstr>
      <vt:lpstr>Unsaturated Organic Compounds:</vt:lpstr>
      <vt:lpstr>Substitution Reaction:</vt:lpstr>
      <vt:lpstr>Addition Reaction:</vt:lpstr>
      <vt:lpstr>Learning Check:</vt:lpstr>
      <vt:lpstr>Polymerization:</vt:lpstr>
      <vt:lpstr>Condensation Polymerization:</vt:lpstr>
      <vt:lpstr>Addition Polymerization: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Organic Chemistry</dc:title>
  <dc:creator>Randy</dc:creator>
  <cp:lastModifiedBy>Randy</cp:lastModifiedBy>
  <cp:revision>129</cp:revision>
  <dcterms:created xsi:type="dcterms:W3CDTF">2011-04-15T00:05:53Z</dcterms:created>
  <dcterms:modified xsi:type="dcterms:W3CDTF">2011-05-01T12:36:39Z</dcterms:modified>
</cp:coreProperties>
</file>