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7" r:id="rId4"/>
    <p:sldId id="276" r:id="rId5"/>
    <p:sldId id="280" r:id="rId6"/>
    <p:sldId id="273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65" d="100"/>
          <a:sy n="6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86C6-EEEA-4FFE-947D-0A2665902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E5CD4D-7018-41E3-883D-802EA34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81-7376-4D51-B905-53E73B6B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D5EE-E699-4D3A-8659-C95EA258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2782C6-6546-49CD-AB4F-416DDB7D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6438-8686-46AA-8A24-43D9B6FA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5A52-4BA4-4AA0-A26C-9F279A83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0C14-78D9-4ADD-82B5-BBF48C6E4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B7-0C1B-4F2F-B9F1-0A2AB6AD1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F8B7-B766-485B-9CBD-407D6C08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BCC0-2FC2-4919-8D31-48F22D16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34A-0A0A-46B2-9DC6-75E85BBF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850-91E4-4209-B349-5C80258B2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6A0-12ED-4708-8A9C-E70719C42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92A0-3BE0-44D3-900E-33DBDEEF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A4-A7F4-40C6-90CE-9446318C1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37C-4694-4252-A444-ADABC3C44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C1C7-6EF0-43ED-B5B9-DDC962F1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727-ADBA-4D92-9087-1961FBF73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7B93-B878-4920-8611-725A07B4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8824-5266-443E-8F6F-9AB98467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4D2F-641F-47BD-97DF-64DE61E73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2FEE-DC4A-4038-BEE8-EC21BC45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6FC87-6F2D-4F85-99D3-08AD853761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3F48C-3403-4AD8-8B48-695BA907E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s.umd.edu/~russ/MSDS/potassium_hydroxide.htm" TargetMode="External"/><Relationship Id="rId2" Type="http://schemas.openxmlformats.org/officeDocument/2006/relationships/hyperlink" Target="http://www.jtbaker.com/msds/englishhtml/s403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AjrnZ-znk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924800" cy="10128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Reactions - The Saga Continues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funny-animal-pictures-cow-jump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4290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316662" cy="609600"/>
          </a:xfrm>
        </p:spPr>
        <p:txBody>
          <a:bodyPr/>
          <a:lstStyle/>
          <a:p>
            <a:r>
              <a:rPr lang="en-US" u="sng" dirty="0" err="1" smtClean="0"/>
              <a:t>Esterification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When an alcohol reacts with an acid, making an ester and water.</a:t>
            </a:r>
          </a:p>
          <a:p>
            <a:endParaRPr lang="en-US" sz="3200" dirty="0" smtClean="0"/>
          </a:p>
          <a:p>
            <a:r>
              <a:rPr lang="en-US" sz="3200" dirty="0" smtClean="0"/>
              <a:t>Organic Acid + Alcohol </a:t>
            </a:r>
            <a:r>
              <a:rPr lang="en-US" sz="3200" dirty="0" smtClean="0">
                <a:sym typeface="Wingdings" pitchFamily="2" charset="2"/>
              </a:rPr>
              <a:t> Ester + Water</a:t>
            </a:r>
          </a:p>
          <a:p>
            <a:endParaRPr lang="en-US" sz="32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Esters have a sweet or fruity smell.</a:t>
            </a:r>
            <a:endParaRPr lang="en-US" sz="3200" dirty="0"/>
          </a:p>
        </p:txBody>
      </p:sp>
      <p:pic>
        <p:nvPicPr>
          <p:cNvPr id="11" name="Picture 10" descr="esterif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94149"/>
            <a:ext cx="4876800" cy="3263851"/>
          </a:xfrm>
          <a:prstGeom prst="rect">
            <a:avLst/>
          </a:prstGeom>
        </p:spPr>
      </p:pic>
      <p:pic>
        <p:nvPicPr>
          <p:cNvPr id="12" name="Picture 11" descr="128854963368017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200" y="3990645"/>
            <a:ext cx="3479800" cy="286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05600" cy="609600"/>
          </a:xfrm>
        </p:spPr>
        <p:txBody>
          <a:bodyPr/>
          <a:lstStyle/>
          <a:p>
            <a:r>
              <a:rPr lang="en-US" u="sng" dirty="0" err="1" smtClean="0"/>
              <a:t>Saponification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Making soap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Fat + Base </a:t>
            </a:r>
            <a:r>
              <a:rPr lang="en-US" sz="3200" dirty="0" smtClean="0">
                <a:sym typeface="Wingdings" pitchFamily="2" charset="2"/>
              </a:rPr>
              <a:t> Soap + Glycerol</a:t>
            </a:r>
            <a:endParaRPr lang="en-US" sz="32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743200" y="2514601"/>
            <a:ext cx="6400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Saponification</a:t>
            </a:r>
            <a:r>
              <a:rPr lang="en-US" sz="2400" dirty="0" smtClean="0"/>
              <a:t> happens when vegetable oil or animal fat is introduced to a strong alkali. The vegetable oil and animal fat are esters, which when mixed with the alkali breaks down the ester bond. The alkali </a:t>
            </a:r>
            <a:r>
              <a:rPr lang="en-US" sz="2400" dirty="0" smtClean="0"/>
              <a:t>in </a:t>
            </a:r>
            <a:r>
              <a:rPr lang="en-US" sz="2400" dirty="0" smtClean="0"/>
              <a:t>this situation would be sodium hydroxide(</a:t>
            </a:r>
            <a:r>
              <a:rPr lang="en-US" sz="2400" dirty="0" err="1" smtClean="0">
                <a:hlinkClick r:id="rId2"/>
              </a:rPr>
              <a:t>NaOH</a:t>
            </a:r>
            <a:r>
              <a:rPr lang="en-US" sz="2400" dirty="0" smtClean="0"/>
              <a:t>) or potassium hydroxide(</a:t>
            </a:r>
            <a:r>
              <a:rPr lang="en-US" sz="2400" dirty="0" smtClean="0">
                <a:hlinkClick r:id="rId3"/>
              </a:rPr>
              <a:t>KOH</a:t>
            </a:r>
            <a:r>
              <a:rPr lang="en-US" sz="2400" dirty="0" smtClean="0"/>
              <a:t>). </a:t>
            </a:r>
            <a:r>
              <a:rPr lang="en-US" sz="2400" dirty="0" err="1" smtClean="0"/>
              <a:t>NaOH</a:t>
            </a:r>
            <a:r>
              <a:rPr lang="en-US" sz="2400" dirty="0" smtClean="0"/>
              <a:t> and KOH are also called bases in this reaction. </a:t>
            </a:r>
            <a:r>
              <a:rPr lang="en-US" sz="2400" dirty="0" smtClean="0"/>
              <a:t>The </a:t>
            </a:r>
            <a:r>
              <a:rPr lang="en-US" sz="2400" dirty="0" smtClean="0"/>
              <a:t>alkali is also commonly called "lye". A chemical reaction occurs when these substances are </a:t>
            </a:r>
            <a:r>
              <a:rPr lang="en-US" sz="2400" dirty="0" smtClean="0"/>
              <a:t>mixed </a:t>
            </a:r>
            <a:r>
              <a:rPr lang="en-US" sz="2400" dirty="0" smtClean="0"/>
              <a:t>together, soap and glycerin are produced.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" name="Picture 13" descr="AmazingSoapSpl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7727" y="0"/>
            <a:ext cx="2436273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Pproce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315" y="838200"/>
            <a:ext cx="8672803" cy="5029200"/>
          </a:xfrm>
        </p:spPr>
      </p:pic>
      <p:sp>
        <p:nvSpPr>
          <p:cNvPr id="5" name="TextBox 4"/>
          <p:cNvSpPr txBox="1"/>
          <p:nvPr/>
        </p:nvSpPr>
        <p:spPr>
          <a:xfrm>
            <a:off x="2819400" y="6172200"/>
            <a:ext cx="405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 patient, it is an animation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u="sng" dirty="0" smtClean="0"/>
              <a:t>Liquid Soap</a:t>
            </a:r>
            <a:r>
              <a:rPr lang="en-US" dirty="0" smtClean="0"/>
              <a:t>: Soft Soap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914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Potassium hydroxide is the base for liquid soap.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52425" y="2895600"/>
            <a:ext cx="87915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 Soap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Bar Soap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3810000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Sodium hydroxide </a:t>
            </a:r>
            <a:r>
              <a:rPr lang="en-US" sz="3200" dirty="0" smtClean="0"/>
              <a:t>is used to </a:t>
            </a:r>
            <a:r>
              <a:rPr lang="en-US" sz="3200" dirty="0" smtClean="0"/>
              <a:t>make hard or bar soap.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600200" y="528834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 both reactions the alkali destroys the ester bond and produces </a:t>
            </a:r>
            <a:r>
              <a:rPr lang="en-US" sz="3200" dirty="0" smtClean="0"/>
              <a:t>glycerol and </a:t>
            </a:r>
            <a:r>
              <a:rPr lang="en-US" sz="3200" dirty="0" smtClean="0"/>
              <a:t>fatty acids.</a:t>
            </a:r>
            <a:endParaRPr lang="en-US" sz="3200" dirty="0"/>
          </a:p>
        </p:txBody>
      </p:sp>
      <p:pic>
        <p:nvPicPr>
          <p:cNvPr id="27" name="Picture 26" descr="DPR00910EA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048000"/>
            <a:ext cx="2209800" cy="2209800"/>
          </a:xfrm>
          <a:prstGeom prst="rect">
            <a:avLst/>
          </a:prstGeom>
        </p:spPr>
      </p:pic>
      <p:pic>
        <p:nvPicPr>
          <p:cNvPr id="29" name="Picture 28" descr="soft-so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0908" y="0"/>
            <a:ext cx="3403092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503238"/>
          </a:xfrm>
        </p:spPr>
        <p:txBody>
          <a:bodyPr/>
          <a:lstStyle/>
          <a:p>
            <a:r>
              <a:rPr lang="en-US" u="sng" dirty="0" smtClean="0"/>
              <a:t>Fermentation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6326187" cy="51054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Sugar + Yeast </a:t>
            </a:r>
            <a:r>
              <a:rPr lang="en-US" sz="3200" dirty="0" smtClean="0">
                <a:sym typeface="Wingdings" pitchFamily="2" charset="2"/>
              </a:rPr>
              <a:t> Alcohol + 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C</a:t>
            </a:r>
            <a:r>
              <a:rPr lang="en-US" sz="3200" baseline="-25000" dirty="0" smtClean="0">
                <a:sym typeface="Wingdings" pitchFamily="2" charset="2"/>
              </a:rPr>
              <a:t>6</a:t>
            </a:r>
            <a:r>
              <a:rPr lang="en-US" sz="3200" dirty="0" smtClean="0">
                <a:sym typeface="Wingdings" pitchFamily="2" charset="2"/>
              </a:rPr>
              <a:t>H</a:t>
            </a:r>
            <a:r>
              <a:rPr lang="en-US" sz="3200" baseline="-25000" dirty="0" smtClean="0">
                <a:sym typeface="Wingdings" pitchFamily="2" charset="2"/>
              </a:rPr>
              <a:t>12</a:t>
            </a:r>
            <a:r>
              <a:rPr lang="en-US" sz="3200" dirty="0" smtClean="0">
                <a:sym typeface="Wingdings" pitchFamily="2" charset="2"/>
              </a:rPr>
              <a:t>O</a:t>
            </a:r>
            <a:r>
              <a:rPr lang="en-US" sz="3200" baseline="-25000" dirty="0" smtClean="0">
                <a:sym typeface="Wingdings" pitchFamily="2" charset="2"/>
              </a:rPr>
              <a:t>6</a:t>
            </a:r>
            <a:r>
              <a:rPr lang="en-US" sz="3200" dirty="0" smtClean="0">
                <a:sym typeface="Wingdings" pitchFamily="2" charset="2"/>
              </a:rPr>
              <a:t>  C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H</a:t>
            </a:r>
            <a:r>
              <a:rPr lang="en-US" sz="3200" baseline="-25000" dirty="0" smtClean="0">
                <a:sym typeface="Wingdings" pitchFamily="2" charset="2"/>
              </a:rPr>
              <a:t>5</a:t>
            </a:r>
            <a:r>
              <a:rPr lang="en-US" sz="3200" dirty="0" smtClean="0">
                <a:sym typeface="Wingdings" pitchFamily="2" charset="2"/>
              </a:rPr>
              <a:t>OH + 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	</a:t>
            </a:r>
            <a:endParaRPr lang="en-US" sz="3200" dirty="0" smtClean="0">
              <a:sym typeface="Wingdings" pitchFamily="2" charset="2"/>
            </a:endParaRPr>
          </a:p>
          <a:p>
            <a:pPr lvl="3"/>
            <a:r>
              <a:rPr lang="en-US" sz="3200" dirty="0" smtClean="0">
                <a:sym typeface="Wingdings" pitchFamily="2" charset="2"/>
              </a:rPr>
              <a:t>Alcoholic beverages</a:t>
            </a:r>
          </a:p>
          <a:p>
            <a:pPr lvl="3"/>
            <a:r>
              <a:rPr lang="en-US" sz="3200" dirty="0" smtClean="0">
                <a:sym typeface="Wingdings" pitchFamily="2" charset="2"/>
              </a:rPr>
              <a:t>Bread</a:t>
            </a:r>
          </a:p>
          <a:p>
            <a:pPr lvl="3"/>
            <a:r>
              <a:rPr lang="en-US" sz="3200" dirty="0" smtClean="0">
                <a:sym typeface="Wingdings" pitchFamily="2" charset="2"/>
              </a:rPr>
              <a:t>Fuel</a:t>
            </a:r>
          </a:p>
          <a:p>
            <a:pPr lvl="3"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imagesCA39702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525" y="0"/>
            <a:ext cx="1895475" cy="2409825"/>
          </a:xfrm>
          <a:prstGeom prst="rect">
            <a:avLst/>
          </a:prstGeom>
        </p:spPr>
      </p:pic>
      <p:pic>
        <p:nvPicPr>
          <p:cNvPr id="5" name="Picture 4" descr="imagesCASKXI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73309"/>
            <a:ext cx="2438400" cy="2384691"/>
          </a:xfrm>
          <a:prstGeom prst="rect">
            <a:avLst/>
          </a:prstGeom>
        </p:spPr>
      </p:pic>
      <p:pic>
        <p:nvPicPr>
          <p:cNvPr id="6" name="Picture 5" descr="imagesCASEWXX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88426"/>
            <a:ext cx="4648200" cy="2669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39175" cy="579438"/>
          </a:xfrm>
        </p:spPr>
        <p:txBody>
          <a:bodyPr/>
          <a:lstStyle/>
          <a:p>
            <a:r>
              <a:rPr lang="en-US" u="sng" dirty="0" smtClean="0"/>
              <a:t>Combustion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848600" cy="45259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Fast reaction with oxygen</a:t>
            </a:r>
          </a:p>
          <a:p>
            <a:pPr>
              <a:buNone/>
            </a:pPr>
            <a:r>
              <a:rPr lang="en-US" sz="3200" dirty="0" smtClean="0"/>
              <a:t>2C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 + 13O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8CO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 + 10H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Exothermic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1270554753_slo-mo-explos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3383" y="3505200"/>
            <a:ext cx="4820617" cy="33528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029200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So, I really did not think that after going through med school, I'd ever have the chance to hold a block of C4 explosive, but here I am! They showed me how to cut a wedge out of the end, embed detonation wire, and tape it up for use.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DSC0014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5750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15375" cy="655638"/>
          </a:xfrm>
        </p:spPr>
        <p:txBody>
          <a:bodyPr/>
          <a:lstStyle/>
          <a:p>
            <a:r>
              <a:rPr lang="en-US" dirty="0" smtClean="0"/>
              <a:t>Next up:  Organic Chemistry Review Video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Plays on DVD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514600"/>
            <a:ext cx="6783387" cy="1676400"/>
          </a:xfrm>
        </p:spPr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Organic Chemistry YouTube Song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Amuse yourself at home with this video: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1494</TotalTime>
  <Words>286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ind_1964_slide</vt:lpstr>
      <vt:lpstr>1_Default Design</vt:lpstr>
      <vt:lpstr> Organic Reactions - The Saga Continues</vt:lpstr>
      <vt:lpstr>Esterification:</vt:lpstr>
      <vt:lpstr>Saponification:</vt:lpstr>
      <vt:lpstr>Slide 4</vt:lpstr>
      <vt:lpstr>Liquid Soap: Soft Soap</vt:lpstr>
      <vt:lpstr>Fermentation:</vt:lpstr>
      <vt:lpstr>Combustion:</vt:lpstr>
      <vt:lpstr>Next up:  Organic Chemistry Review Video  Plays on DVD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Organic Chemistry</dc:title>
  <dc:creator>Randy</dc:creator>
  <cp:lastModifiedBy>Randy</cp:lastModifiedBy>
  <cp:revision>138</cp:revision>
  <dcterms:created xsi:type="dcterms:W3CDTF">2011-04-15T00:05:53Z</dcterms:created>
  <dcterms:modified xsi:type="dcterms:W3CDTF">2011-05-01T13:42:56Z</dcterms:modified>
</cp:coreProperties>
</file>