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F668-42EE-4C94-910E-487FCD423E00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E51B-86D3-49C0-9F69-6F4B331B95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2057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Chemistry: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Radioactivity &amp; Types of Radiation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999-04-23.gif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0" y="2590800"/>
            <a:ext cx="3333750" cy="4267200"/>
          </a:xfrm>
          <a:prstGeom prst="rect">
            <a:avLst/>
          </a:prstGeom>
        </p:spPr>
      </p:pic>
      <p:pic>
        <p:nvPicPr>
          <p:cNvPr id="6" name="Picture 5" descr="A-new-type-of-radioactivity-has-been-discovered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00" y="4064000"/>
            <a:ext cx="2794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Gamma Radiation</a:t>
            </a:r>
            <a:r>
              <a:rPr lang="en-US" sz="3200" b="1" dirty="0" smtClean="0"/>
              <a:t>:  </a:t>
            </a:r>
            <a:r>
              <a:rPr lang="el-GR" sz="3200" b="1" dirty="0" smtClean="0"/>
              <a:t>γ</a:t>
            </a:r>
            <a:r>
              <a:rPr lang="en-US" sz="3200" b="1" dirty="0" smtClean="0"/>
              <a:t> </a:t>
            </a:r>
            <a:endParaRPr lang="en-US" sz="3200" b="1" baseline="30000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has no charge and no mass</a:t>
            </a:r>
          </a:p>
          <a:p>
            <a:r>
              <a:rPr lang="en-US" sz="3200" b="1" dirty="0" smtClean="0"/>
              <a:t>	  mass    </a:t>
            </a:r>
            <a:r>
              <a:rPr lang="en-US" sz="3200" b="1" dirty="0" smtClean="0">
                <a:sym typeface="Wingdings" pitchFamily="2" charset="2"/>
              </a:rPr>
              <a:t>   0</a:t>
            </a:r>
          </a:p>
          <a:p>
            <a:r>
              <a:rPr lang="en-US" sz="3200" b="1" dirty="0">
                <a:sym typeface="Wingdings" pitchFamily="2" charset="2"/>
              </a:rPr>
              <a:t>	</a:t>
            </a:r>
            <a:r>
              <a:rPr lang="en-US" sz="3200" b="1" dirty="0" smtClean="0">
                <a:sym typeface="Wingdings" pitchFamily="2" charset="2"/>
              </a:rPr>
              <a:t>  charge    0 </a:t>
            </a:r>
            <a:endParaRPr lang="en-US" sz="3200" b="1" dirty="0" smtClean="0"/>
          </a:p>
          <a:p>
            <a:r>
              <a:rPr lang="en-US" sz="3200" b="1" dirty="0"/>
              <a:t>	</a:t>
            </a:r>
            <a:r>
              <a:rPr lang="en-US" sz="3200" b="1" dirty="0" smtClean="0"/>
              <a:t>* short wavelength radiation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very penetrating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most dangerous type of emission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524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γ</a:t>
            </a:r>
            <a:endParaRPr lang="en-US" sz="4800" b="1" dirty="0"/>
          </a:p>
        </p:txBody>
      </p:sp>
      <p:pic>
        <p:nvPicPr>
          <p:cNvPr id="11" name="Picture 10" descr="hulk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0"/>
            <a:ext cx="2743200" cy="2143125"/>
          </a:xfrm>
          <a:prstGeom prst="rect">
            <a:avLst/>
          </a:prstGeom>
        </p:spPr>
      </p:pic>
      <p:pic>
        <p:nvPicPr>
          <p:cNvPr id="12" name="Picture 11" descr="graphwvl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905096"/>
            <a:ext cx="4267200" cy="2952904"/>
          </a:xfrm>
          <a:prstGeom prst="rect">
            <a:avLst/>
          </a:prstGeom>
        </p:spPr>
      </p:pic>
      <p:pic>
        <p:nvPicPr>
          <p:cNvPr id="13" name="Picture 12" descr="alpha_b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69053" y="2971800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Lead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stCxn id="14" idx="2"/>
          </p:cNvCxnSpPr>
          <p:nvPr/>
        </p:nvCxnSpPr>
        <p:spPr>
          <a:xfrm rot="16200000" flipH="1">
            <a:off x="8392551" y="3820550"/>
            <a:ext cx="558225" cy="30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Positron</a:t>
            </a:r>
            <a:r>
              <a:rPr lang="en-US" sz="3200" b="1" dirty="0" smtClean="0"/>
              <a:t>: </a:t>
            </a:r>
            <a:r>
              <a:rPr lang="el-GR" sz="3200" b="1" dirty="0" smtClean="0"/>
              <a:t>β</a:t>
            </a:r>
            <a:r>
              <a:rPr lang="en-US" sz="3200" b="1" baseline="30000" dirty="0"/>
              <a:t>+</a:t>
            </a:r>
            <a:endParaRPr lang="en-US" sz="3200" b="1" baseline="30000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same mass as an electron, but has a 	 	   positive charge</a:t>
            </a:r>
          </a:p>
          <a:p>
            <a:r>
              <a:rPr lang="en-US" sz="3200" b="1" dirty="0" smtClean="0"/>
              <a:t>	  mass    </a:t>
            </a:r>
            <a:r>
              <a:rPr lang="en-US" sz="3200" b="1" dirty="0" smtClean="0">
                <a:sym typeface="Wingdings" pitchFamily="2" charset="2"/>
              </a:rPr>
              <a:t>    0</a:t>
            </a:r>
          </a:p>
          <a:p>
            <a:r>
              <a:rPr lang="en-US" sz="3200" b="1" dirty="0">
                <a:sym typeface="Wingdings" pitchFamily="2" charset="2"/>
              </a:rPr>
              <a:t>	</a:t>
            </a:r>
            <a:r>
              <a:rPr lang="en-US" sz="3200" b="1" dirty="0" smtClean="0">
                <a:sym typeface="Wingdings" pitchFamily="2" charset="2"/>
              </a:rPr>
              <a:t>  charge   +1 </a:t>
            </a:r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/>
              <a:t>	</a:t>
            </a:r>
            <a:endParaRPr lang="en-US" sz="3200" b="1" dirty="0" smtClean="0"/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981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</a:t>
            </a:r>
            <a:endParaRPr lang="en-US" sz="4800" b="1" dirty="0"/>
          </a:p>
        </p:txBody>
      </p:sp>
      <p:pic>
        <p:nvPicPr>
          <p:cNvPr id="9" name="Picture 8" descr="funny-celebrity-succ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505200"/>
            <a:ext cx="5040451" cy="3352800"/>
          </a:xfrm>
          <a:prstGeom prst="rect">
            <a:avLst/>
          </a:prstGeom>
        </p:spPr>
      </p:pic>
      <p:pic>
        <p:nvPicPr>
          <p:cNvPr id="11" name="Picture 10" descr="2009_02_26_16_55_17_578_Attrius_positron_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962400"/>
            <a:ext cx="2667000" cy="216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Radioactivity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when nuclei emit either particle or ray 	  	   (radiation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	</a:t>
            </a:r>
          </a:p>
          <a:p>
            <a:r>
              <a:rPr lang="en-US" sz="3200" b="1" u="sng" dirty="0" smtClean="0"/>
              <a:t>Isotopes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	* Same element different number of 	  	 	   neutrons</a:t>
            </a:r>
          </a:p>
          <a:p>
            <a:endParaRPr lang="en-US" sz="3200" dirty="0"/>
          </a:p>
        </p:txBody>
      </p:sp>
      <p:pic>
        <p:nvPicPr>
          <p:cNvPr id="6" name="Picture 5" descr="ThreeCarbonIsot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886200"/>
            <a:ext cx="3910263" cy="2971800"/>
          </a:xfrm>
          <a:prstGeom prst="rect">
            <a:avLst/>
          </a:prstGeom>
        </p:spPr>
      </p:pic>
      <p:pic>
        <p:nvPicPr>
          <p:cNvPr id="7" name="Picture 6" descr="C12C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4775" y="3419475"/>
            <a:ext cx="52292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Radioisotope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unstable isotope 	   (Table N)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8" name="Picture 7" descr="chem%20table%20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3810000" cy="6835734"/>
          </a:xfrm>
          <a:prstGeom prst="rect">
            <a:avLst/>
          </a:prstGeom>
        </p:spPr>
      </p:pic>
      <p:pic>
        <p:nvPicPr>
          <p:cNvPr id="9" name="Picture 8" descr="funny-sports-white-peop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267201"/>
            <a:ext cx="460586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Radioactive Decay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nucleus changes to become more stable.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causes an emission (radiation)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8" name="Picture 7" descr="freaky-epic-fails-cute-ba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3895344" cy="2743200"/>
          </a:xfrm>
          <a:prstGeom prst="rect">
            <a:avLst/>
          </a:prstGeom>
        </p:spPr>
      </p:pic>
      <p:pic>
        <p:nvPicPr>
          <p:cNvPr id="9" name="Picture 8" descr="350px-Radioactive-a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639" y="2743200"/>
            <a:ext cx="518583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267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Stability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* under normal conditions, stable nuclei do not undergo change</a:t>
            </a:r>
          </a:p>
          <a:p>
            <a:pPr>
              <a:buFont typeface="Arial" charset="0"/>
              <a:buChar char="•"/>
            </a:pPr>
            <a:endParaRPr lang="en-US" sz="3200" b="1" dirty="0" smtClean="0"/>
          </a:p>
          <a:p>
            <a:r>
              <a:rPr lang="en-US" sz="3200" b="1" dirty="0" smtClean="0"/>
              <a:t>* unstable nuclei undergo change spontaneously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* all elements greater than 83 are radioactive</a:t>
            </a:r>
          </a:p>
          <a:p>
            <a:pPr>
              <a:buFont typeface="Arial" charset="0"/>
              <a:buChar char="•"/>
            </a:pPr>
            <a:endParaRPr lang="en-US" sz="3200" b="1" dirty="0"/>
          </a:p>
          <a:p>
            <a:r>
              <a:rPr lang="en-US" sz="3200" b="1" dirty="0" smtClean="0"/>
              <a:t>* Page 541</a:t>
            </a:r>
          </a:p>
          <a:p>
            <a:endParaRPr lang="en-US" sz="3200" b="1" dirty="0"/>
          </a:p>
          <a:p>
            <a:endParaRPr lang="en-US" sz="3200" dirty="0" smtClean="0"/>
          </a:p>
          <a:p>
            <a:r>
              <a:rPr lang="en-US" sz="3200" dirty="0"/>
              <a:t>	</a:t>
            </a:r>
          </a:p>
          <a:p>
            <a:endParaRPr lang="en-US" sz="3200" dirty="0"/>
          </a:p>
        </p:txBody>
      </p:sp>
      <p:pic>
        <p:nvPicPr>
          <p:cNvPr id="8" name="Picture 7" descr="Band of stabil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08757"/>
            <a:ext cx="4648200" cy="634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062"/>
            <a:ext cx="4267200" cy="632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Nuclear Stability</a:t>
            </a:r>
            <a:r>
              <a:rPr lang="en-US" sz="3200" b="1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Light Elements</a:t>
            </a:r>
          </a:p>
          <a:p>
            <a:pPr lvl="1"/>
            <a:r>
              <a:rPr lang="en-US" sz="3200" b="1" dirty="0" smtClean="0"/>
              <a:t> n</a:t>
            </a:r>
            <a:r>
              <a:rPr lang="en-US" sz="3200" b="1" baseline="30000" dirty="0" smtClean="0"/>
              <a:t>0</a:t>
            </a:r>
          </a:p>
          <a:p>
            <a:pPr lvl="1"/>
            <a:r>
              <a:rPr lang="en-US" sz="3200" b="1" dirty="0" smtClean="0"/>
              <a:t> p</a:t>
            </a:r>
            <a:r>
              <a:rPr lang="en-US" sz="3200" b="1" baseline="30000" dirty="0" smtClean="0"/>
              <a:t>+</a:t>
            </a:r>
          </a:p>
          <a:p>
            <a:pPr lvl="1"/>
            <a:endParaRPr lang="en-US" sz="3200" b="1" baseline="30000" dirty="0"/>
          </a:p>
          <a:p>
            <a:pPr lvl="1"/>
            <a:r>
              <a:rPr lang="en-US" sz="3200" b="1" dirty="0" smtClean="0"/>
              <a:t>*Elements #1-20</a:t>
            </a:r>
          </a:p>
          <a:p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Heavy Elements</a:t>
            </a:r>
          </a:p>
          <a:p>
            <a:pPr lvl="1"/>
            <a:r>
              <a:rPr lang="en-US" sz="3200" b="1" dirty="0" smtClean="0"/>
              <a:t> n</a:t>
            </a:r>
            <a:r>
              <a:rPr lang="en-US" sz="3200" b="1" baseline="30000" dirty="0" smtClean="0"/>
              <a:t>0</a:t>
            </a:r>
          </a:p>
          <a:p>
            <a:pPr lvl="1"/>
            <a:r>
              <a:rPr lang="en-US" sz="3200" b="1" dirty="0" smtClean="0"/>
              <a:t> p</a:t>
            </a:r>
            <a:r>
              <a:rPr lang="en-US" sz="3200" b="1" baseline="30000" dirty="0" smtClean="0"/>
              <a:t>+</a:t>
            </a:r>
          </a:p>
          <a:p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 </a:t>
            </a:r>
          </a:p>
        </p:txBody>
      </p:sp>
      <p:pic>
        <p:nvPicPr>
          <p:cNvPr id="8" name="Picture 7" descr="Band of stabil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-11673"/>
            <a:ext cx="5029200" cy="686967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2057400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1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4800600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4495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1.5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Types of Radiation</a:t>
            </a:r>
            <a:r>
              <a:rPr lang="en-US" sz="3200" b="1" dirty="0" smtClean="0"/>
              <a:t>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when an unstable nucleus undergoes 	 	   change, or decays, it gives off particles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alpha particles, beta particles,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   gamma radiation</a:t>
            </a:r>
          </a:p>
          <a:p>
            <a:r>
              <a:rPr lang="en-US" sz="3200" b="1" dirty="0" smtClean="0"/>
              <a:t>Table O</a:t>
            </a:r>
          </a:p>
          <a:p>
            <a:endParaRPr lang="en-US" sz="3200" dirty="0"/>
          </a:p>
        </p:txBody>
      </p:sp>
      <p:pic>
        <p:nvPicPr>
          <p:cNvPr id="6" name="Picture 5" descr="chem%20table%20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420208"/>
            <a:ext cx="6194834" cy="343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Alpha Particle</a:t>
            </a:r>
            <a:r>
              <a:rPr lang="en-US" sz="3200" b="1" dirty="0" smtClean="0"/>
              <a:t>: </a:t>
            </a:r>
            <a:r>
              <a:rPr lang="el-GR" sz="3200" b="1" dirty="0" smtClean="0"/>
              <a:t>α</a:t>
            </a:r>
            <a:endParaRPr lang="en-US" sz="3200" b="1" dirty="0" smtClean="0"/>
          </a:p>
          <a:p>
            <a:r>
              <a:rPr lang="en-US" sz="3200" dirty="0"/>
              <a:t>	</a:t>
            </a:r>
            <a:r>
              <a:rPr lang="en-US" sz="3200" b="1" dirty="0" smtClean="0"/>
              <a:t>* have a charge of 2+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have a mass 4X that of a hydrogen atom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Helium nuclei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slow moving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* stopped by paper</a:t>
            </a:r>
          </a:p>
          <a:p>
            <a:endParaRPr lang="en-US" sz="3200" dirty="0"/>
          </a:p>
        </p:txBody>
      </p:sp>
      <p:pic>
        <p:nvPicPr>
          <p:cNvPr id="7" name="Picture 6" descr="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946366"/>
            <a:ext cx="3657600" cy="4911634"/>
          </a:xfrm>
          <a:prstGeom prst="rect">
            <a:avLst/>
          </a:prstGeom>
        </p:spPr>
      </p:pic>
      <p:pic>
        <p:nvPicPr>
          <p:cNvPr id="8" name="Picture 7" descr="heliumat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08400"/>
            <a:ext cx="23622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Beta Particle</a:t>
            </a:r>
            <a:r>
              <a:rPr lang="en-US" sz="3200" b="1" dirty="0" smtClean="0"/>
              <a:t>: </a:t>
            </a:r>
            <a:r>
              <a:rPr lang="el-GR" sz="3200" b="1" dirty="0" smtClean="0"/>
              <a:t>β</a:t>
            </a:r>
            <a:r>
              <a:rPr lang="en-US" sz="3200" b="1" baseline="30000" dirty="0" smtClean="0"/>
              <a:t>-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* high speed electron</a:t>
            </a:r>
          </a:p>
          <a:p>
            <a:r>
              <a:rPr lang="en-US" sz="3200" b="1" dirty="0" smtClean="0"/>
              <a:t>	  mass    </a:t>
            </a:r>
            <a:r>
              <a:rPr lang="en-US" sz="3200" b="1" dirty="0" smtClean="0">
                <a:sym typeface="Wingdings" pitchFamily="2" charset="2"/>
              </a:rPr>
              <a:t>   0</a:t>
            </a:r>
          </a:p>
          <a:p>
            <a:r>
              <a:rPr lang="en-US" sz="3200" b="1" dirty="0">
                <a:sym typeface="Wingdings" pitchFamily="2" charset="2"/>
              </a:rPr>
              <a:t>	</a:t>
            </a:r>
            <a:r>
              <a:rPr lang="en-US" sz="3200" b="1" dirty="0" smtClean="0">
                <a:sym typeface="Wingdings" pitchFamily="2" charset="2"/>
              </a:rPr>
              <a:t>  charge   -1 </a:t>
            </a:r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/>
              <a:t>	</a:t>
            </a:r>
            <a:r>
              <a:rPr lang="en-US" sz="3200" b="1" dirty="0" smtClean="0"/>
              <a:t>* stopped by metal foil or plastic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524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</a:t>
            </a:r>
            <a:endParaRPr lang="en-US" sz="4800" b="1" dirty="0"/>
          </a:p>
        </p:txBody>
      </p:sp>
      <p:pic>
        <p:nvPicPr>
          <p:cNvPr id="8" name="Picture 7" descr="imagesCANY5L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4970318" cy="3048000"/>
          </a:xfrm>
          <a:prstGeom prst="rect">
            <a:avLst/>
          </a:prstGeom>
        </p:spPr>
      </p:pic>
      <p:pic>
        <p:nvPicPr>
          <p:cNvPr id="10" name="Picture 9" descr="ra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657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Nuclear Chemistry: Radioactivity &amp; Types of Radiation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Chemistry: Radioactivity &amp; Types of Radiation</dc:title>
  <dc:creator>Randy</dc:creator>
  <cp:lastModifiedBy>Randy</cp:lastModifiedBy>
  <cp:revision>16</cp:revision>
  <dcterms:created xsi:type="dcterms:W3CDTF">2011-05-14T12:09:03Z</dcterms:created>
  <dcterms:modified xsi:type="dcterms:W3CDTF">2011-05-14T13:43:38Z</dcterms:modified>
</cp:coreProperties>
</file>