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2057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Equations &amp; Transmutations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imagesCAILHNYM.jpg"/>
          <p:cNvPicPr>
            <a:picLocks noChangeAspect="1"/>
          </p:cNvPicPr>
          <p:nvPr/>
        </p:nvPicPr>
        <p:blipFill>
          <a:blip r:embed="rId3" cstate="print"/>
          <a:srcRect b="3846"/>
          <a:stretch>
            <a:fillRect/>
          </a:stretch>
        </p:blipFill>
        <p:spPr>
          <a:xfrm>
            <a:off x="228600" y="2559538"/>
            <a:ext cx="3352800" cy="4298462"/>
          </a:xfrm>
          <a:prstGeom prst="rect">
            <a:avLst/>
          </a:prstGeom>
        </p:spPr>
      </p:pic>
      <p:pic>
        <p:nvPicPr>
          <p:cNvPr id="9" name="Picture 8" descr="radioactivity_o_GIFSoup.co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733800"/>
            <a:ext cx="410198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Nuclear Equations</a:t>
            </a:r>
            <a:r>
              <a:rPr lang="en-US" sz="3200" b="1" dirty="0" smtClean="0"/>
              <a:t>:</a:t>
            </a:r>
            <a:endParaRPr lang="en-US" sz="3200" b="1" baseline="30000" dirty="0" smtClean="0"/>
          </a:p>
          <a:p>
            <a:r>
              <a:rPr lang="en-US" sz="3200" dirty="0"/>
              <a:t>	</a:t>
            </a:r>
            <a:r>
              <a:rPr lang="en-US" sz="3200" b="1" dirty="0" smtClean="0"/>
              <a:t>* </a:t>
            </a:r>
            <a:r>
              <a:rPr lang="en-US" sz="3200" b="1" dirty="0" smtClean="0"/>
              <a:t>charge and mass balance</a:t>
            </a:r>
            <a:endParaRPr lang="en-US" sz="3200" b="1" dirty="0" smtClean="0"/>
          </a:p>
          <a:p>
            <a:r>
              <a:rPr lang="en-US" sz="3200" b="1" dirty="0" smtClean="0"/>
              <a:t>	</a:t>
            </a:r>
          </a:p>
          <a:p>
            <a:endParaRPr lang="en-US" sz="3200" dirty="0"/>
          </a:p>
        </p:txBody>
      </p:sp>
      <p:pic>
        <p:nvPicPr>
          <p:cNvPr id="15" name="Picture 14" descr="ex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905000"/>
            <a:ext cx="3845181" cy="981075"/>
          </a:xfrm>
          <a:prstGeom prst="rect">
            <a:avLst/>
          </a:prstGeom>
        </p:spPr>
      </p:pic>
      <p:pic>
        <p:nvPicPr>
          <p:cNvPr id="16" name="Picture 15" descr="funny-celebrity-can-i-get-off-now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03117"/>
            <a:ext cx="5257800" cy="29548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10200" y="4800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may be annoying, but you know you like it!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Learning Check</a:t>
            </a:r>
            <a:r>
              <a:rPr lang="en-US" sz="3200" b="1" dirty="0" smtClean="0"/>
              <a:t>: </a:t>
            </a:r>
            <a:endParaRPr lang="en-US" sz="3200" b="1" baseline="30000" dirty="0" smtClean="0"/>
          </a:p>
          <a:p>
            <a:r>
              <a:rPr lang="en-US" sz="3200" dirty="0"/>
              <a:t>	</a:t>
            </a:r>
          </a:p>
        </p:txBody>
      </p:sp>
      <p:pic>
        <p:nvPicPr>
          <p:cNvPr id="10" name="Picture 9" descr="Nuclear%20Reaction%20Equa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6321" y="1143001"/>
            <a:ext cx="6262279" cy="57395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29200" y="1447800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238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92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1600200"/>
            <a:ext cx="45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13716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Alpha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Decay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2514600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2590800"/>
            <a:ext cx="45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25908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Beta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Decay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0200" y="3657600"/>
            <a:ext cx="6248400" cy="2209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Keep Going, you can do these!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5867400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15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6019800"/>
            <a:ext cx="45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5780782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Positron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Decay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1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Separation of Radiation</a:t>
            </a:r>
            <a:r>
              <a:rPr lang="en-US" sz="3200" b="1" dirty="0" smtClean="0"/>
              <a:t>:</a:t>
            </a:r>
            <a:endParaRPr lang="en-US" sz="3200" b="1" baseline="30000" dirty="0" smtClean="0"/>
          </a:p>
          <a:p>
            <a:r>
              <a:rPr lang="en-US" sz="3200" dirty="0"/>
              <a:t>	</a:t>
            </a:r>
            <a:endParaRPr lang="en-US" sz="3200" b="1" dirty="0" smtClean="0"/>
          </a:p>
          <a:p>
            <a:r>
              <a:rPr lang="en-US" sz="3200" b="1" dirty="0"/>
              <a:t>	</a:t>
            </a:r>
            <a:endParaRPr lang="en-US" sz="3200" b="1" dirty="0" smtClean="0"/>
          </a:p>
          <a:p>
            <a:endParaRPr lang="en-US" sz="3200" dirty="0"/>
          </a:p>
        </p:txBody>
      </p:sp>
      <p:pic>
        <p:nvPicPr>
          <p:cNvPr id="8" name="Picture 7" descr="Image20.gif"/>
          <p:cNvPicPr>
            <a:picLocks noChangeAspect="1"/>
          </p:cNvPicPr>
          <p:nvPr/>
        </p:nvPicPr>
        <p:blipFill>
          <a:blip r:embed="rId3" cstate="print"/>
          <a:srcRect b="9089"/>
          <a:stretch>
            <a:fillRect/>
          </a:stretch>
        </p:blipFill>
        <p:spPr>
          <a:xfrm>
            <a:off x="1219200" y="1219200"/>
            <a:ext cx="7385897" cy="5502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1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Artificial Transmutation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	* One element is forced to change to another 	   by bombardment with a particle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* 2 particles on left side of equation</a:t>
            </a:r>
            <a:endParaRPr lang="en-US" sz="3200" b="1" dirty="0" smtClean="0"/>
          </a:p>
          <a:p>
            <a:r>
              <a:rPr lang="en-US" sz="3200" dirty="0"/>
              <a:t>	</a:t>
            </a:r>
            <a:endParaRPr lang="en-US" sz="3200" b="1" dirty="0" smtClean="0"/>
          </a:p>
          <a:p>
            <a:r>
              <a:rPr lang="en-US" sz="3200" b="1" dirty="0"/>
              <a:t>	</a:t>
            </a:r>
            <a:endParaRPr lang="en-US" sz="3200" b="1" dirty="0" smtClean="0"/>
          </a:p>
          <a:p>
            <a:endParaRPr lang="en-US" sz="3200" dirty="0"/>
          </a:p>
        </p:txBody>
      </p:sp>
      <p:pic>
        <p:nvPicPr>
          <p:cNvPr id="6" name="Picture 5" descr="artificial_transmu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489200"/>
            <a:ext cx="6527800" cy="436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810000"/>
            <a:ext cx="1965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Bombarding</a:t>
            </a:r>
          </a:p>
          <a:p>
            <a:r>
              <a:rPr lang="en-US" sz="2800" dirty="0" smtClean="0"/>
              <a:t>particle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4343400"/>
            <a:ext cx="2286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5181600"/>
            <a:ext cx="108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Target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371600" y="50292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Spontaneous Nuclear Reactions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r>
              <a:rPr lang="en-US" sz="3200" dirty="0"/>
              <a:t>	</a:t>
            </a:r>
            <a:r>
              <a:rPr lang="en-US" sz="3200" b="1" dirty="0" smtClean="0"/>
              <a:t>* </a:t>
            </a:r>
            <a:r>
              <a:rPr lang="en-US" sz="3200" b="1" dirty="0" smtClean="0"/>
              <a:t>release of natural radioactivity to become 	   more stable</a:t>
            </a:r>
            <a:endParaRPr lang="en-US" sz="3200" dirty="0" smtClean="0"/>
          </a:p>
          <a:p>
            <a:r>
              <a:rPr lang="en-US" sz="3200" dirty="0"/>
              <a:t>	</a:t>
            </a:r>
          </a:p>
          <a:p>
            <a:r>
              <a:rPr lang="en-US" sz="3200" b="1" u="sng" dirty="0" smtClean="0"/>
              <a:t>Natural Transmutation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r>
              <a:rPr lang="en-US" sz="3200" b="1" dirty="0" smtClean="0"/>
              <a:t>	* </a:t>
            </a:r>
            <a:r>
              <a:rPr lang="en-US" sz="3200" b="1" dirty="0" smtClean="0"/>
              <a:t>an element naturally decays to another 		   element</a:t>
            </a:r>
            <a:endParaRPr lang="en-US" sz="3200" b="1" dirty="0" smtClean="0"/>
          </a:p>
          <a:p>
            <a:endParaRPr lang="en-US" sz="3200" dirty="0"/>
          </a:p>
        </p:txBody>
      </p:sp>
      <p:pic>
        <p:nvPicPr>
          <p:cNvPr id="8" name="Picture 7" descr="u04-s02-ls03-lessonfig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886200"/>
            <a:ext cx="51593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Beta Decay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r>
              <a:rPr lang="en-US" sz="3200" dirty="0"/>
              <a:t>	</a:t>
            </a:r>
            <a:r>
              <a:rPr lang="en-US" sz="3200" b="1" dirty="0" smtClean="0"/>
              <a:t>* </a:t>
            </a:r>
            <a:r>
              <a:rPr lang="en-US" sz="3200" b="1" dirty="0" smtClean="0"/>
              <a:t>Have too many neutrons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* Above the band of stability</a:t>
            </a:r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7" name="Picture 6" descr="nuc_sta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90801"/>
            <a:ext cx="6657108" cy="4100778"/>
          </a:xfrm>
          <a:prstGeom prst="rect">
            <a:avLst/>
          </a:prstGeom>
        </p:spPr>
      </p:pic>
      <p:pic>
        <p:nvPicPr>
          <p:cNvPr id="10" name="Picture 9" descr="nto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2900" y="5743575"/>
            <a:ext cx="4991100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Beta </a:t>
            </a:r>
            <a:r>
              <a:rPr lang="en-US" sz="3200" b="1" u="sng" dirty="0" smtClean="0"/>
              <a:t>Decay</a:t>
            </a:r>
            <a:r>
              <a:rPr lang="en-US" sz="3200" b="1" dirty="0" smtClean="0"/>
              <a:t>:</a:t>
            </a:r>
          </a:p>
          <a:p>
            <a:r>
              <a:rPr lang="en-US" sz="3200" dirty="0"/>
              <a:t>		</a:t>
            </a:r>
          </a:p>
          <a:p>
            <a:endParaRPr lang="en-US" sz="3200" dirty="0"/>
          </a:p>
        </p:txBody>
      </p:sp>
      <p:pic>
        <p:nvPicPr>
          <p:cNvPr id="6" name="Picture 5" descr="NeutronDecay.jpg"/>
          <p:cNvPicPr>
            <a:picLocks noChangeAspect="1"/>
          </p:cNvPicPr>
          <p:nvPr/>
        </p:nvPicPr>
        <p:blipFill>
          <a:blip r:embed="rId3" cstate="print"/>
          <a:srcRect r="25408"/>
          <a:stretch>
            <a:fillRect/>
          </a:stretch>
        </p:blipFill>
        <p:spPr>
          <a:xfrm>
            <a:off x="914400" y="1219200"/>
            <a:ext cx="3047998" cy="928687"/>
          </a:xfrm>
          <a:prstGeom prst="rect">
            <a:avLst/>
          </a:prstGeom>
        </p:spPr>
      </p:pic>
      <p:pic>
        <p:nvPicPr>
          <p:cNvPr id="10" name="Picture 9" descr="betadecay.gif"/>
          <p:cNvPicPr>
            <a:picLocks noChangeAspect="1"/>
          </p:cNvPicPr>
          <p:nvPr/>
        </p:nvPicPr>
        <p:blipFill>
          <a:blip r:embed="rId4" cstate="print"/>
          <a:srcRect b="51693"/>
          <a:stretch>
            <a:fillRect/>
          </a:stretch>
        </p:blipFill>
        <p:spPr>
          <a:xfrm>
            <a:off x="1295400" y="2286000"/>
            <a:ext cx="6324600" cy="2289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45720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Atomic number increases by 1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Number of protons increases by 1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Number of neutrons decreases by 1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Atomic mass remains the same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Beta Decay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r>
              <a:rPr lang="en-US" sz="3200" dirty="0"/>
              <a:t>	</a:t>
            </a:r>
            <a:r>
              <a:rPr lang="en-US" sz="3200" b="1" dirty="0" smtClean="0"/>
              <a:t>* </a:t>
            </a:r>
            <a:r>
              <a:rPr lang="en-US" sz="3200" b="1" dirty="0" smtClean="0"/>
              <a:t>Table N</a:t>
            </a:r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6" name="Picture 5" descr="chem%20table%20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0"/>
            <a:ext cx="3733800" cy="6835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Positron Decay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r>
              <a:rPr lang="en-US" sz="3200" b="1" dirty="0" smtClean="0"/>
              <a:t>* </a:t>
            </a:r>
            <a:r>
              <a:rPr lang="en-US" sz="3200" b="1" dirty="0" smtClean="0"/>
              <a:t>Too many protons  </a:t>
            </a:r>
            <a:r>
              <a:rPr lang="en-US" sz="3200" b="1" dirty="0" smtClean="0">
                <a:sym typeface="Wingdings" pitchFamily="2" charset="2"/>
              </a:rPr>
              <a:t> </a:t>
            </a:r>
            <a:r>
              <a:rPr lang="en-US" sz="3200" b="1" dirty="0" smtClean="0"/>
              <a:t>(converts to a neutron)</a:t>
            </a:r>
            <a:endParaRPr lang="en-US" sz="3200" b="1" dirty="0" smtClean="0"/>
          </a:p>
          <a:p>
            <a:r>
              <a:rPr lang="en-US" sz="3200" b="1" dirty="0" smtClean="0"/>
              <a:t>* </a:t>
            </a:r>
            <a:r>
              <a:rPr lang="en-US" sz="3200" b="1" dirty="0" smtClean="0"/>
              <a:t>Below the band of stability</a:t>
            </a:r>
            <a:endParaRPr lang="en-US" sz="3200" b="1" dirty="0" smtClean="0"/>
          </a:p>
          <a:p>
            <a:endParaRPr lang="en-US" sz="3200" b="1" dirty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6" name="Picture 5" descr="nuc_sta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133600"/>
            <a:ext cx="7257803" cy="4470806"/>
          </a:xfrm>
          <a:prstGeom prst="rect">
            <a:avLst/>
          </a:prstGeom>
        </p:spPr>
      </p:pic>
      <p:pic>
        <p:nvPicPr>
          <p:cNvPr id="7" name="Picture 6" descr="pt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2900" y="5743575"/>
            <a:ext cx="4991100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28062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Positron Decay</a:t>
            </a:r>
            <a:r>
              <a:rPr lang="en-US" sz="3200" b="1" dirty="0" smtClean="0"/>
              <a:t>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			p </a:t>
            </a:r>
            <a:r>
              <a:rPr lang="en-US" sz="3200" b="1" dirty="0" smtClean="0">
                <a:sym typeface="Wingdings" pitchFamily="2" charset="2"/>
              </a:rPr>
              <a:t>   n  +    e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	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1524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1                   1                0</a:t>
            </a:r>
          </a:p>
          <a:p>
            <a:r>
              <a:rPr lang="en-US" b="1" dirty="0" smtClean="0"/>
              <a:t>1                   0                1</a:t>
            </a:r>
            <a:endParaRPr lang="en-US" b="1" dirty="0"/>
          </a:p>
        </p:txBody>
      </p:sp>
      <p:pic>
        <p:nvPicPr>
          <p:cNvPr id="16" name="Picture 15" descr="Positron-Example1.gif"/>
          <p:cNvPicPr>
            <a:picLocks noChangeAspect="1"/>
          </p:cNvPicPr>
          <p:nvPr/>
        </p:nvPicPr>
        <p:blipFill>
          <a:blip r:embed="rId3" cstate="print"/>
          <a:srcRect r="22454"/>
          <a:stretch>
            <a:fillRect/>
          </a:stretch>
        </p:blipFill>
        <p:spPr>
          <a:xfrm>
            <a:off x="1447800" y="2438400"/>
            <a:ext cx="57150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38862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Atomic number decreases by 1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Number of protons decreases by 1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Number of neutrons increases by 1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Atomic mass remains the same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Alpha Decay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r>
              <a:rPr lang="en-US" sz="3200" dirty="0"/>
              <a:t>	</a:t>
            </a:r>
            <a:r>
              <a:rPr lang="en-US" sz="3200" b="1" dirty="0" smtClean="0"/>
              <a:t>* </a:t>
            </a:r>
            <a:r>
              <a:rPr lang="en-US" sz="3200" b="1" dirty="0" smtClean="0"/>
              <a:t>N</a:t>
            </a:r>
            <a:r>
              <a:rPr lang="en-US" sz="3200" b="1" dirty="0" smtClean="0"/>
              <a:t>uclei is too heavy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* Alpha decay is a transmutation because the 	   atom changes its atomic number and 	   	   becomes a different element</a:t>
            </a:r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/>
          </a:p>
        </p:txBody>
      </p:sp>
      <p:pic>
        <p:nvPicPr>
          <p:cNvPr id="7" name="Picture 6" descr="alph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124199"/>
            <a:ext cx="6553200" cy="3242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Alpha </a:t>
            </a:r>
            <a:r>
              <a:rPr lang="en-US" sz="3200" b="1" u="sng" dirty="0" smtClean="0"/>
              <a:t>Decay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r>
              <a:rPr lang="en-US" sz="3200" dirty="0"/>
              <a:t>	</a:t>
            </a:r>
          </a:p>
        </p:txBody>
      </p:sp>
      <p:pic>
        <p:nvPicPr>
          <p:cNvPr id="6" name="Picture 5" descr="U238deca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648200"/>
            <a:ext cx="6529589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Atomic number decreases by 2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Number of protons decreases by 2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Number of neutrons decreases by 2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Atomic mass decreases by 4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170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Nuclear Equations &amp; Transmutations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Chemistry: Radioactivity &amp; Types of Radiation</dc:title>
  <dc:creator>Randy</dc:creator>
  <cp:lastModifiedBy>Randy</cp:lastModifiedBy>
  <cp:revision>33</cp:revision>
  <dcterms:created xsi:type="dcterms:W3CDTF">2011-05-14T12:09:03Z</dcterms:created>
  <dcterms:modified xsi:type="dcterms:W3CDTF">2011-05-14T15:58:33Z</dcterms:modified>
</cp:coreProperties>
</file>