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9" r:id="rId6"/>
    <p:sldId id="271" r:id="rId7"/>
    <p:sldId id="272" r:id="rId8"/>
    <p:sldId id="273" r:id="rId9"/>
    <p:sldId id="274" r:id="rId10"/>
    <p:sldId id="275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F668-42EE-4C94-910E-487FCD423E00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E51B-86D3-49C0-9F69-6F4B331B9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228600"/>
            <a:ext cx="8763000" cy="2057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Half-Life &amp; 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Radioactive Dating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628287"/>
            <a:ext cx="6223000" cy="522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Learning Check</a:t>
            </a:r>
            <a:r>
              <a:rPr lang="en-US" sz="3200" b="1" dirty="0" smtClean="0"/>
              <a:t>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How many days are required for 200.g of radon-222 to decay to 50.0g?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a.  1.91 days		c.  7.64 days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b.  3.82 days		d.  11.5 days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Answer is: c (7.64)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		½ life of </a:t>
            </a:r>
            <a:r>
              <a:rPr lang="en-US" sz="3200" b="1" dirty="0" err="1" smtClean="0"/>
              <a:t>Rn</a:t>
            </a:r>
            <a:r>
              <a:rPr lang="en-US" sz="3200" b="1" dirty="0" smtClean="0"/>
              <a:t> is 3.82 days</a:t>
            </a:r>
          </a:p>
          <a:p>
            <a:r>
              <a:rPr lang="en-US" sz="3200" b="1" dirty="0" smtClean="0"/>
              <a:t>		200g </a:t>
            </a:r>
            <a:r>
              <a:rPr lang="en-US" sz="3200" b="1" dirty="0" smtClean="0">
                <a:sym typeface="Wingdings" pitchFamily="2" charset="2"/>
              </a:rPr>
              <a:t> 50g = 2 half-</a:t>
            </a:r>
            <a:r>
              <a:rPr lang="en-US" sz="3200" b="1" dirty="0" err="1" smtClean="0">
                <a:sym typeface="Wingdings" pitchFamily="2" charset="2"/>
              </a:rPr>
              <a:t>lifes</a:t>
            </a:r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Radioactive Decay Series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r>
              <a:rPr lang="en-US" sz="3200" b="1" dirty="0" smtClean="0"/>
              <a:t>* </a:t>
            </a:r>
            <a:r>
              <a:rPr lang="en-US" sz="3200" b="1" dirty="0" smtClean="0"/>
              <a:t>The changes needed to become stable</a:t>
            </a:r>
            <a:endParaRPr lang="en-US" sz="3200" b="1" dirty="0" smtClean="0"/>
          </a:p>
          <a:p>
            <a:endParaRPr lang="en-US" sz="3200" b="1" dirty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9" name="Picture 8" descr="radioactive decay se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04521"/>
            <a:ext cx="6781800" cy="5353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2800" y="3429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Takes</a:t>
            </a:r>
          </a:p>
          <a:p>
            <a:r>
              <a:rPr lang="en-US" sz="2800" dirty="0" smtClean="0"/>
              <a:t>5.5 X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yrs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28062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Radioactive Dating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* Determining age using half-life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* For rocks use </a:t>
            </a:r>
            <a:r>
              <a:rPr lang="en-US" sz="3200" b="1" baseline="30000" dirty="0" smtClean="0"/>
              <a:t>238</a:t>
            </a:r>
            <a:r>
              <a:rPr lang="en-US" sz="3200" b="1" dirty="0" smtClean="0"/>
              <a:t>U</a:t>
            </a:r>
            <a:endParaRPr lang="en-US" sz="3200" b="1" baseline="30000" dirty="0" smtClean="0"/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* For things fairly recent use </a:t>
            </a:r>
            <a:r>
              <a:rPr lang="en-US" sz="3200" b="1" baseline="30000" dirty="0" smtClean="0"/>
              <a:t>14</a:t>
            </a:r>
            <a:r>
              <a:rPr lang="en-US" sz="3200" b="1" dirty="0" smtClean="0"/>
              <a:t>C</a:t>
            </a:r>
            <a:endParaRPr lang="en-US" sz="3200" b="1" baseline="30000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			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	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 </a:t>
            </a:r>
          </a:p>
        </p:txBody>
      </p:sp>
      <p:pic>
        <p:nvPicPr>
          <p:cNvPr id="19" name="Picture 18" descr="cgr0238l.jpg"/>
          <p:cNvPicPr>
            <a:picLocks noChangeAspect="1"/>
          </p:cNvPicPr>
          <p:nvPr/>
        </p:nvPicPr>
        <p:blipFill>
          <a:blip r:embed="rId3" cstate="print"/>
          <a:srcRect b="13707"/>
          <a:stretch>
            <a:fillRect/>
          </a:stretch>
        </p:blipFill>
        <p:spPr>
          <a:xfrm>
            <a:off x="914400" y="2552333"/>
            <a:ext cx="3505200" cy="4305667"/>
          </a:xfrm>
          <a:prstGeom prst="rect">
            <a:avLst/>
          </a:prstGeom>
        </p:spPr>
      </p:pic>
      <p:pic>
        <p:nvPicPr>
          <p:cNvPr id="20" name="Picture 19" descr="funny-animals-duck-yo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505199"/>
            <a:ext cx="3733800" cy="2821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1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Half-Life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r>
              <a:rPr lang="en-US" sz="3200" dirty="0"/>
              <a:t>	</a:t>
            </a:r>
            <a:r>
              <a:rPr lang="en-US" sz="3200" b="1" dirty="0" smtClean="0"/>
              <a:t>* </a:t>
            </a:r>
            <a:r>
              <a:rPr lang="en-US" sz="3200" b="1" dirty="0" smtClean="0"/>
              <a:t>the time it takes for ½ of the radioactive 	  	   material to decay</a:t>
            </a:r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9" name="Picture 8" descr="half_life_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998512"/>
            <a:ext cx="6934200" cy="485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Half-Life</a:t>
            </a:r>
            <a:r>
              <a:rPr lang="en-US" sz="3200" b="1" dirty="0" smtClean="0"/>
              <a:t>: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/>
              <a:t>* Table T</a:t>
            </a:r>
          </a:p>
          <a:p>
            <a:r>
              <a:rPr lang="en-US" sz="3200" b="1" dirty="0" smtClean="0"/>
              <a:t>	</a:t>
            </a:r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11" name="Picture 10" descr="chem%20table%20t.gif"/>
          <p:cNvPicPr>
            <a:picLocks noChangeAspect="1"/>
          </p:cNvPicPr>
          <p:nvPr/>
        </p:nvPicPr>
        <p:blipFill>
          <a:blip r:embed="rId3" cstate="print"/>
          <a:srcRect t="84756"/>
          <a:stretch>
            <a:fillRect/>
          </a:stretch>
        </p:blipFill>
        <p:spPr>
          <a:xfrm>
            <a:off x="314864" y="1644098"/>
            <a:ext cx="8600536" cy="16515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4038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Number of		Half-life		Total  </a:t>
            </a:r>
          </a:p>
          <a:p>
            <a:r>
              <a:rPr lang="en-US" sz="3200" b="1" dirty="0" smtClean="0"/>
              <a:t>Half-lives		   Time		</a:t>
            </a:r>
            <a:r>
              <a:rPr lang="en-US" sz="3200" b="1" dirty="0" err="1" smtClean="0"/>
              <a:t>time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4191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X</a:t>
            </a:r>
            <a:r>
              <a:rPr lang="en-US" sz="4800" b="1" dirty="0" smtClean="0"/>
              <a:t>                  =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Learning Check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r>
              <a:rPr lang="en-US" sz="3200" dirty="0"/>
              <a:t>		</a:t>
            </a:r>
          </a:p>
          <a:p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914400"/>
            <a:ext cx="8610600" cy="7215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/>
              <a:t>A sample of a radioactive substance with an original mass of 16g was studied for 8 hours.  When the study was completed, only 4g of the substance remained.  What is the half-life?</a:t>
            </a:r>
          </a:p>
          <a:p>
            <a:pPr marL="514350" indent="-514350"/>
            <a:endParaRPr lang="en-US" sz="3200" b="1" dirty="0" smtClean="0"/>
          </a:p>
          <a:p>
            <a:pPr marL="514350" indent="-514350"/>
            <a:r>
              <a:rPr lang="en-US" sz="3200" b="1" dirty="0" smtClean="0"/>
              <a:t>	Step 1:  4g     </a:t>
            </a:r>
          </a:p>
          <a:p>
            <a:pPr marL="514350" indent="-514350"/>
            <a:r>
              <a:rPr lang="en-US" sz="3200" b="1" dirty="0" smtClean="0"/>
              <a:t>	</a:t>
            </a:r>
            <a:r>
              <a:rPr lang="en-US" sz="3200" b="1" dirty="0" smtClean="0"/>
              <a:t>	          16g</a:t>
            </a:r>
          </a:p>
          <a:p>
            <a:pPr marL="514350" indent="-514350"/>
            <a:endParaRPr lang="en-US" sz="3200" b="1" dirty="0" smtClean="0"/>
          </a:p>
          <a:p>
            <a:pPr marL="514350" indent="-514350"/>
            <a:r>
              <a:rPr lang="en-US" sz="3200" b="1" dirty="0" smtClean="0"/>
              <a:t>	Step 2:</a:t>
            </a:r>
          </a:p>
          <a:p>
            <a:pPr marL="514350" indent="-514350"/>
            <a:endParaRPr lang="en-US" sz="3200" b="1" dirty="0" smtClean="0"/>
          </a:p>
          <a:p>
            <a:pPr marL="514350" indent="-514350"/>
            <a:r>
              <a:rPr lang="en-US" sz="3200" b="1" dirty="0" smtClean="0"/>
              <a:t>	    </a:t>
            </a:r>
          </a:p>
          <a:p>
            <a:pPr marL="514350" indent="-514350"/>
            <a:endParaRPr lang="en-US" sz="3200" b="1" dirty="0" smtClean="0"/>
          </a:p>
          <a:p>
            <a:pPr marL="514350" indent="-514350"/>
            <a:endParaRPr lang="en-US" sz="3200" b="1" dirty="0" smtClean="0"/>
          </a:p>
          <a:p>
            <a:pPr marL="514350" indent="-514350"/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3581400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3352800"/>
            <a:ext cx="671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1</a:t>
            </a:r>
          </a:p>
          <a:p>
            <a:r>
              <a:rPr lang="en-US" sz="3200" b="1" dirty="0" smtClean="0"/>
              <a:t>  4 </a:t>
            </a:r>
            <a:endParaRPr lang="en-US" sz="3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33600" y="38862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76600" y="38862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33600" y="4953000"/>
            <a:ext cx="671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1</a:t>
            </a:r>
          </a:p>
          <a:p>
            <a:r>
              <a:rPr lang="en-US" sz="3200" b="1" dirty="0" smtClean="0"/>
              <a:t>  4 </a:t>
            </a:r>
            <a:endParaRPr lang="en-US" sz="32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54864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19400" y="5181600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76600" y="4953000"/>
            <a:ext cx="1170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1    </a:t>
            </a:r>
            <a:r>
              <a:rPr lang="en-US" sz="4800" b="1" baseline="30000" dirty="0" smtClean="0"/>
              <a:t>n</a:t>
            </a:r>
          </a:p>
          <a:p>
            <a:r>
              <a:rPr lang="en-US" sz="3200" b="1" dirty="0" smtClean="0"/>
              <a:t>  2 </a:t>
            </a:r>
            <a:endParaRPr lang="en-US" sz="32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76600" y="54864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Double Bracket 27"/>
          <p:cNvSpPr/>
          <p:nvPr/>
        </p:nvSpPr>
        <p:spPr>
          <a:xfrm>
            <a:off x="3200400" y="5029200"/>
            <a:ext cx="838200" cy="838200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876800" y="33528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Step 3:  number of half-	     </a:t>
            </a:r>
            <a:r>
              <a:rPr lang="en-US" sz="3200" b="1" dirty="0" err="1" smtClean="0"/>
              <a:t>lifes</a:t>
            </a:r>
            <a:r>
              <a:rPr lang="en-US" sz="3200" b="1" dirty="0" smtClean="0"/>
              <a:t>  (n) = 2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Step 4:  t       </a:t>
            </a:r>
          </a:p>
          <a:p>
            <a:r>
              <a:rPr lang="en-US" sz="3200" b="1" dirty="0" smtClean="0"/>
              <a:t>               T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54435" y="4953000"/>
            <a:ext cx="2389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# of ½ </a:t>
            </a:r>
            <a:r>
              <a:rPr lang="en-US" sz="3200" b="1" dirty="0" err="1" smtClean="0"/>
              <a:t>lifes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172200" y="5334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9800" y="5780782"/>
            <a:ext cx="6671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8</a:t>
            </a:r>
          </a:p>
          <a:p>
            <a:r>
              <a:rPr lang="en-US" sz="3200" b="1" dirty="0" smtClean="0"/>
              <a:t>  T </a:t>
            </a:r>
            <a:endParaRPr lang="en-US" sz="32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172200" y="63246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54435" y="6019800"/>
            <a:ext cx="784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 2 </a:t>
            </a:r>
            <a:endParaRPr lang="en-US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543800" y="6273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 = 4 hrs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 animBg="1"/>
      <p:bldP spid="30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458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Learning Check</a:t>
            </a:r>
            <a:r>
              <a:rPr lang="en-US" sz="3200" b="1" dirty="0" smtClean="0"/>
              <a:t>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How much time must elapse before 16g of potassium-42 decays, leaving 2g of the original isotope?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a.  8 X 12.4 hours	c.  3 X 12.4 hours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b.  2 X 12.4 hours	d.  4 X 12.4 hours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Answer is: C (3 half-</a:t>
            </a:r>
            <a:r>
              <a:rPr lang="en-US" sz="3200" b="1" dirty="0" err="1" smtClean="0"/>
              <a:t>lifes</a:t>
            </a:r>
            <a:r>
              <a:rPr lang="en-US" sz="3200" b="1" dirty="0" smtClean="0"/>
              <a:t> X 12.4 hours)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458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Learning Check</a:t>
            </a:r>
            <a:r>
              <a:rPr lang="en-US" sz="3200" b="1" dirty="0" smtClean="0"/>
              <a:t>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Based on Reference Table N, what fraction of a sample of gold-198 remains radioactive after 2.69 days?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a.  ¼ 				c.  ¾ 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b.  ½ 				d.  </a:t>
            </a:r>
            <a:r>
              <a:rPr lang="en-US" sz="2400" b="1" dirty="0" smtClean="0"/>
              <a:t>7/8</a:t>
            </a:r>
            <a:r>
              <a:rPr lang="en-US" sz="3200" b="1" dirty="0" smtClean="0"/>
              <a:t>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Answer is: b (1/2)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4582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Learning Check</a:t>
            </a:r>
            <a:r>
              <a:rPr lang="en-US" sz="3200" b="1" dirty="0" smtClean="0"/>
              <a:t>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What is the half-life of sodium-25 if 1.00g of a 16g sample of sodium-25 remains unchanged after 237 seconds?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a.  47.4 s			c.  79.0 s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b.  59.3 s			d.  118 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Answer is: b (59.3 s)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		4 half </a:t>
            </a:r>
            <a:r>
              <a:rPr lang="en-US" sz="3200" b="1" dirty="0" err="1" smtClean="0"/>
              <a:t>lifes</a:t>
            </a:r>
            <a:r>
              <a:rPr lang="en-US" sz="3200" b="1" dirty="0" smtClean="0"/>
              <a:t> = 237</a:t>
            </a:r>
          </a:p>
          <a:p>
            <a:r>
              <a:rPr lang="en-US" sz="3200" b="1" dirty="0" smtClean="0"/>
              <a:t> </a:t>
            </a:r>
            <a:r>
              <a:rPr lang="en-US" sz="3200" b="1" dirty="0" smtClean="0"/>
              <a:t>                                            T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67200" y="5867400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Learning Check</a:t>
            </a:r>
            <a:r>
              <a:rPr lang="en-US" sz="3200" b="1" dirty="0" smtClean="0"/>
              <a:t>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After 32 days, 5 milligrams of an 80 milligram sample of a radioactive isotope remains unchanged.   What is the half-life of this element?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a.  8 days 			c.  16 days 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b.  2 days 			d.  4 days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Answer is: a (8 days)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		4 = </a:t>
            </a:r>
            <a:r>
              <a:rPr lang="en-US" sz="3200" b="1" u="sng" dirty="0" smtClean="0"/>
              <a:t>32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     </a:t>
            </a:r>
            <a:r>
              <a:rPr lang="en-US" sz="3200" b="1" dirty="0" smtClean="0"/>
              <a:t>                    T</a:t>
            </a:r>
            <a:endParaRPr lang="en-US" sz="3200" b="1" u="sng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Learning Check</a:t>
            </a:r>
            <a:r>
              <a:rPr lang="en-US" sz="3200" b="1" dirty="0" smtClean="0"/>
              <a:t>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If 1/8 of an original sample of krypton-74 remains unchanged after 34.5 minutes, what is the half-life of krypton-74?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a.  11.5 min		c.  34.5 min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/>
              <a:t>b.  23.0 min		d.  46.0 min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Answer is: a (11.5 min)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		3 = </a:t>
            </a:r>
            <a:r>
              <a:rPr lang="en-US" sz="3200" b="1" u="sng" dirty="0" smtClean="0"/>
              <a:t>34.5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     </a:t>
            </a:r>
            <a:r>
              <a:rPr lang="en-US" sz="3200" b="1" dirty="0" smtClean="0"/>
              <a:t>                      T</a:t>
            </a:r>
            <a:endParaRPr lang="en-US" sz="3200" b="1" u="sng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240</Words>
  <Application>Microsoft Office PowerPoint</Application>
  <PresentationFormat>On-screen Show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Half-Life &amp;  Radioactive Dating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Chemistry: Radioactivity &amp; Types of Radiation</dc:title>
  <dc:creator>Randy</dc:creator>
  <cp:lastModifiedBy>Randy</cp:lastModifiedBy>
  <cp:revision>52</cp:revision>
  <dcterms:created xsi:type="dcterms:W3CDTF">2011-05-14T12:09:03Z</dcterms:created>
  <dcterms:modified xsi:type="dcterms:W3CDTF">2011-05-14T17:15:16Z</dcterms:modified>
</cp:coreProperties>
</file>