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6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F668-42EE-4C94-910E-487FCD423E00}" type="datetimeFigureOut">
              <a:rPr lang="en-US" smtClean="0"/>
              <a:pPr/>
              <a:t>5/21/2011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228600"/>
            <a:ext cx="8763000" cy="205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Energy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105651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199"/>
            <a:ext cx="4114800" cy="4882369"/>
          </a:xfrm>
          <a:prstGeom prst="rect">
            <a:avLst/>
          </a:prstGeom>
        </p:spPr>
      </p:pic>
      <p:pic>
        <p:nvPicPr>
          <p:cNvPr id="6" name="Picture 5" descr="animated_radioactivit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95400"/>
            <a:ext cx="2743200" cy="2735865"/>
          </a:xfrm>
          <a:prstGeom prst="rect">
            <a:avLst/>
          </a:prstGeom>
        </p:spPr>
      </p:pic>
      <p:pic>
        <p:nvPicPr>
          <p:cNvPr id="7" name="Picture 6" descr="whatisenerg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164724"/>
            <a:ext cx="3124200" cy="269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Fusion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*light nuclei are put together</a:t>
            </a:r>
          </a:p>
          <a:p>
            <a:pPr algn="ctr"/>
            <a:r>
              <a:rPr lang="en-US" sz="3200" b="1" dirty="0" smtClean="0"/>
              <a:t>Hydrogen </a:t>
            </a:r>
            <a:r>
              <a:rPr lang="en-US" sz="3200" b="1" dirty="0" smtClean="0">
                <a:sym typeface="Wingdings" pitchFamily="2" charset="2"/>
              </a:rPr>
              <a:t> Helium + Energy</a:t>
            </a:r>
          </a:p>
          <a:p>
            <a:pPr algn="ctr"/>
            <a:endParaRPr lang="en-US" sz="3200" b="1" dirty="0" smtClean="0">
              <a:sym typeface="Wingdings" pitchFamily="2" charset="2"/>
            </a:endParaRPr>
          </a:p>
          <a:p>
            <a:pPr algn="ctr"/>
            <a:endParaRPr lang="en-US" sz="3200" b="1" dirty="0" smtClean="0">
              <a:sym typeface="Wingdings" pitchFamily="2" charset="2"/>
            </a:endParaRPr>
          </a:p>
          <a:p>
            <a:pPr algn="ctr"/>
            <a:endParaRPr lang="en-US" sz="3200" b="1" dirty="0" smtClean="0">
              <a:sym typeface="Wingdings" pitchFamily="2" charset="2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u8c3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09800"/>
            <a:ext cx="5747576" cy="847725"/>
          </a:xfrm>
          <a:prstGeom prst="rect">
            <a:avLst/>
          </a:prstGeom>
        </p:spPr>
      </p:pic>
      <p:pic>
        <p:nvPicPr>
          <p:cNvPr id="7" name="Picture 6" descr="fus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Fusion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*</a:t>
            </a:r>
            <a:r>
              <a:rPr lang="en-US" sz="3200" b="1" dirty="0" err="1" smtClean="0"/>
              <a:t>theromonuclear</a:t>
            </a:r>
            <a:r>
              <a:rPr lang="en-US" sz="3200" b="1" dirty="0" smtClean="0"/>
              <a:t> reaction</a:t>
            </a:r>
          </a:p>
          <a:p>
            <a:r>
              <a:rPr lang="en-US" sz="3200" b="1" dirty="0" smtClean="0"/>
              <a:t>	*stars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Advantages:</a:t>
            </a:r>
          </a:p>
          <a:p>
            <a:r>
              <a:rPr lang="en-US" sz="3200" b="1" dirty="0" smtClean="0"/>
              <a:t>	- less poisonous wastes</a:t>
            </a:r>
          </a:p>
          <a:p>
            <a:r>
              <a:rPr lang="en-US" sz="3200" b="1" dirty="0" smtClean="0"/>
              <a:t>	- fuel is inexpensive and abundant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Disadvantages:</a:t>
            </a:r>
          </a:p>
          <a:p>
            <a:r>
              <a:rPr lang="en-US" sz="3200" b="1" dirty="0" smtClean="0"/>
              <a:t>	- requires high temps.</a:t>
            </a:r>
          </a:p>
          <a:p>
            <a:r>
              <a:rPr lang="en-US" sz="3200" b="1" dirty="0" smtClean="0"/>
              <a:t>		40,000,000°C</a:t>
            </a:r>
          </a:p>
          <a:p>
            <a:r>
              <a:rPr lang="en-US" sz="3200" b="1" dirty="0" smtClean="0"/>
              <a:t>	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434841_f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0" y="0"/>
            <a:ext cx="2476500" cy="2171700"/>
          </a:xfrm>
          <a:prstGeom prst="rect">
            <a:avLst/>
          </a:prstGeom>
        </p:spPr>
      </p:pic>
      <p:pic>
        <p:nvPicPr>
          <p:cNvPr id="7" name="Picture 6" descr="infrastruc_p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914775"/>
            <a:ext cx="28194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Other Uses Of Radioisotopes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</a:t>
            </a:r>
          </a:p>
          <a:p>
            <a:r>
              <a:rPr lang="en-US" sz="3200" b="1" u="sng" dirty="0" smtClean="0"/>
              <a:t>Radiation Therapy</a:t>
            </a:r>
            <a:r>
              <a:rPr lang="en-US" sz="3200" b="1" dirty="0" smtClean="0"/>
              <a:t>: </a:t>
            </a:r>
          </a:p>
          <a:p>
            <a:r>
              <a:rPr lang="en-US" sz="3200" b="1" baseline="30000" dirty="0" smtClean="0"/>
              <a:t>*60</a:t>
            </a:r>
            <a:r>
              <a:rPr lang="en-US" sz="3200" b="1" dirty="0" smtClean="0"/>
              <a:t>Co      Cobalt-60</a:t>
            </a:r>
          </a:p>
          <a:p>
            <a:r>
              <a:rPr lang="en-US" sz="3200" b="1" dirty="0" smtClean="0"/>
              <a:t>	- short half life</a:t>
            </a:r>
          </a:p>
          <a:p>
            <a:r>
              <a:rPr lang="en-US" sz="3200" b="1" dirty="0" smtClean="0"/>
              <a:t>	- quickly eliminated from the body</a:t>
            </a:r>
          </a:p>
          <a:p>
            <a:r>
              <a:rPr lang="en-US" sz="3200" b="1" dirty="0" smtClean="0"/>
              <a:t>	- kills cancerous cells without extensively 	 	  damaging healthy cells.</a:t>
            </a:r>
          </a:p>
          <a:p>
            <a:r>
              <a:rPr lang="en-US" sz="3200" b="1" dirty="0" smtClean="0"/>
              <a:t>*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      Iodine-131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cs typeface="Times New Roman" pitchFamily="18" charset="0"/>
              </a:rPr>
              <a:t>- shows thyroid disorders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Tc     Technetium-99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- locate brain tumors and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  blood flow patterns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9" name="Picture 8" descr="radiation_thera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175" y="0"/>
            <a:ext cx="35528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731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Tracers</a:t>
            </a:r>
            <a:r>
              <a:rPr lang="en-US" sz="3200" b="1" dirty="0" smtClean="0"/>
              <a:t>: </a:t>
            </a:r>
          </a:p>
          <a:p>
            <a:endParaRPr lang="en-US" sz="3200" b="1" baseline="30000" dirty="0" smtClean="0"/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*show how reactions take place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*because they are radioactive, they can be traced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to show the course of a chemical reaction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is used to trace organic reactions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- shows the mechanism or path of the 	 	  reaction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9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7680"/>
            <a:ext cx="3200400" cy="2560320"/>
          </a:xfrm>
          <a:prstGeom prst="rect">
            <a:avLst/>
          </a:prstGeom>
        </p:spPr>
      </p:pic>
      <p:pic>
        <p:nvPicPr>
          <p:cNvPr id="7" name="Picture 6" descr="PET9-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091167"/>
            <a:ext cx="3581400" cy="2766833"/>
          </a:xfrm>
          <a:prstGeom prst="rect">
            <a:avLst/>
          </a:prstGeom>
        </p:spPr>
      </p:pic>
      <p:pic>
        <p:nvPicPr>
          <p:cNvPr id="10" name="Picture 9" descr="funny-gif-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6698" y="0"/>
            <a:ext cx="2107301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Irradiation of Food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- kills microbes (like E. coli) in food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- food stores longer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999_1004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4730082" cy="4267200"/>
          </a:xfrm>
          <a:prstGeom prst="rect">
            <a:avLst/>
          </a:prstGeom>
        </p:spPr>
      </p:pic>
      <p:pic>
        <p:nvPicPr>
          <p:cNvPr id="7" name="Picture 6" descr="funny-gif-7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4810125"/>
            <a:ext cx="2857500" cy="2047875"/>
          </a:xfrm>
          <a:prstGeom prst="rect">
            <a:avLst/>
          </a:prstGeom>
        </p:spPr>
      </p:pic>
      <p:pic>
        <p:nvPicPr>
          <p:cNvPr id="10" name="Picture 9" descr="0208irrad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676400"/>
            <a:ext cx="2362200" cy="2866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Risks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* Radiation ionizes molecules</a:t>
            </a:r>
          </a:p>
          <a:p>
            <a:pPr lvl="2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causes cancer and/or mutations</a:t>
            </a:r>
          </a:p>
          <a:p>
            <a:pPr lvl="2">
              <a:buFontTx/>
              <a:buChar char="-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Penetration:</a:t>
            </a:r>
          </a:p>
          <a:p>
            <a:pPr lvl="2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endParaRPr lang="en-US" sz="3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2"/>
            <a:endParaRPr lang="en-US" sz="3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2"/>
            <a:endParaRPr lang="en-US" sz="3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2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505200"/>
            <a:ext cx="3653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Least Risk </a:t>
            </a:r>
            <a:r>
              <a:rPr lang="en-US" sz="2800" dirty="0" smtClean="0">
                <a:sym typeface="Wingdings" pitchFamily="2" charset="2"/>
              </a:rPr>
              <a:t> Worst Risk</a:t>
            </a:r>
            <a:endParaRPr lang="en-US" sz="2800" dirty="0"/>
          </a:p>
        </p:txBody>
      </p:sp>
      <p:pic>
        <p:nvPicPr>
          <p:cNvPr id="11" name="Picture 10" descr="funny-gif-7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114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Energy Of Nuclear Changes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* Matter can be converted into energy, and 	   energy can be converted into matter.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smart_guy_with_emc2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981200"/>
            <a:ext cx="3333750" cy="20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191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 = energy</a:t>
            </a:r>
          </a:p>
          <a:p>
            <a:r>
              <a:rPr lang="en-US" sz="3200" b="1" dirty="0" smtClean="0"/>
              <a:t>M = mass</a:t>
            </a:r>
          </a:p>
          <a:p>
            <a:r>
              <a:rPr lang="en-US" sz="3200" b="1" dirty="0" smtClean="0"/>
              <a:t>C = speed of light (3 X 10</a:t>
            </a:r>
            <a:r>
              <a:rPr lang="en-US" sz="3200" b="1" baseline="30000" dirty="0" smtClean="0"/>
              <a:t>8</a:t>
            </a:r>
            <a:r>
              <a:rPr lang="en-US" sz="3200" b="1" dirty="0" smtClean="0"/>
              <a:t> meters/second</a:t>
            </a:r>
            <a:r>
              <a:rPr lang="en-US" sz="3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</a:t>
            </a:r>
            <a:r>
              <a:rPr lang="en-US" sz="3200" b="1" dirty="0" smtClean="0"/>
              <a:t>* Nuclear energy has much more energy 	  	   than from chemical reactions</a:t>
            </a:r>
          </a:p>
          <a:p>
            <a:endParaRPr lang="en-US" sz="3200" b="1" dirty="0" smtClean="0"/>
          </a:p>
          <a:p>
            <a:pPr algn="ctr"/>
            <a:r>
              <a:rPr lang="en-US" sz="3200" b="1" dirty="0" smtClean="0"/>
              <a:t>1Kg Uranium = 4,000,000Kg Coal</a:t>
            </a:r>
          </a:p>
          <a:p>
            <a:endParaRPr lang="en-US" sz="3200" b="1" dirty="0" smtClean="0"/>
          </a:p>
          <a:p>
            <a:r>
              <a:rPr lang="en-US" sz="3200" b="1" u="sng" dirty="0" smtClean="0"/>
              <a:t>Fission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large nuclei is split into two or more 	smaller nuclei</a:t>
            </a:r>
          </a:p>
          <a:p>
            <a:endParaRPr lang="en-US" sz="3200" b="1" dirty="0" smtClean="0"/>
          </a:p>
          <a:p>
            <a:r>
              <a:rPr lang="en-US" sz="3200" b="1" u="sng" dirty="0" smtClean="0"/>
              <a:t>Fusion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small nuclei join into larger nuclei</a:t>
            </a:r>
          </a:p>
          <a:p>
            <a:r>
              <a:rPr lang="en-US" sz="3200" b="1" dirty="0" smtClean="0"/>
              <a:t>	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7" name="Picture 6" descr="nuclear_yellow_s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3781" y="4572000"/>
            <a:ext cx="175021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Fission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	</a:t>
            </a: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9144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* Heavy nuclei split apart</a:t>
            </a:r>
          </a:p>
          <a:p>
            <a:pPr marL="514350" indent="-514350"/>
            <a:endParaRPr lang="en-US" sz="3200" b="1" dirty="0" smtClean="0"/>
          </a:p>
          <a:p>
            <a:pPr marL="514350" indent="-514350"/>
            <a:r>
              <a:rPr lang="en-US" sz="3200" b="1" dirty="0" smtClean="0"/>
              <a:t>	</a:t>
            </a:r>
          </a:p>
          <a:p>
            <a:pPr marL="514350" indent="-514350"/>
            <a:r>
              <a:rPr lang="en-US" sz="3200" b="1" dirty="0" smtClean="0"/>
              <a:t>	    </a:t>
            </a:r>
          </a:p>
          <a:p>
            <a:pPr marL="514350" indent="-514350"/>
            <a:endParaRPr lang="en-US" sz="3200" b="1" dirty="0" smtClean="0"/>
          </a:p>
          <a:p>
            <a:pPr marL="514350" indent="-514350"/>
            <a:endParaRPr lang="en-US" sz="3200" b="1" dirty="0" smtClean="0"/>
          </a:p>
          <a:p>
            <a:pPr marL="514350" indent="-514350"/>
            <a:endParaRPr lang="en-US" sz="3200" b="1" dirty="0"/>
          </a:p>
        </p:txBody>
      </p:sp>
      <p:pic>
        <p:nvPicPr>
          <p:cNvPr id="32" name="Picture 31" descr="Fission_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391150" cy="13430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315200" y="8382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creates a chain reaction</a:t>
            </a:r>
            <a:endParaRPr lang="en-US" sz="32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248400" y="14478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fissionan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2800"/>
            <a:ext cx="4572000" cy="2857500"/>
          </a:xfrm>
          <a:prstGeom prst="rect">
            <a:avLst/>
          </a:prstGeom>
        </p:spPr>
      </p:pic>
      <p:pic>
        <p:nvPicPr>
          <p:cNvPr id="43" name="Picture 42" descr="chainreactionani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52800"/>
            <a:ext cx="4572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udent-pw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Fission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Advantages:</a:t>
            </a:r>
          </a:p>
          <a:p>
            <a:r>
              <a:rPr lang="en-US" sz="3200" b="1" dirty="0" smtClean="0"/>
              <a:t>	- small amount of fuel needed</a:t>
            </a:r>
          </a:p>
          <a:p>
            <a:r>
              <a:rPr lang="en-US" sz="3200" b="1" dirty="0" smtClean="0"/>
              <a:t>	- no air pollution</a:t>
            </a:r>
          </a:p>
          <a:p>
            <a:r>
              <a:rPr lang="en-US" sz="3200" b="1" dirty="0" smtClean="0"/>
              <a:t>	- reduces dependence on fossil fuels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Disadvantages:</a:t>
            </a:r>
          </a:p>
          <a:p>
            <a:r>
              <a:rPr lang="en-US" sz="3200" b="1" dirty="0" smtClean="0"/>
              <a:t>	- produces poisonous radioactive waste</a:t>
            </a:r>
          </a:p>
          <a:p>
            <a:r>
              <a:rPr lang="en-US" sz="3200" b="1" dirty="0" smtClean="0"/>
              <a:t>	- possible accidents</a:t>
            </a:r>
          </a:p>
          <a:p>
            <a:r>
              <a:rPr lang="en-US" sz="3200" b="1" dirty="0" smtClean="0"/>
              <a:t>		-Chernobyl, 3 Mile Island, Fukushima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einste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05400"/>
            <a:ext cx="1047750" cy="1609725"/>
          </a:xfrm>
          <a:prstGeom prst="rect">
            <a:avLst/>
          </a:prstGeom>
        </p:spPr>
      </p:pic>
      <p:pic>
        <p:nvPicPr>
          <p:cNvPr id="7" name="Picture 6" descr="Nuclear-Power-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3849" y="0"/>
            <a:ext cx="2790152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Chernobyl</a:t>
            </a:r>
            <a:r>
              <a:rPr lang="en-US" sz="3200" b="1" dirty="0" smtClean="0"/>
              <a:t>: 4-26-1986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imagesCAW0DH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0"/>
            <a:ext cx="3733800" cy="4009103"/>
          </a:xfrm>
          <a:prstGeom prst="rect">
            <a:avLst/>
          </a:prstGeom>
        </p:spPr>
      </p:pic>
      <p:pic>
        <p:nvPicPr>
          <p:cNvPr id="7" name="Picture 6" descr="chernobyl_fer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19200"/>
            <a:ext cx="3048000" cy="4017818"/>
          </a:xfrm>
          <a:prstGeom prst="rect">
            <a:avLst/>
          </a:prstGeom>
        </p:spPr>
      </p:pic>
      <p:pic>
        <p:nvPicPr>
          <p:cNvPr id="8" name="Picture 7" descr="scr8_pic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9605" y="4191000"/>
            <a:ext cx="5054395" cy="2667000"/>
          </a:xfrm>
          <a:prstGeom prst="rect">
            <a:avLst/>
          </a:prstGeom>
        </p:spPr>
      </p:pic>
      <p:pic>
        <p:nvPicPr>
          <p:cNvPr id="9" name="Picture 8" descr="chernoby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52800"/>
            <a:ext cx="397192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3 Mile Island</a:t>
            </a:r>
            <a:r>
              <a:rPr lang="en-US" sz="3200" b="1" dirty="0" smtClean="0"/>
              <a:t>: 3-28-1979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57f55_656393-three-mile-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71850"/>
            <a:ext cx="6191250" cy="3486150"/>
          </a:xfrm>
          <a:prstGeom prst="rect">
            <a:avLst/>
          </a:prstGeom>
        </p:spPr>
      </p:pic>
      <p:pic>
        <p:nvPicPr>
          <p:cNvPr id="8" name="Picture 7" descr="accident%20at%203%20mile%20island%20sig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0"/>
            <a:ext cx="2857500" cy="3305175"/>
          </a:xfrm>
          <a:prstGeom prst="rect">
            <a:avLst/>
          </a:prstGeom>
        </p:spPr>
      </p:pic>
      <p:pic>
        <p:nvPicPr>
          <p:cNvPr id="9" name="Picture 8" descr="three-mile-accid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7996" y="2533046"/>
            <a:ext cx="2896004" cy="432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Fukushima</a:t>
            </a:r>
            <a:r>
              <a:rPr lang="en-US" sz="3200" b="1" dirty="0" smtClean="0"/>
              <a:t>: 3-11-2011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planta-nuclear-japon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5277678" cy="4114800"/>
          </a:xfrm>
          <a:prstGeom prst="rect">
            <a:avLst/>
          </a:prstGeom>
        </p:spPr>
      </p:pic>
      <p:pic>
        <p:nvPicPr>
          <p:cNvPr id="8" name="Picture 7" descr="12_fukushimabeforeafterwave_r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148895"/>
            <a:ext cx="3124200" cy="4709105"/>
          </a:xfrm>
          <a:prstGeom prst="rect">
            <a:avLst/>
          </a:prstGeom>
        </p:spPr>
      </p:pic>
      <p:pic>
        <p:nvPicPr>
          <p:cNvPr id="9" name="Picture 8" descr="fukushima-nuclear-plant-ariel-sh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3000"/>
            <a:ext cx="8229600" cy="5722144"/>
          </a:xfrm>
          <a:prstGeom prst="rect">
            <a:avLst/>
          </a:prstGeom>
        </p:spPr>
      </p:pic>
      <p:pic>
        <p:nvPicPr>
          <p:cNvPr id="10" name="Picture 9" descr="FukushimaNuclearPlantFire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0800" y="990600"/>
            <a:ext cx="7823200" cy="5867400"/>
          </a:xfrm>
          <a:prstGeom prst="rect">
            <a:avLst/>
          </a:prstGeom>
        </p:spPr>
      </p:pic>
      <p:pic>
        <p:nvPicPr>
          <p:cNvPr id="11" name="Picture 10" descr="Controls-on-people-for-Fukushima-nuclear-plant-after-Japan-earthqua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1125912"/>
            <a:ext cx="6629400" cy="5732088"/>
          </a:xfrm>
          <a:prstGeom prst="rect">
            <a:avLst/>
          </a:prstGeom>
        </p:spPr>
      </p:pic>
      <p:pic>
        <p:nvPicPr>
          <p:cNvPr id="13" name="Picture 12" descr="un-calls-for-wider-evacuation-zone-at-fukushi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600" y="1676400"/>
            <a:ext cx="67056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120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Nuclear Energy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Chemistry: Radioactivity &amp; Types of Radiation</dc:title>
  <dc:creator>Randy</dc:creator>
  <cp:lastModifiedBy>Randy</cp:lastModifiedBy>
  <cp:revision>83</cp:revision>
  <dcterms:created xsi:type="dcterms:W3CDTF">2011-05-14T12:09:03Z</dcterms:created>
  <dcterms:modified xsi:type="dcterms:W3CDTF">2011-05-21T15:39:10Z</dcterms:modified>
</cp:coreProperties>
</file>