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7" r:id="rId5"/>
    <p:sldId id="261" r:id="rId6"/>
    <p:sldId id="260" r:id="rId7"/>
    <p:sldId id="262" r:id="rId8"/>
    <p:sldId id="268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528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A0CDC09-B679-484D-BEDD-4E4677A52D5B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u="sng" dirty="0" smtClean="0"/>
              <a:t>Composition of Matter</a:t>
            </a:r>
            <a:endParaRPr lang="en-US" sz="6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5410200"/>
          </a:xfrm>
        </p:spPr>
        <p:txBody>
          <a:bodyPr>
            <a:normAutofit fontScale="92500" lnSpcReduction="20000"/>
          </a:bodyPr>
          <a:lstStyle/>
          <a:p>
            <a:r>
              <a:rPr lang="en-US" sz="4800" dirty="0" smtClean="0"/>
              <a:t>Matter may be classified by its composition.</a:t>
            </a:r>
          </a:p>
          <a:p>
            <a:r>
              <a:rPr lang="en-US" sz="4800" dirty="0" smtClean="0"/>
              <a:t>Substances – matter that has a fixed composition. (pure)</a:t>
            </a:r>
            <a:endParaRPr lang="en-US" sz="4800" dirty="0" smtClean="0"/>
          </a:p>
          <a:p>
            <a:r>
              <a:rPr lang="en-US" sz="4800" dirty="0" smtClean="0"/>
              <a:t>Matter can be an:</a:t>
            </a:r>
          </a:p>
          <a:p>
            <a:pPr lvl="1"/>
            <a:r>
              <a:rPr lang="en-US" sz="3900" dirty="0" smtClean="0"/>
              <a:t>Element – made up of atoms</a:t>
            </a:r>
            <a:endParaRPr lang="en-US" sz="3900" dirty="0" smtClean="0"/>
          </a:p>
          <a:p>
            <a:pPr lvl="1"/>
            <a:r>
              <a:rPr lang="en-US" sz="3900" dirty="0" smtClean="0"/>
              <a:t>Compound – made up of elements</a:t>
            </a:r>
          </a:p>
          <a:p>
            <a:pPr lvl="1"/>
            <a:r>
              <a:rPr lang="en-US" sz="3900" dirty="0" smtClean="0"/>
              <a:t>Mixture – two or more substances mixed together</a:t>
            </a:r>
          </a:p>
          <a:p>
            <a:pPr lvl="1">
              <a:buNone/>
            </a:pPr>
            <a:endParaRPr lang="en-US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Heterogeneous Mixture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uniform, clumpy</a:t>
            </a:r>
          </a:p>
          <a:p>
            <a:pPr lvl="1"/>
            <a:r>
              <a:rPr lang="en-US" dirty="0" smtClean="0"/>
              <a:t>Doesn’t dissolve</a:t>
            </a:r>
          </a:p>
          <a:p>
            <a:pPr lvl="1"/>
            <a:r>
              <a:rPr lang="en-US" dirty="0" smtClean="0"/>
              <a:t>Orange juice</a:t>
            </a:r>
          </a:p>
          <a:p>
            <a:pPr lvl="1"/>
            <a:r>
              <a:rPr lang="en-US" dirty="0" smtClean="0"/>
              <a:t>Mud puddle</a:t>
            </a:r>
            <a:endParaRPr lang="en-US" dirty="0"/>
          </a:p>
        </p:txBody>
      </p:sp>
      <p:pic>
        <p:nvPicPr>
          <p:cNvPr id="4" name="Picture 3" descr="82fa7bc08372b11bc22f7a9db990_gran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86300" y="3514725"/>
            <a:ext cx="4457700" cy="3343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0"/>
            <a:ext cx="7498080" cy="1143000"/>
          </a:xfrm>
        </p:spPr>
        <p:txBody>
          <a:bodyPr/>
          <a:lstStyle/>
          <a:p>
            <a:r>
              <a:rPr lang="en-US" dirty="0" smtClean="0"/>
              <a:t>Learning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990600"/>
            <a:ext cx="7498080" cy="5867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Hydrogen Peroxide</a:t>
            </a:r>
          </a:p>
          <a:p>
            <a:pPr lvl="1"/>
            <a:r>
              <a:rPr lang="en-US" dirty="0" smtClean="0"/>
              <a:t>Compound</a:t>
            </a:r>
          </a:p>
          <a:p>
            <a:r>
              <a:rPr lang="en-US" dirty="0" smtClean="0"/>
              <a:t>Air</a:t>
            </a:r>
          </a:p>
          <a:p>
            <a:pPr lvl="1"/>
            <a:r>
              <a:rPr lang="en-US" dirty="0" smtClean="0"/>
              <a:t>Homogeneous Mixture</a:t>
            </a:r>
          </a:p>
          <a:p>
            <a:r>
              <a:rPr lang="en-US" dirty="0" smtClean="0"/>
              <a:t>Salad Dressing</a:t>
            </a:r>
          </a:p>
          <a:p>
            <a:pPr lvl="1"/>
            <a:r>
              <a:rPr lang="en-US" dirty="0" smtClean="0"/>
              <a:t>Heterogeneous Mixture</a:t>
            </a:r>
          </a:p>
          <a:p>
            <a:r>
              <a:rPr lang="en-US" dirty="0" smtClean="0"/>
              <a:t>Dirt</a:t>
            </a:r>
          </a:p>
          <a:p>
            <a:pPr lvl="1"/>
            <a:r>
              <a:rPr lang="en-US" dirty="0" smtClean="0"/>
              <a:t>Heterogeneous Mixture</a:t>
            </a:r>
          </a:p>
          <a:p>
            <a:r>
              <a:rPr lang="en-US" dirty="0" smtClean="0"/>
              <a:t>Gold</a:t>
            </a:r>
          </a:p>
          <a:p>
            <a:pPr lvl="1"/>
            <a:r>
              <a:rPr lang="en-US" dirty="0" smtClean="0"/>
              <a:t>Element</a:t>
            </a:r>
          </a:p>
          <a:p>
            <a:r>
              <a:rPr lang="en-US" dirty="0" smtClean="0"/>
              <a:t>Wild Bird Seed</a:t>
            </a:r>
          </a:p>
          <a:p>
            <a:pPr lvl="1"/>
            <a:r>
              <a:rPr lang="en-US" dirty="0" smtClean="0"/>
              <a:t>Heterogeneous Mixture</a:t>
            </a:r>
          </a:p>
          <a:p>
            <a:r>
              <a:rPr lang="en-US" dirty="0" smtClean="0"/>
              <a:t>Carbon Dioxide</a:t>
            </a:r>
          </a:p>
          <a:p>
            <a:pPr lvl="1"/>
            <a:r>
              <a:rPr lang="en-US" dirty="0" smtClean="0"/>
              <a:t>Compound</a:t>
            </a:r>
          </a:p>
          <a:p>
            <a:r>
              <a:rPr lang="en-US" dirty="0" smtClean="0"/>
              <a:t>Coffee</a:t>
            </a:r>
          </a:p>
          <a:p>
            <a:pPr lvl="1"/>
            <a:r>
              <a:rPr lang="en-US" dirty="0" smtClean="0"/>
              <a:t>Homogeneous Mixture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Chemical </a:t>
            </a:r>
            <a:r>
              <a:rPr lang="en-US" sz="7200" dirty="0" smtClean="0"/>
              <a:t>Changes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8229600" cy="4800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Elements </a:t>
            </a:r>
            <a:r>
              <a:rPr lang="en-US" sz="3600" dirty="0" smtClean="0">
                <a:sym typeface="Wingdings" pitchFamily="2" charset="2"/>
              </a:rPr>
              <a:t> Compounds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2H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+ O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 2H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0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pPr lvl="1">
              <a:buNone/>
            </a:pPr>
            <a:endParaRPr lang="en-US" dirty="0" smtClean="0"/>
          </a:p>
          <a:p>
            <a:r>
              <a:rPr lang="en-US" sz="3600" dirty="0" smtClean="0"/>
              <a:t>Compounds </a:t>
            </a:r>
            <a:r>
              <a:rPr lang="en-US" sz="3600" dirty="0" smtClean="0">
                <a:sym typeface="Wingdings" pitchFamily="2" charset="2"/>
              </a:rPr>
              <a:t> </a:t>
            </a:r>
            <a:r>
              <a:rPr lang="en-US" sz="3600" dirty="0" smtClean="0">
                <a:sym typeface="Wingdings" pitchFamily="2" charset="2"/>
              </a:rPr>
              <a:t>Element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Electricity + 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  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+ O</a:t>
            </a:r>
            <a:r>
              <a:rPr lang="en-US" baseline="-25000" dirty="0" smtClean="0">
                <a:sym typeface="Wingdings" pitchFamily="2" charset="2"/>
              </a:rPr>
              <a:t>2</a:t>
            </a:r>
            <a:endParaRPr lang="en-US" baseline="-25000" dirty="0" smtClean="0">
              <a:sym typeface="Wingdings" pitchFamily="2" charset="2"/>
            </a:endParaRPr>
          </a:p>
          <a:p>
            <a:pPr>
              <a:buNone/>
            </a:pPr>
            <a:endParaRPr lang="en-US" sz="3600" dirty="0" smtClean="0">
              <a:sym typeface="Wingdings" pitchFamily="2" charset="2"/>
            </a:endParaRPr>
          </a:p>
        </p:txBody>
      </p:sp>
      <p:pic>
        <p:nvPicPr>
          <p:cNvPr id="8" name="Picture 7" descr="electrolysi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3962400"/>
            <a:ext cx="3124200" cy="26481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8077200" cy="1143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Elements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not be broken down chemically</a:t>
            </a:r>
            <a:endParaRPr lang="en-US" dirty="0" smtClean="0"/>
          </a:p>
          <a:p>
            <a:r>
              <a:rPr lang="en-US" dirty="0" smtClean="0"/>
              <a:t>Found on the Periodic Table</a:t>
            </a:r>
            <a:endParaRPr lang="en-US" dirty="0" smtClean="0"/>
          </a:p>
          <a:p>
            <a:r>
              <a:rPr lang="en-US" dirty="0" smtClean="0"/>
              <a:t>First letter capitalized</a:t>
            </a:r>
          </a:p>
          <a:p>
            <a:pPr lvl="1"/>
            <a:r>
              <a:rPr lang="en-US" dirty="0" smtClean="0"/>
              <a:t>CO </a:t>
            </a:r>
            <a:r>
              <a:rPr lang="en-US" dirty="0" smtClean="0">
                <a:sym typeface="Wingdings" pitchFamily="2" charset="2"/>
              </a:rPr>
              <a:t>  Carbon Monoxide (compound)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Co    Cobalt (element)</a:t>
            </a:r>
            <a:endParaRPr lang="en-US" dirty="0" smtClean="0"/>
          </a:p>
          <a:p>
            <a:r>
              <a:rPr lang="en-US" dirty="0" smtClean="0"/>
              <a:t>Latin  </a:t>
            </a:r>
            <a:r>
              <a:rPr lang="en-US" dirty="0" err="1" smtClean="0"/>
              <a:t>Pb</a:t>
            </a:r>
            <a:r>
              <a:rPr lang="en-US" dirty="0" smtClean="0"/>
              <a:t>  </a:t>
            </a:r>
            <a:r>
              <a:rPr lang="en-US" dirty="0" err="1" smtClean="0"/>
              <a:t>Plumbum</a:t>
            </a:r>
            <a:endParaRPr lang="en-US" dirty="0" smtClean="0"/>
          </a:p>
          <a:p>
            <a:r>
              <a:rPr lang="en-US" dirty="0" smtClean="0"/>
              <a:t>Table S of Reference Table</a:t>
            </a:r>
          </a:p>
          <a:p>
            <a:pPr lvl="1"/>
            <a:r>
              <a:rPr lang="en-US" dirty="0" smtClean="0"/>
              <a:t>Properties of Selected Elements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tableS2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76400" y="140332"/>
            <a:ext cx="6400800" cy="67645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Compounds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Two or more elements chemically combined.</a:t>
            </a:r>
          </a:p>
          <a:p>
            <a:r>
              <a:rPr lang="en-US" dirty="0" smtClean="0"/>
              <a:t>Can be broken down chemically.</a:t>
            </a:r>
          </a:p>
          <a:p>
            <a:pPr lvl="1"/>
            <a:r>
              <a:rPr lang="en-US" dirty="0" smtClean="0"/>
              <a:t>Heat or </a:t>
            </a:r>
            <a:r>
              <a:rPr lang="en-US" dirty="0" smtClean="0"/>
              <a:t>electricity</a:t>
            </a:r>
          </a:p>
          <a:p>
            <a:r>
              <a:rPr lang="en-US" dirty="0" smtClean="0"/>
              <a:t>Have fixed composition.</a:t>
            </a:r>
          </a:p>
          <a:p>
            <a:pPr lvl="1"/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0 (2 Hydrogen, 1 Oxygen)</a:t>
            </a:r>
          </a:p>
          <a:p>
            <a:pPr lvl="1"/>
            <a:r>
              <a:rPr lang="en-US" dirty="0" smtClean="0"/>
              <a:t>H20 by mass (11.1% Hydrogen,  88.9% Oxygen)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Compounds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524000"/>
            <a:ext cx="76200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Elements properties change in compounds</a:t>
            </a:r>
            <a:r>
              <a:rPr lang="en-US" dirty="0" smtClean="0"/>
              <a:t>.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Na         +          Cl</a:t>
            </a:r>
            <a:r>
              <a:rPr lang="en-US" baseline="-25000" dirty="0" smtClean="0"/>
              <a:t>2</a:t>
            </a:r>
            <a:r>
              <a:rPr lang="en-US" dirty="0" smtClean="0"/>
              <a:t>  </a:t>
            </a:r>
            <a:r>
              <a:rPr lang="en-US" dirty="0" smtClean="0">
                <a:sym typeface="Wingdings" pitchFamily="2" charset="2"/>
              </a:rPr>
              <a:t>       </a:t>
            </a:r>
            <a:r>
              <a:rPr lang="en-US" dirty="0" err="1" smtClean="0">
                <a:sym typeface="Wingdings" pitchFamily="2" charset="2"/>
              </a:rPr>
              <a:t>NaCl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(explosive     (poisonous       (Good on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in water)       in water)          </a:t>
            </a:r>
            <a:r>
              <a:rPr lang="en-US" dirty="0" err="1" smtClean="0"/>
              <a:t>french</a:t>
            </a:r>
            <a:r>
              <a:rPr lang="en-US" dirty="0" smtClean="0"/>
              <a:t> fries)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Compounds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Bonds hold atoms together to make a molecule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Attractive forces between molecules determines phase.</a:t>
            </a:r>
          </a:p>
          <a:p>
            <a:pPr lvl="1"/>
            <a:r>
              <a:rPr lang="en-US" dirty="0" smtClean="0"/>
              <a:t>Stronger bonds </a:t>
            </a:r>
            <a:r>
              <a:rPr lang="en-US" dirty="0" smtClean="0">
                <a:sym typeface="Wingdings" pitchFamily="2" charset="2"/>
              </a:rPr>
              <a:t> liquids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Weaker bonds  gas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pic>
        <p:nvPicPr>
          <p:cNvPr id="4" name="Picture 3" descr="watermolecu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7200" y="2057400"/>
            <a:ext cx="1975104" cy="22189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Mixtures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47800"/>
            <a:ext cx="7498080" cy="4800600"/>
          </a:xfrm>
        </p:spPr>
        <p:txBody>
          <a:bodyPr/>
          <a:lstStyle/>
          <a:p>
            <a:r>
              <a:rPr lang="en-US" dirty="0" smtClean="0"/>
              <a:t>Two or more substances mixed together.</a:t>
            </a:r>
          </a:p>
          <a:p>
            <a:pPr lvl="1"/>
            <a:r>
              <a:rPr lang="en-US" dirty="0" smtClean="0"/>
              <a:t>Not a substance</a:t>
            </a:r>
          </a:p>
          <a:p>
            <a:pPr lvl="1"/>
            <a:r>
              <a:rPr lang="en-US" dirty="0" smtClean="0"/>
              <a:t>Composition can vary</a:t>
            </a:r>
          </a:p>
          <a:p>
            <a:pPr lvl="2"/>
            <a:r>
              <a:rPr lang="en-US" dirty="0" smtClean="0"/>
              <a:t>(A little or a lot of salt in water makes salt water)</a:t>
            </a:r>
            <a:endParaRPr lang="en-US" dirty="0"/>
          </a:p>
        </p:txBody>
      </p:sp>
      <p:pic>
        <p:nvPicPr>
          <p:cNvPr id="4" name="Picture 3" descr="dolly-mixture-simon-fairle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4038600"/>
            <a:ext cx="2819400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Homogeneous Mixture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throughout</a:t>
            </a:r>
          </a:p>
          <a:p>
            <a:r>
              <a:rPr lang="en-US" dirty="0" smtClean="0"/>
              <a:t>Is in </a:t>
            </a:r>
            <a:r>
              <a:rPr lang="en-US" u="sng" dirty="0" smtClean="0"/>
              <a:t>Solution</a:t>
            </a:r>
            <a:r>
              <a:rPr lang="en-US" dirty="0" smtClean="0"/>
              <a:t> – one thing dissolves in another</a:t>
            </a:r>
          </a:p>
          <a:p>
            <a:pPr lvl="1"/>
            <a:r>
              <a:rPr lang="en-US" dirty="0" smtClean="0"/>
              <a:t>Salt + Water</a:t>
            </a:r>
          </a:p>
          <a:p>
            <a:pPr lvl="1"/>
            <a:r>
              <a:rPr lang="en-US" dirty="0" smtClean="0"/>
              <a:t>Sugar + Water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saltinwatersolutionliqui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2527300"/>
            <a:ext cx="2286000" cy="4330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295</TotalTime>
  <Words>268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Composition of Matter</vt:lpstr>
      <vt:lpstr>Chemical Changes</vt:lpstr>
      <vt:lpstr>Elements</vt:lpstr>
      <vt:lpstr>Slide 4</vt:lpstr>
      <vt:lpstr>Compounds</vt:lpstr>
      <vt:lpstr>Compounds</vt:lpstr>
      <vt:lpstr>Compounds</vt:lpstr>
      <vt:lpstr>Mixtures</vt:lpstr>
      <vt:lpstr>Homogeneous Mixture</vt:lpstr>
      <vt:lpstr>Heterogeneous Mixture</vt:lpstr>
      <vt:lpstr>Learning Check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</dc:title>
  <dc:creator>Randy</dc:creator>
  <cp:lastModifiedBy>Randy</cp:lastModifiedBy>
  <cp:revision>39</cp:revision>
  <dcterms:created xsi:type="dcterms:W3CDTF">2010-09-19T15:34:40Z</dcterms:created>
  <dcterms:modified xsi:type="dcterms:W3CDTF">2010-09-26T16:29:15Z</dcterms:modified>
</cp:coreProperties>
</file>