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4Ua69_qfCE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deos.howstuffworks.com/hsw/23589-heat-and-states-of-matter-temperature-video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Energy Changes in Matter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Energy:</a:t>
            </a:r>
          </a:p>
          <a:p>
            <a:pPr lvl="1"/>
            <a:r>
              <a:rPr lang="en-US" sz="3500" dirty="0" smtClean="0"/>
              <a:t>The ability or capacity to do work.</a:t>
            </a:r>
          </a:p>
          <a:p>
            <a:pPr lvl="1"/>
            <a:r>
              <a:rPr lang="en-US" sz="3500" dirty="0" smtClean="0"/>
              <a:t>w</a:t>
            </a:r>
            <a:r>
              <a:rPr lang="en-US" sz="3500" dirty="0" smtClean="0"/>
              <a:t> = f X d</a:t>
            </a:r>
          </a:p>
          <a:p>
            <a:pPr lvl="1"/>
            <a:r>
              <a:rPr lang="en-US" sz="3500" dirty="0" smtClean="0"/>
              <a:t>Work = Force X Distance</a:t>
            </a:r>
            <a:endParaRPr lang="en-US" sz="3500" dirty="0" smtClean="0"/>
          </a:p>
          <a:p>
            <a:pPr lvl="1">
              <a:buNone/>
            </a:pPr>
            <a:endParaRPr lang="en-US" sz="4400" dirty="0" smtClean="0"/>
          </a:p>
        </p:txBody>
      </p:sp>
      <p:pic>
        <p:nvPicPr>
          <p:cNvPr id="1026" name="Picture 2" descr="C:\Documents and Settings\stc\Local Settings\Temporary Internet Files\Content.IE5\DHZZ03CI\MM90004649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410200"/>
            <a:ext cx="1257300" cy="962025"/>
          </a:xfrm>
          <a:prstGeom prst="rect">
            <a:avLst/>
          </a:prstGeom>
          <a:noFill/>
        </p:spPr>
      </p:pic>
      <p:pic>
        <p:nvPicPr>
          <p:cNvPr id="1027" name="Picture 3" descr="C:\Documents and Settings\stc\Local Settings\Temporary Internet Files\Content.IE5\AADMJ98N\MM90036516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486400"/>
            <a:ext cx="99060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Changes and Heat</a:t>
            </a:r>
            <a:endParaRPr lang="en-US" dirty="0"/>
          </a:p>
        </p:txBody>
      </p:sp>
      <p:pic>
        <p:nvPicPr>
          <p:cNvPr id="4" name="Content Placeholder 3" descr="HeatCoo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904999"/>
            <a:ext cx="7010400" cy="4814690"/>
          </a:xfrm>
        </p:spPr>
      </p:pic>
      <p:sp>
        <p:nvSpPr>
          <p:cNvPr id="5" name="TextBox 4"/>
          <p:cNvSpPr txBox="1"/>
          <p:nvPr/>
        </p:nvSpPr>
        <p:spPr>
          <a:xfrm>
            <a:off x="2057400" y="1524000"/>
            <a:ext cx="5989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Phase Change Diagram (Heating Curve)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429000"/>
            <a:ext cx="1511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KE Change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5181600"/>
            <a:ext cx="1495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 Change</a:t>
            </a:r>
            <a:endParaRPr lang="en-US" sz="2000" b="1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371600" y="4495800"/>
            <a:ext cx="22098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3352800" y="3886200"/>
            <a:ext cx="12192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354909" y="5543550"/>
            <a:ext cx="3312591" cy="533400"/>
          </a:xfrm>
          <a:custGeom>
            <a:avLst/>
            <a:gdLst>
              <a:gd name="connsiteX0" fmla="*/ 3312591 w 3312591"/>
              <a:gd name="connsiteY0" fmla="*/ 0 h 533400"/>
              <a:gd name="connsiteX1" fmla="*/ 3274491 w 3312591"/>
              <a:gd name="connsiteY1" fmla="*/ 76200 h 533400"/>
              <a:gd name="connsiteX2" fmla="*/ 3122091 w 3312591"/>
              <a:gd name="connsiteY2" fmla="*/ 247650 h 533400"/>
              <a:gd name="connsiteX3" fmla="*/ 2969691 w 3312591"/>
              <a:gd name="connsiteY3" fmla="*/ 342900 h 533400"/>
              <a:gd name="connsiteX4" fmla="*/ 2798241 w 3312591"/>
              <a:gd name="connsiteY4" fmla="*/ 438150 h 533400"/>
              <a:gd name="connsiteX5" fmla="*/ 2702991 w 3312591"/>
              <a:gd name="connsiteY5" fmla="*/ 457200 h 533400"/>
              <a:gd name="connsiteX6" fmla="*/ 2550591 w 3312591"/>
              <a:gd name="connsiteY6" fmla="*/ 514350 h 533400"/>
              <a:gd name="connsiteX7" fmla="*/ 2493441 w 3312591"/>
              <a:gd name="connsiteY7" fmla="*/ 533400 h 533400"/>
              <a:gd name="connsiteX8" fmla="*/ 74091 w 3312591"/>
              <a:gd name="connsiteY8" fmla="*/ 514350 h 533400"/>
              <a:gd name="connsiteX9" fmla="*/ 16941 w 3312591"/>
              <a:gd name="connsiteY9" fmla="*/ 495300 h 533400"/>
              <a:gd name="connsiteX10" fmla="*/ 16941 w 3312591"/>
              <a:gd name="connsiteY10" fmla="*/ 28575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12591" h="533400">
                <a:moveTo>
                  <a:pt x="3312591" y="0"/>
                </a:moveTo>
                <a:cubicBezTo>
                  <a:pt x="3299891" y="25400"/>
                  <a:pt x="3290243" y="52571"/>
                  <a:pt x="3274491" y="76200"/>
                </a:cubicBezTo>
                <a:cubicBezTo>
                  <a:pt x="3248330" y="115442"/>
                  <a:pt x="3163010" y="216960"/>
                  <a:pt x="3122091" y="247650"/>
                </a:cubicBezTo>
                <a:cubicBezTo>
                  <a:pt x="3074166" y="283593"/>
                  <a:pt x="3019536" y="309670"/>
                  <a:pt x="2969691" y="342900"/>
                </a:cubicBezTo>
                <a:cubicBezTo>
                  <a:pt x="2909697" y="382896"/>
                  <a:pt x="2872369" y="411194"/>
                  <a:pt x="2798241" y="438150"/>
                </a:cubicBezTo>
                <a:cubicBezTo>
                  <a:pt x="2767812" y="449215"/>
                  <a:pt x="2734403" y="449347"/>
                  <a:pt x="2702991" y="457200"/>
                </a:cubicBezTo>
                <a:cubicBezTo>
                  <a:pt x="2659751" y="468010"/>
                  <a:pt x="2585552" y="501240"/>
                  <a:pt x="2550591" y="514350"/>
                </a:cubicBezTo>
                <a:cubicBezTo>
                  <a:pt x="2531789" y="521401"/>
                  <a:pt x="2512491" y="527050"/>
                  <a:pt x="2493441" y="533400"/>
                </a:cubicBezTo>
                <a:lnTo>
                  <a:pt x="74091" y="514350"/>
                </a:lnTo>
                <a:cubicBezTo>
                  <a:pt x="54013" y="514041"/>
                  <a:pt x="21811" y="514781"/>
                  <a:pt x="16941" y="495300"/>
                </a:cubicBezTo>
                <a:cubicBezTo>
                  <a:pt x="0" y="427536"/>
                  <a:pt x="16941" y="355600"/>
                  <a:pt x="16941" y="28575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48400" y="3429000"/>
            <a:ext cx="596021" cy="1790700"/>
          </a:xfrm>
          <a:custGeom>
            <a:avLst/>
            <a:gdLst>
              <a:gd name="connsiteX0" fmla="*/ 596021 w 596021"/>
              <a:gd name="connsiteY0" fmla="*/ 1790700 h 1790700"/>
              <a:gd name="connsiteX1" fmla="*/ 576971 w 596021"/>
              <a:gd name="connsiteY1" fmla="*/ 1371600 h 1790700"/>
              <a:gd name="connsiteX2" fmla="*/ 557921 w 596021"/>
              <a:gd name="connsiteY2" fmla="*/ 1314450 h 1790700"/>
              <a:gd name="connsiteX3" fmla="*/ 500771 w 596021"/>
              <a:gd name="connsiteY3" fmla="*/ 1257300 h 1790700"/>
              <a:gd name="connsiteX4" fmla="*/ 405521 w 596021"/>
              <a:gd name="connsiteY4" fmla="*/ 1162050 h 1790700"/>
              <a:gd name="connsiteX5" fmla="*/ 310271 w 596021"/>
              <a:gd name="connsiteY5" fmla="*/ 1047750 h 1790700"/>
              <a:gd name="connsiteX6" fmla="*/ 157871 w 596021"/>
              <a:gd name="connsiteY6" fmla="*/ 876300 h 1790700"/>
              <a:gd name="connsiteX7" fmla="*/ 119771 w 596021"/>
              <a:gd name="connsiteY7" fmla="*/ 819150 h 1790700"/>
              <a:gd name="connsiteX8" fmla="*/ 81671 w 596021"/>
              <a:gd name="connsiteY8" fmla="*/ 762000 h 1790700"/>
              <a:gd name="connsiteX9" fmla="*/ 24521 w 596021"/>
              <a:gd name="connsiteY9" fmla="*/ 552450 h 1790700"/>
              <a:gd name="connsiteX10" fmla="*/ 5471 w 596021"/>
              <a:gd name="connsiteY10" fmla="*/ 476250 h 1790700"/>
              <a:gd name="connsiteX11" fmla="*/ 5471 w 596021"/>
              <a:gd name="connsiteY11" fmla="*/ 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6021" h="1790700">
                <a:moveTo>
                  <a:pt x="596021" y="1790700"/>
                </a:moveTo>
                <a:cubicBezTo>
                  <a:pt x="589671" y="1651000"/>
                  <a:pt x="588123" y="1510999"/>
                  <a:pt x="576971" y="1371600"/>
                </a:cubicBezTo>
                <a:cubicBezTo>
                  <a:pt x="575370" y="1351583"/>
                  <a:pt x="569060" y="1331158"/>
                  <a:pt x="557921" y="1314450"/>
                </a:cubicBezTo>
                <a:cubicBezTo>
                  <a:pt x="542977" y="1292034"/>
                  <a:pt x="518018" y="1277996"/>
                  <a:pt x="500771" y="1257300"/>
                </a:cubicBezTo>
                <a:cubicBezTo>
                  <a:pt x="373771" y="1104900"/>
                  <a:pt x="557921" y="1289050"/>
                  <a:pt x="405521" y="1162050"/>
                </a:cubicBezTo>
                <a:cubicBezTo>
                  <a:pt x="218271" y="1006008"/>
                  <a:pt x="460121" y="1197600"/>
                  <a:pt x="310271" y="1047750"/>
                </a:cubicBezTo>
                <a:cubicBezTo>
                  <a:pt x="141022" y="878501"/>
                  <a:pt x="333047" y="1139064"/>
                  <a:pt x="157871" y="876300"/>
                </a:cubicBezTo>
                <a:lnTo>
                  <a:pt x="119771" y="819150"/>
                </a:lnTo>
                <a:cubicBezTo>
                  <a:pt x="107071" y="800100"/>
                  <a:pt x="88911" y="783720"/>
                  <a:pt x="81671" y="762000"/>
                </a:cubicBezTo>
                <a:cubicBezTo>
                  <a:pt x="22199" y="583585"/>
                  <a:pt x="60423" y="714007"/>
                  <a:pt x="24521" y="552450"/>
                </a:cubicBezTo>
                <a:cubicBezTo>
                  <a:pt x="18841" y="526892"/>
                  <a:pt x="6373" y="502416"/>
                  <a:pt x="5471" y="476250"/>
                </a:cubicBezTo>
                <a:cubicBezTo>
                  <a:pt x="0" y="317594"/>
                  <a:pt x="5471" y="158750"/>
                  <a:pt x="5471" y="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6" idx="0"/>
          </p:cNvCxnSpPr>
          <p:nvPr/>
        </p:nvCxnSpPr>
        <p:spPr>
          <a:xfrm rot="5400000" flipH="1" flipV="1">
            <a:off x="4987912" y="1330312"/>
            <a:ext cx="457200" cy="374017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c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19400"/>
            <a:ext cx="2235200" cy="1676400"/>
          </a:xfrm>
        </p:spPr>
      </p:pic>
      <p:pic>
        <p:nvPicPr>
          <p:cNvPr id="5" name="Picture 4" descr="50mLbea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819400"/>
            <a:ext cx="2413000" cy="1636014"/>
          </a:xfrm>
          <a:prstGeom prst="rect">
            <a:avLst/>
          </a:prstGeom>
        </p:spPr>
      </p:pic>
      <p:pic>
        <p:nvPicPr>
          <p:cNvPr id="6" name="Picture 5" descr="13569_watervap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7300" y="2286000"/>
            <a:ext cx="1536700" cy="230505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438400" y="3352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24600" y="3352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362200" y="3886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6248400" y="3886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4600" y="20574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Heat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400800" y="2057400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Heat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477000" y="4572000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Heat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2514600" y="4572000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Heat</a:t>
            </a:r>
            <a:endParaRPr lang="en-US" sz="2800" dirty="0"/>
          </a:p>
        </p:txBody>
      </p:sp>
      <p:sp>
        <p:nvSpPr>
          <p:cNvPr id="19" name="Up Arrow 18"/>
          <p:cNvSpPr/>
          <p:nvPr/>
        </p:nvSpPr>
        <p:spPr>
          <a:xfrm>
            <a:off x="2895600" y="3962400"/>
            <a:ext cx="2286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2895600" y="2514600"/>
            <a:ext cx="2286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6781800" y="3962400"/>
            <a:ext cx="2286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6781800" y="2514600"/>
            <a:ext cx="2286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91835" y="5257800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Endothermic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6019800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Exothermic</a:t>
            </a:r>
            <a:endParaRPr lang="en-US" sz="2800" dirty="0"/>
          </a:p>
        </p:txBody>
      </p:sp>
      <p:sp>
        <p:nvSpPr>
          <p:cNvPr id="25" name="Notched Right Arrow 24"/>
          <p:cNvSpPr/>
          <p:nvPr/>
        </p:nvSpPr>
        <p:spPr>
          <a:xfrm>
            <a:off x="1143000" y="5334000"/>
            <a:ext cx="5943600" cy="3048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otched Right Arrow 25"/>
          <p:cNvSpPr/>
          <p:nvPr/>
        </p:nvSpPr>
        <p:spPr>
          <a:xfrm rot="10800000">
            <a:off x="2895600" y="6172200"/>
            <a:ext cx="6248400" cy="304800"/>
          </a:xfrm>
          <a:prstGeom prst="notch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94114" y="304800"/>
            <a:ext cx="5028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</a:t>
            </a:r>
            <a:endParaRPr lang="en-US" sz="5400" b="1" cap="none" spc="0" dirty="0" smtClean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Sublimation/Deposition</a:t>
            </a:r>
            <a:endParaRPr lang="en-US" dirty="0"/>
          </a:p>
        </p:txBody>
      </p:sp>
      <p:pic>
        <p:nvPicPr>
          <p:cNvPr id="4" name="Content Placeholder 3" descr="668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1132" y="2357437"/>
            <a:ext cx="7179468" cy="4153740"/>
          </a:xfrm>
        </p:spPr>
      </p:pic>
      <p:sp>
        <p:nvSpPr>
          <p:cNvPr id="5" name="TextBox 4"/>
          <p:cNvSpPr txBox="1"/>
          <p:nvPr/>
        </p:nvSpPr>
        <p:spPr>
          <a:xfrm>
            <a:off x="2895600" y="4953000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Solid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3962400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Gas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3124200"/>
            <a:ext cx="1874231" cy="1309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Deposition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Sublimation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3352800" y="4267200"/>
            <a:ext cx="2667000" cy="304800"/>
          </a:xfrm>
          <a:prstGeom prst="notchedRightArrow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 rot="10800000">
            <a:off x="3352800" y="3657600"/>
            <a:ext cx="2667000" cy="3048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c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514600"/>
            <a:ext cx="2743200" cy="2057400"/>
          </a:xfrm>
        </p:spPr>
      </p:pic>
      <p:pic>
        <p:nvPicPr>
          <p:cNvPr id="5" name="Picture 4" descr="13569_watervap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1676400"/>
            <a:ext cx="2146300" cy="3219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762000"/>
            <a:ext cx="1035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</a:t>
            </a:r>
            <a:endParaRPr lang="en-US" sz="3200" dirty="0"/>
          </a:p>
        </p:txBody>
      </p:sp>
      <p:sp>
        <p:nvSpPr>
          <p:cNvPr id="7" name="Notched Right Arrow 6"/>
          <p:cNvSpPr/>
          <p:nvPr/>
        </p:nvSpPr>
        <p:spPr>
          <a:xfrm>
            <a:off x="1143000" y="5334000"/>
            <a:ext cx="5943600" cy="3048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91835" y="5257800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Endothermic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943600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Exothermic</a:t>
            </a:r>
            <a:endParaRPr lang="en-US" sz="2800" dirty="0"/>
          </a:p>
        </p:txBody>
      </p:sp>
      <p:sp>
        <p:nvSpPr>
          <p:cNvPr id="10" name="Notched Right Arrow 9"/>
          <p:cNvSpPr/>
          <p:nvPr/>
        </p:nvSpPr>
        <p:spPr>
          <a:xfrm rot="10800000">
            <a:off x="2895600" y="6019800"/>
            <a:ext cx="6248400" cy="304800"/>
          </a:xfrm>
          <a:prstGeom prst="notch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17526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Heat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4648200" y="4572000"/>
            <a:ext cx="8915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Heat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38600" y="31242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4038600" y="3810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Up Arrow 18"/>
          <p:cNvSpPr/>
          <p:nvPr/>
        </p:nvSpPr>
        <p:spPr>
          <a:xfrm>
            <a:off x="5029200" y="3886200"/>
            <a:ext cx="2286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5029200" y="2286000"/>
            <a:ext cx="228600" cy="685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Sublimation/Deposition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Youtube</a:t>
            </a:r>
            <a:r>
              <a:rPr lang="en-US" dirty="0" smtClean="0">
                <a:hlinkClick r:id="rId2"/>
              </a:rPr>
              <a:t> Video with Iodine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_roller_coa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2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Potential Energy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</a:t>
            </a:r>
            <a:r>
              <a:rPr lang="en-US" sz="3600" dirty="0" smtClean="0"/>
              <a:t>tored energy</a:t>
            </a:r>
          </a:p>
          <a:p>
            <a:r>
              <a:rPr lang="en-US" sz="3600" dirty="0" smtClean="0"/>
              <a:t>Examples </a:t>
            </a:r>
            <a:r>
              <a:rPr lang="en-US" sz="3600" dirty="0" smtClean="0"/>
              <a:t>of potential </a:t>
            </a:r>
            <a:r>
              <a:rPr lang="en-US" sz="3600" dirty="0" smtClean="0"/>
              <a:t>energy:</a:t>
            </a:r>
          </a:p>
          <a:p>
            <a:pPr lvl="1"/>
            <a:r>
              <a:rPr lang="en-US" sz="3600" dirty="0" smtClean="0"/>
              <a:t>O</a:t>
            </a:r>
            <a:r>
              <a:rPr lang="en-US" sz="3600" dirty="0" smtClean="0"/>
              <a:t>il </a:t>
            </a:r>
            <a:r>
              <a:rPr lang="en-US" sz="3600" dirty="0" smtClean="0"/>
              <a:t>sitting in a </a:t>
            </a:r>
            <a:r>
              <a:rPr lang="en-US" sz="3600" dirty="0" smtClean="0"/>
              <a:t>barrel</a:t>
            </a:r>
          </a:p>
          <a:p>
            <a:pPr lvl="1"/>
            <a:r>
              <a:rPr lang="en-US" sz="3600" dirty="0" smtClean="0"/>
              <a:t>W</a:t>
            </a:r>
            <a:r>
              <a:rPr lang="en-US" sz="3600" dirty="0" smtClean="0"/>
              <a:t>ater </a:t>
            </a:r>
            <a:r>
              <a:rPr lang="en-US" sz="3600" dirty="0" smtClean="0"/>
              <a:t>in a lake </a:t>
            </a:r>
            <a:r>
              <a:rPr lang="en-US" sz="3600" dirty="0" smtClean="0"/>
              <a:t>behind a dam </a:t>
            </a:r>
          </a:p>
          <a:p>
            <a:pPr lvl="1"/>
            <a:r>
              <a:rPr lang="en-US" sz="3600" dirty="0" smtClean="0"/>
              <a:t>This </a:t>
            </a:r>
            <a:r>
              <a:rPr lang="en-US" sz="3600" dirty="0" smtClean="0"/>
              <a:t>energy is referred to as potential energy, because if it were released, it would do a lot of work. </a:t>
            </a:r>
            <a:endParaRPr lang="en-US" sz="3600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Kinetic Energy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in motion</a:t>
            </a:r>
          </a:p>
          <a:p>
            <a:r>
              <a:rPr lang="en-US" dirty="0" smtClean="0"/>
              <a:t>Moving </a:t>
            </a:r>
            <a:r>
              <a:rPr lang="en-US" dirty="0" smtClean="0"/>
              <a:t>water and wind are good examples of kinetic energy. </a:t>
            </a:r>
            <a:endParaRPr lang="en-US" dirty="0" smtClean="0"/>
          </a:p>
          <a:p>
            <a:r>
              <a:rPr lang="en-US" dirty="0" smtClean="0"/>
              <a:t>Electricity </a:t>
            </a:r>
            <a:r>
              <a:rPr lang="en-US" dirty="0" smtClean="0"/>
              <a:t>is also kinetic </a:t>
            </a:r>
            <a:r>
              <a:rPr lang="en-US" dirty="0" smtClean="0"/>
              <a:t>energy, even </a:t>
            </a:r>
            <a:r>
              <a:rPr lang="en-US" dirty="0" smtClean="0"/>
              <a:t>though you can't see it happen, electricity involves electrons moving in conductors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 =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MV</a:t>
            </a:r>
            <a:r>
              <a:rPr lang="en-US" baseline="30000" dirty="0" smtClean="0"/>
              <a:t>2           </a:t>
            </a:r>
            <a:r>
              <a:rPr lang="en-US" dirty="0" smtClean="0"/>
              <a:t>M=Mass   V=</a:t>
            </a:r>
            <a:r>
              <a:rPr lang="en-US" dirty="0" smtClean="0"/>
              <a:t>Velocity</a:t>
            </a:r>
          </a:p>
        </p:txBody>
      </p:sp>
      <p:pic>
        <p:nvPicPr>
          <p:cNvPr id="5" name="Picture 4" descr="ctho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5181600"/>
            <a:ext cx="5019675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5105400" cy="54102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5" descr="potencial-and-kineti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62000"/>
            <a:ext cx="8153400" cy="5786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Temperature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620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A measure of average kinetic energy.</a:t>
            </a:r>
          </a:p>
          <a:p>
            <a:r>
              <a:rPr lang="en-US" dirty="0" smtClean="0"/>
              <a:t>“A thermometer is a molecular speedometer.”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threshol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886200"/>
            <a:ext cx="3937000" cy="2362200"/>
          </a:xfrm>
          <a:prstGeom prst="rect">
            <a:avLst/>
          </a:prstGeom>
        </p:spPr>
      </p:pic>
      <p:pic>
        <p:nvPicPr>
          <p:cNvPr id="6" name="Picture 5" descr="ke_tem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0" y="3810000"/>
            <a:ext cx="4064000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74972" y="3200400"/>
            <a:ext cx="206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Hotter Temperature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010400" y="3886200"/>
            <a:ext cx="61039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6172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4"/>
              </a:rPr>
              <a:t>Video Link - Temperature and Kinetic Energy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Law of Conservation of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Energy can not be created or destroyed.</a:t>
            </a:r>
          </a:p>
          <a:p>
            <a:r>
              <a:rPr lang="en-US" dirty="0" smtClean="0"/>
              <a:t>Energy can be converted.</a:t>
            </a:r>
          </a:p>
          <a:p>
            <a:r>
              <a:rPr lang="en-US" dirty="0" smtClean="0"/>
              <a:t>PE </a:t>
            </a:r>
            <a:r>
              <a:rPr lang="en-US" dirty="0" smtClean="0">
                <a:sym typeface="Wingdings" pitchFamily="2" charset="2"/>
              </a:rPr>
              <a:t> KE         </a:t>
            </a:r>
          </a:p>
          <a:p>
            <a:r>
              <a:rPr lang="en-US" dirty="0" smtClean="0">
                <a:sym typeface="Wingdings" pitchFamily="2" charset="2"/>
              </a:rPr>
              <a:t>KE  PE</a:t>
            </a:r>
          </a:p>
          <a:p>
            <a:r>
              <a:rPr lang="en-US" dirty="0" smtClean="0">
                <a:sym typeface="Wingdings" pitchFamily="2" charset="2"/>
              </a:rPr>
              <a:t>Total amount of energy in a closed system is constant.</a:t>
            </a:r>
          </a:p>
          <a:p>
            <a:r>
              <a:rPr lang="en-US" dirty="0" smtClean="0">
                <a:sym typeface="Wingdings" pitchFamily="2" charset="2"/>
              </a:rPr>
              <a:t>Conservation of mass: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5" descr="40graphica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5225986"/>
            <a:ext cx="4476750" cy="1632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Heat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A measure of the total energy of a system.</a:t>
            </a:r>
          </a:p>
          <a:p>
            <a:r>
              <a:rPr lang="en-US" dirty="0" smtClean="0"/>
              <a:t>Measured in Joules (J) and Calories (cal)</a:t>
            </a:r>
          </a:p>
          <a:p>
            <a:r>
              <a:rPr lang="en-US" dirty="0" smtClean="0"/>
              <a:t>A form of energy that transfers from one object to another.</a:t>
            </a:r>
          </a:p>
          <a:p>
            <a:r>
              <a:rPr lang="en-US" dirty="0" smtClean="0"/>
              <a:t>What is the flow of energy when a cold pack is placed on a leg?</a:t>
            </a:r>
          </a:p>
          <a:p>
            <a:r>
              <a:rPr lang="en-US" dirty="0" smtClean="0"/>
              <a:t>Chart Page 15 of text book.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two systems have the same temperature but different amounts of heat?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r>
              <a:rPr lang="en-US" dirty="0" smtClean="0"/>
              <a:t>Yes, 5 liters and 50 liters of boiling water have the same temperature (100C) but the 50 liter sample, because it has more water, can supply more heat energy.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</TotalTime>
  <Words>317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Energy Changes in Matter</vt:lpstr>
      <vt:lpstr>Slide 2</vt:lpstr>
      <vt:lpstr>Potential Energy</vt:lpstr>
      <vt:lpstr>Kinetic Energy</vt:lpstr>
      <vt:lpstr>Slide 5</vt:lpstr>
      <vt:lpstr>Temperature</vt:lpstr>
      <vt:lpstr>Law of Conservation of Energy</vt:lpstr>
      <vt:lpstr>Heat</vt:lpstr>
      <vt:lpstr>Can two systems have the same temperature but different amounts of heat?</vt:lpstr>
      <vt:lpstr>Phase Changes and Heat</vt:lpstr>
      <vt:lpstr>Slide 11</vt:lpstr>
      <vt:lpstr>Sublimation/Deposition</vt:lpstr>
      <vt:lpstr>Slide 13</vt:lpstr>
      <vt:lpstr>Sublimation/Deposition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68</cp:revision>
  <dcterms:created xsi:type="dcterms:W3CDTF">2010-09-19T15:34:40Z</dcterms:created>
  <dcterms:modified xsi:type="dcterms:W3CDTF">2010-10-03T15:23:30Z</dcterms:modified>
</cp:coreProperties>
</file>