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528" y="-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A0CDC09-B679-484D-BEDD-4E4677A52D5B}" type="datetimeFigureOut">
              <a:rPr lang="en-US" smtClean="0"/>
              <a:pPr/>
              <a:t>10/3/2010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A2BB270-AD2B-4075-A1CF-BEE253728D5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0"/>
            <a:ext cx="8001000" cy="1143000"/>
          </a:xfrm>
        </p:spPr>
        <p:txBody>
          <a:bodyPr>
            <a:noAutofit/>
          </a:bodyPr>
          <a:lstStyle/>
          <a:p>
            <a:r>
              <a:rPr lang="en-US" sz="6000" u="sng" dirty="0" smtClean="0"/>
              <a:t>Heat of Fusion</a:t>
            </a:r>
            <a:endParaRPr lang="en-US" sz="60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66888" cy="5410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Hf</a:t>
            </a:r>
            <a:endParaRPr lang="en-US" sz="3600" dirty="0" smtClean="0"/>
          </a:p>
          <a:p>
            <a:r>
              <a:rPr lang="en-US" sz="3600" dirty="0" smtClean="0"/>
              <a:t>Energy needed to melt a gram of solid.</a:t>
            </a:r>
          </a:p>
          <a:p>
            <a:r>
              <a:rPr lang="en-US" sz="3600" dirty="0" smtClean="0"/>
              <a:t>Fusion = Melting</a:t>
            </a:r>
          </a:p>
          <a:p>
            <a:r>
              <a:rPr lang="en-US" sz="3600" dirty="0" smtClean="0"/>
              <a:t>Table B – Reference Tables</a:t>
            </a:r>
          </a:p>
          <a:p>
            <a:pPr lvl="1"/>
            <a:r>
              <a:rPr lang="en-US" sz="3600" dirty="0" smtClean="0"/>
              <a:t>1g ice needs 334J of energy to turn to 1g liquid water.</a:t>
            </a:r>
          </a:p>
          <a:p>
            <a:pPr lvl="1">
              <a:buNone/>
            </a:pPr>
            <a:endParaRPr lang="en-US" sz="4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Solving for Temperature Change (∆t)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If 418J are put into 20.0g water at 20°C, what is the final temperature of the water?</a:t>
            </a:r>
          </a:p>
          <a:p>
            <a:r>
              <a:rPr lang="en-US" dirty="0" smtClean="0"/>
              <a:t>∆t =  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dirty="0" err="1" smtClean="0"/>
              <a:t>mC</a:t>
            </a:r>
            <a:r>
              <a:rPr lang="en-US" u="sng" dirty="0" smtClean="0"/>
              <a:t>     </a:t>
            </a:r>
          </a:p>
          <a:p>
            <a:r>
              <a:rPr lang="en-US" dirty="0" smtClean="0"/>
              <a:t>∆t =            418J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20.0g X 4.18J/</a:t>
            </a:r>
            <a:r>
              <a:rPr lang="en-US" dirty="0" err="1" smtClean="0"/>
              <a:t>g°C</a:t>
            </a:r>
            <a:endParaRPr lang="en-US" dirty="0" smtClean="0"/>
          </a:p>
          <a:p>
            <a:r>
              <a:rPr lang="en-US" dirty="0" smtClean="0"/>
              <a:t>∆t = 5.0°C</a:t>
            </a:r>
          </a:p>
          <a:p>
            <a:pPr>
              <a:buNone/>
            </a:pPr>
            <a:r>
              <a:rPr lang="en-US" dirty="0" smtClean="0"/>
              <a:t>Final Temperature = 25°C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2667000" y="35814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895600" y="4648200"/>
            <a:ext cx="2819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77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6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8" dur="77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Measuring Heat in a Closed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Calorimeter (p. 21 of text book)</a:t>
            </a:r>
          </a:p>
          <a:p>
            <a:r>
              <a:rPr lang="en-US" dirty="0" smtClean="0"/>
              <a:t>When a chemical reaction takes place in a calorimeter, the energy changes from the reaction will determine the temperature changes of the water.</a:t>
            </a:r>
          </a:p>
          <a:p>
            <a:endParaRPr lang="en-US" dirty="0"/>
          </a:p>
        </p:txBody>
      </p:sp>
      <p:pic>
        <p:nvPicPr>
          <p:cNvPr id="4" name="Picture 3" descr="FG05_01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5800" y="4038600"/>
            <a:ext cx="4229100" cy="2819400"/>
          </a:xfrm>
          <a:prstGeom prst="rect">
            <a:avLst/>
          </a:prstGeom>
        </p:spPr>
      </p:pic>
      <p:pic>
        <p:nvPicPr>
          <p:cNvPr id="5" name="Picture 4" descr="FG05_015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76800" y="4013200"/>
            <a:ext cx="4267200" cy="284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50.0ml of an acid and 50.0ml of a base initially at 22.5°C react in a calorimeter.  The maximum temperature obtained was 26.0°C.  How much heat was released?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mC∆t</a:t>
            </a:r>
            <a:endParaRPr lang="en-US" dirty="0" smtClean="0"/>
          </a:p>
          <a:p>
            <a:r>
              <a:rPr lang="en-US" dirty="0" smtClean="0"/>
              <a:t>100.0g X 4.18J/</a:t>
            </a:r>
            <a:r>
              <a:rPr lang="en-US" dirty="0" err="1" smtClean="0"/>
              <a:t>g°C</a:t>
            </a:r>
            <a:r>
              <a:rPr lang="en-US" dirty="0" smtClean="0"/>
              <a:t> X 3.5°C</a:t>
            </a:r>
          </a:p>
          <a:p>
            <a:r>
              <a:rPr lang="en-US" dirty="0" smtClean="0"/>
              <a:t>1463J</a:t>
            </a:r>
          </a:p>
          <a:p>
            <a:r>
              <a:rPr lang="en-US" dirty="0" smtClean="0"/>
              <a:t>1463J X   1KJ</a:t>
            </a:r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smtClean="0"/>
              <a:t>               1000J</a:t>
            </a:r>
          </a:p>
          <a:p>
            <a:pPr>
              <a:buNone/>
            </a:pPr>
            <a:r>
              <a:rPr lang="en-US" dirty="0" smtClean="0"/>
              <a:t>Answer = 1.5KJ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53340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Heat of Fusion Formula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8229600" cy="480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Table T – Reference Tables</a:t>
            </a:r>
          </a:p>
          <a:p>
            <a:pPr lvl="1"/>
            <a:r>
              <a:rPr lang="en-US" dirty="0" smtClean="0"/>
              <a:t>Heat</a:t>
            </a:r>
          </a:p>
          <a:p>
            <a:pPr>
              <a:buNone/>
            </a:pPr>
            <a:r>
              <a:rPr lang="en-US" sz="3600" dirty="0" smtClean="0">
                <a:latin typeface="Bickley Script" pitchFamily="66" charset="0"/>
              </a:rPr>
              <a:t>	</a:t>
            </a:r>
            <a:r>
              <a:rPr lang="en-US" sz="3600" dirty="0" smtClean="0">
                <a:latin typeface="Bickley Script" pitchFamily="66" charset="0"/>
              </a:rPr>
              <a:t>	</a:t>
            </a: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	</a:t>
            </a:r>
            <a:r>
              <a:rPr lang="en-US" sz="3600" dirty="0" smtClean="0">
                <a:sym typeface="Wingdings" pitchFamily="2" charset="2"/>
              </a:rPr>
              <a:t>	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</a:t>
            </a:r>
            <a:r>
              <a:rPr lang="en-US" sz="3600" dirty="0" smtClean="0">
                <a:sym typeface="Wingdings" pitchFamily="2" charset="2"/>
              </a:rPr>
              <a:t> = m X </a:t>
            </a:r>
            <a:r>
              <a:rPr lang="en-US" sz="3600" dirty="0" err="1" smtClean="0">
                <a:sym typeface="Wingdings" pitchFamily="2" charset="2"/>
              </a:rPr>
              <a:t>Hf</a:t>
            </a:r>
            <a:endParaRPr lang="en-US" sz="36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3600" dirty="0" smtClean="0">
                <a:sym typeface="Wingdings" pitchFamily="2" charset="2"/>
              </a:rPr>
              <a:t>	</a:t>
            </a:r>
            <a:r>
              <a:rPr lang="en-US" sz="3600" dirty="0" smtClean="0">
                <a:sym typeface="Wingdings" pitchFamily="2" charset="2"/>
              </a:rPr>
              <a:t>	</a:t>
            </a:r>
            <a:r>
              <a:rPr lang="en-US" dirty="0" smtClean="0">
                <a:sym typeface="Wingdings" pitchFamily="2" charset="2"/>
              </a:rPr>
              <a:t>heat 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</a:t>
            </a:r>
            <a:r>
              <a:rPr lang="en-US" dirty="0" smtClean="0">
                <a:sym typeface="Wingdings" pitchFamily="2" charset="2"/>
              </a:rPr>
              <a:t>) = mass (m) X heat of fusion (</a:t>
            </a:r>
            <a:r>
              <a:rPr lang="en-US" dirty="0" err="1" smtClean="0">
                <a:sym typeface="Wingdings" pitchFamily="2" charset="2"/>
              </a:rPr>
              <a:t>Hf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 lvl="1">
              <a:buNone/>
            </a:pPr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77200" cy="1143000"/>
          </a:xfrm>
        </p:spPr>
        <p:txBody>
          <a:bodyPr>
            <a:noAutofit/>
          </a:bodyPr>
          <a:lstStyle/>
          <a:p>
            <a:r>
              <a:rPr lang="en-US" sz="4400" dirty="0" smtClean="0">
                <a:sym typeface="Wingdings" pitchFamily="2" charset="2"/>
              </a:rPr>
              <a:t>How much energy is needed to melt 100g of water at </a:t>
            </a:r>
            <a:r>
              <a:rPr lang="en-US" sz="4400" dirty="0" smtClean="0">
                <a:sym typeface="Wingdings" pitchFamily="2" charset="2"/>
              </a:rPr>
              <a:t>0° </a:t>
            </a:r>
            <a:r>
              <a:rPr lang="en-US" sz="4400" dirty="0" err="1" smtClean="0">
                <a:sym typeface="Wingdings" pitchFamily="2" charset="2"/>
              </a:rPr>
              <a:t>celsius</a:t>
            </a:r>
            <a:r>
              <a:rPr lang="en-US" sz="4400" dirty="0" smtClean="0">
                <a:sym typeface="Wingdings" pitchFamily="2" charset="2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752600"/>
            <a:ext cx="7498080" cy="48006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m X </a:t>
            </a:r>
            <a:r>
              <a:rPr lang="en-US" dirty="0" err="1" smtClean="0"/>
              <a:t>Hf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100g X 334J/g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3,340J</a:t>
            </a:r>
          </a:p>
          <a:p>
            <a:r>
              <a:rPr lang="en-US" dirty="0" smtClean="0"/>
              <a:t>3,340J X  1KJ </a:t>
            </a:r>
          </a:p>
          <a:p>
            <a:pPr>
              <a:buNone/>
            </a:pPr>
            <a:r>
              <a:rPr lang="en-US" dirty="0" smtClean="0"/>
              <a:t>   		1000J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Answer:  3.34KJ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200400" y="4038600"/>
            <a:ext cx="9906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74638"/>
            <a:ext cx="7943088" cy="1143000"/>
          </a:xfrm>
        </p:spPr>
        <p:txBody>
          <a:bodyPr>
            <a:normAutofit/>
          </a:bodyPr>
          <a:lstStyle/>
          <a:p>
            <a:r>
              <a:rPr lang="en-US" sz="6000" dirty="0" smtClean="0"/>
              <a:t>Heat of Vaporization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524000"/>
            <a:ext cx="7620000" cy="53340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Hv</a:t>
            </a:r>
            <a:endParaRPr lang="en-US" sz="3600" dirty="0" smtClean="0"/>
          </a:p>
          <a:p>
            <a:r>
              <a:rPr lang="en-US" sz="3600" dirty="0" smtClean="0"/>
              <a:t>Energy needed to vaporize 1gram of liquid.</a:t>
            </a:r>
          </a:p>
          <a:p>
            <a:r>
              <a:rPr lang="en-US" sz="3600" dirty="0" smtClean="0"/>
              <a:t>Vaporization = Boiling</a:t>
            </a:r>
          </a:p>
          <a:p>
            <a:r>
              <a:rPr lang="en-US" sz="3600" dirty="0" smtClean="0"/>
              <a:t>Table B of Reference Tables</a:t>
            </a:r>
          </a:p>
          <a:p>
            <a:pPr lvl="1"/>
            <a:r>
              <a:rPr lang="en-US" sz="3200" dirty="0" smtClean="0"/>
              <a:t>1gram of liquid water needs 2,260J of energy to turn into 1 gram of water vapor.</a:t>
            </a:r>
            <a:endParaRPr lang="en-US" sz="3200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"/>
            <a:ext cx="81534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Heat of Vaporization Formula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7848600" cy="2209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500" dirty="0" smtClean="0"/>
              <a:t>	q</a:t>
            </a:r>
            <a:r>
              <a:rPr lang="en-US" sz="3500" dirty="0" smtClean="0"/>
              <a:t> = m X </a:t>
            </a:r>
            <a:r>
              <a:rPr lang="en-US" sz="3500" dirty="0" err="1" smtClean="0"/>
              <a:t>Hv</a:t>
            </a:r>
            <a:endParaRPr lang="en-US" sz="3500" dirty="0" smtClean="0"/>
          </a:p>
          <a:p>
            <a:pPr>
              <a:buNone/>
            </a:pPr>
            <a:r>
              <a:rPr lang="en-US" sz="3500" dirty="0" smtClean="0"/>
              <a:t>	</a:t>
            </a:r>
            <a:r>
              <a:rPr lang="en-US" sz="3000" dirty="0" smtClean="0"/>
              <a:t>Heat (q) = Mass (m) X Heat of vaporization (</a:t>
            </a:r>
            <a:r>
              <a:rPr lang="en-US" sz="3000" dirty="0" err="1" smtClean="0"/>
              <a:t>Hv</a:t>
            </a:r>
            <a:r>
              <a:rPr lang="en-US" sz="3000" dirty="0" smtClean="0"/>
              <a:t>)</a:t>
            </a:r>
            <a:endParaRPr lang="en-US" sz="3000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How much energy is needed to vaporize 63.7g of water at 100° </a:t>
            </a:r>
            <a:r>
              <a:rPr lang="en-US" sz="3200" dirty="0" err="1" smtClean="0"/>
              <a:t>celsius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76400"/>
            <a:ext cx="7790688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m X </a:t>
            </a:r>
            <a:r>
              <a:rPr lang="en-US" dirty="0" err="1" smtClean="0"/>
              <a:t>Hv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63.7g X 2260J/g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143962J</a:t>
            </a:r>
          </a:p>
          <a:p>
            <a:r>
              <a:rPr lang="en-US" dirty="0" smtClean="0"/>
              <a:t>143962J  X 1KJ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 1000J</a:t>
            </a:r>
          </a:p>
          <a:p>
            <a:pPr>
              <a:buNone/>
            </a:pPr>
            <a:r>
              <a:rPr lang="en-US" dirty="0" smtClean="0"/>
              <a:t>Answer:  144KJ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429000" y="3962400"/>
            <a:ext cx="8382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it take more energy to melt or vaporize water?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057400"/>
            <a:ext cx="7498080" cy="4191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Answer:  Vaporize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Melting requires 334J/g of energy.</a:t>
            </a:r>
          </a:p>
          <a:p>
            <a:pPr>
              <a:buNone/>
            </a:pPr>
            <a:r>
              <a:rPr lang="en-US" dirty="0" smtClean="0"/>
              <a:t>Vaporizing requires 2260J/g of energy.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Measuring Heat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Unit for heat = Joule (J)</a:t>
            </a:r>
          </a:p>
          <a:p>
            <a:r>
              <a:rPr lang="en-US" u="sng" dirty="0" smtClean="0"/>
              <a:t>Specific Heat</a:t>
            </a:r>
            <a:r>
              <a:rPr lang="en-US" dirty="0" smtClean="0"/>
              <a:t>: </a:t>
            </a:r>
          </a:p>
          <a:p>
            <a:pPr lvl="1"/>
            <a:r>
              <a:rPr lang="en-US" sz="3200" dirty="0" smtClean="0"/>
              <a:t>Heat needed to change 1g </a:t>
            </a:r>
            <a:r>
              <a:rPr lang="en-US" sz="3200" dirty="0" smtClean="0"/>
              <a:t>1°C</a:t>
            </a:r>
            <a:endParaRPr lang="en-US" dirty="0" smtClean="0"/>
          </a:p>
          <a:p>
            <a:r>
              <a:rPr lang="en-US" dirty="0" smtClean="0"/>
              <a:t>Table B:</a:t>
            </a:r>
          </a:p>
          <a:p>
            <a:pPr lvl="1"/>
            <a:r>
              <a:rPr lang="en-US" sz="3200" dirty="0" smtClean="0"/>
              <a:t>Specific heat of water = 4.18J/</a:t>
            </a:r>
            <a:r>
              <a:rPr lang="en-US" sz="3200" dirty="0" err="1" smtClean="0"/>
              <a:t>g°C</a:t>
            </a:r>
            <a:endParaRPr lang="en-US" sz="3200" dirty="0" smtClean="0"/>
          </a:p>
          <a:p>
            <a:r>
              <a:rPr lang="en-US" dirty="0" smtClean="0"/>
              <a:t>Table T:</a:t>
            </a:r>
            <a:endParaRPr lang="en-US" dirty="0" smtClean="0"/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/>
              <a:t> = m X C X ∆t</a:t>
            </a:r>
          </a:p>
          <a:p>
            <a:pPr lvl="1"/>
            <a:r>
              <a:rPr lang="en-US" sz="3200" dirty="0" smtClean="0"/>
              <a:t>Heat (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sz="3200" dirty="0" smtClean="0"/>
              <a:t>) = Mass (m) X Specific Heat X Change in Temp (∆t)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much heat is needed to change 75g water from 50°C to 75°C?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498080" cy="49530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</a:t>
            </a:r>
            <a:r>
              <a:rPr lang="en-US" dirty="0" err="1" smtClean="0"/>
              <a:t>mc∆t</a:t>
            </a:r>
            <a:endParaRPr lang="en-US" dirty="0" smtClean="0"/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75g X  4.18J/</a:t>
            </a:r>
            <a:r>
              <a:rPr lang="en-US" dirty="0" err="1" smtClean="0"/>
              <a:t>g°C</a:t>
            </a:r>
            <a:r>
              <a:rPr lang="en-US" dirty="0" smtClean="0"/>
              <a:t>  X 25°C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en-US" dirty="0" smtClean="0"/>
              <a:t> = 7800J</a:t>
            </a:r>
          </a:p>
          <a:p>
            <a:r>
              <a:rPr lang="en-US" dirty="0" smtClean="0"/>
              <a:t>7800J   X  1KJ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/>
              <a:t>		  1000J</a:t>
            </a:r>
          </a:p>
          <a:p>
            <a:pPr>
              <a:buNone/>
            </a:pPr>
            <a:r>
              <a:rPr lang="en-US" dirty="0" smtClean="0"/>
              <a:t>Answer:  7.8KJ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505200" y="4191000"/>
            <a:ext cx="9144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605</TotalTime>
  <Words>405</Words>
  <Application>Microsoft Office PowerPoint</Application>
  <PresentationFormat>On-screen Show (4:3)</PresentationFormat>
  <Paragraphs>81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Solstice</vt:lpstr>
      <vt:lpstr>Heat of Fusion</vt:lpstr>
      <vt:lpstr>Heat of Fusion Formula</vt:lpstr>
      <vt:lpstr>How much energy is needed to melt 100g of water at 0° celsius?</vt:lpstr>
      <vt:lpstr>Heat of Vaporization</vt:lpstr>
      <vt:lpstr>Heat of Vaporization Formula</vt:lpstr>
      <vt:lpstr>How much energy is needed to vaporize 63.7g of water at 100° celsius?</vt:lpstr>
      <vt:lpstr>Does it take more energy to melt or vaporize water?</vt:lpstr>
      <vt:lpstr>Measuring Heat</vt:lpstr>
      <vt:lpstr>How much heat is needed to change 75g water from 50°C to 75°C?</vt:lpstr>
      <vt:lpstr>Solving for Temperature Change (∆t)</vt:lpstr>
      <vt:lpstr>Measuring Heat in a Closed System</vt:lpstr>
      <vt:lpstr>Learning Check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Chemistry</dc:title>
  <dc:creator>Randy</dc:creator>
  <cp:lastModifiedBy>Randy</cp:lastModifiedBy>
  <cp:revision>85</cp:revision>
  <dcterms:created xsi:type="dcterms:W3CDTF">2010-09-19T15:34:40Z</dcterms:created>
  <dcterms:modified xsi:type="dcterms:W3CDTF">2010-10-03T16:46:25Z</dcterms:modified>
</cp:coreProperties>
</file>