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moletv.org.uk/watch.aspx?v=QC4J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wonderhowto.com/how-to-inflate-sealed-balloon-vacuum-chamber-174201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Autofit/>
          </a:bodyPr>
          <a:lstStyle/>
          <a:p>
            <a:r>
              <a:rPr lang="en-US" sz="6000" u="sng" dirty="0" smtClean="0"/>
              <a:t>Combined Gas Law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pressure and volume of a gas are inversely proportional to each other, but directly proportional to the temperature of that gas</a:t>
            </a:r>
            <a:r>
              <a:rPr lang="en-US" sz="3600" dirty="0" smtClean="0"/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Table T of Reference Tables</a:t>
            </a:r>
          </a:p>
          <a:p>
            <a:r>
              <a:rPr lang="en-US" sz="3600" dirty="0" smtClean="0"/>
              <a:t>Temperature </a:t>
            </a:r>
            <a:r>
              <a:rPr lang="en-US" sz="3600" u="sng" dirty="0" smtClean="0"/>
              <a:t>must</a:t>
            </a:r>
            <a:r>
              <a:rPr lang="en-US" sz="3600" dirty="0" smtClean="0"/>
              <a:t> be in K (Kelvin).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772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(273 K) 10.13 </a:t>
            </a:r>
            <a:r>
              <a:rPr lang="en-US" dirty="0" err="1" smtClean="0"/>
              <a:t>kPa</a:t>
            </a:r>
            <a:r>
              <a:rPr lang="en-US" dirty="0" smtClean="0"/>
              <a:t> </a:t>
            </a:r>
            <a:r>
              <a:rPr lang="en-US" dirty="0" err="1" smtClean="0"/>
              <a:t>mL</a:t>
            </a:r>
            <a:r>
              <a:rPr lang="en-US" dirty="0" smtClean="0"/>
              <a:t>  =  101.3 </a:t>
            </a:r>
            <a:r>
              <a:rPr lang="en-US" dirty="0" err="1" smtClean="0"/>
              <a:t>kPa</a:t>
            </a:r>
            <a:r>
              <a:rPr lang="en-US" dirty="0" smtClean="0"/>
              <a:t> (V</a:t>
            </a:r>
            <a:r>
              <a:rPr lang="en-US" baseline="-25000" dirty="0" smtClean="0"/>
              <a:t>2</a:t>
            </a:r>
            <a:r>
              <a:rPr lang="en-US" dirty="0" smtClean="0"/>
              <a:t>)(273K)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K              273 K                    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657600" y="32004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0" y="31242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1752600" y="2667000"/>
            <a:ext cx="5334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733800" y="3276600"/>
            <a:ext cx="5334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15000" y="3276600"/>
            <a:ext cx="1143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0" y="2667000"/>
            <a:ext cx="1143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00200" y="1905000"/>
            <a:ext cx="678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2765.49 </a:t>
            </a:r>
            <a:r>
              <a:rPr lang="en-US" sz="3200" dirty="0" err="1" smtClean="0"/>
              <a:t>kPa</a:t>
            </a:r>
            <a:r>
              <a:rPr lang="en-US" sz="3200" dirty="0" smtClean="0"/>
              <a:t> </a:t>
            </a:r>
            <a:r>
              <a:rPr lang="en-US" sz="3200" dirty="0" err="1" smtClean="0"/>
              <a:t>mL</a:t>
            </a:r>
            <a:r>
              <a:rPr lang="en-US" sz="3200" dirty="0" smtClean="0"/>
              <a:t>   =   101.3 </a:t>
            </a:r>
            <a:r>
              <a:rPr lang="en-US" sz="3200" dirty="0" err="1" smtClean="0"/>
              <a:t>kPa</a:t>
            </a:r>
            <a:r>
              <a:rPr lang="en-US" sz="3200" dirty="0" smtClean="0"/>
              <a:t> 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2765.49 </a:t>
            </a:r>
            <a:r>
              <a:rPr lang="en-US" sz="3200" dirty="0" err="1" smtClean="0"/>
              <a:t>kPa</a:t>
            </a:r>
            <a:r>
              <a:rPr lang="en-US" sz="3200" dirty="0" smtClean="0"/>
              <a:t> </a:t>
            </a:r>
            <a:r>
              <a:rPr lang="en-US" sz="3200" dirty="0" err="1" smtClean="0"/>
              <a:t>mL</a:t>
            </a:r>
            <a:r>
              <a:rPr lang="en-US" sz="3200" dirty="0" smtClean="0"/>
              <a:t>   =   101.3 </a:t>
            </a:r>
            <a:r>
              <a:rPr lang="en-US" sz="3200" dirty="0" err="1" smtClean="0"/>
              <a:t>kPa</a:t>
            </a:r>
            <a:r>
              <a:rPr lang="en-US" sz="3200" dirty="0" smtClean="0"/>
              <a:t> 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101.3 </a:t>
            </a:r>
            <a:r>
              <a:rPr lang="en-US" sz="3200" dirty="0" err="1" smtClean="0"/>
              <a:t>kPa</a:t>
            </a:r>
            <a:r>
              <a:rPr lang="en-US" sz="3200" dirty="0" smtClean="0"/>
              <a:t>             101.3 </a:t>
            </a:r>
            <a:r>
              <a:rPr lang="en-US" sz="3200" dirty="0" err="1" smtClean="0"/>
              <a:t>kPa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27.3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endParaRPr lang="en-US" sz="32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00200" y="48768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81600" y="4876800"/>
            <a:ext cx="1600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4419600"/>
            <a:ext cx="762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4953000"/>
            <a:ext cx="762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4419600"/>
            <a:ext cx="762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4953000"/>
            <a:ext cx="762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gas has a volume of 25.0L at a temperature of 27°C and a pressure of 1.00 atm.  The gas is allowed to expand to a new volume of 50.0 L.  The pressure is now 0.40 atm.  What is the final temperature?</a:t>
            </a:r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240 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is Constant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Combned%20Gas%20Law%20eq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0934" y="2438400"/>
            <a:ext cx="3208866" cy="180498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048000" y="3581400"/>
            <a:ext cx="762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6800" y="3581400"/>
            <a:ext cx="762000" cy="381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Boyle's%20Law%20Proportionalit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5181600"/>
            <a:ext cx="27813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/>
              </a:rPr>
              <a:t>Boyle's Law and Syringe Video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dirty="0" smtClean="0"/>
              <a:t>In the mid 1600's, Robert Boyle studied the relationship between the pressure </a:t>
            </a:r>
            <a:r>
              <a:rPr lang="en-US" b="1" dirty="0" smtClean="0"/>
              <a:t>p</a:t>
            </a:r>
            <a:r>
              <a:rPr lang="en-US" dirty="0" smtClean="0"/>
              <a:t> </a:t>
            </a:r>
            <a:r>
              <a:rPr lang="en-US" dirty="0" smtClean="0"/>
              <a:t>and the volume </a:t>
            </a:r>
            <a:r>
              <a:rPr lang="en-US" b="1" dirty="0" smtClean="0"/>
              <a:t>V</a:t>
            </a:r>
            <a:r>
              <a:rPr lang="en-US" dirty="0" smtClean="0"/>
              <a:t> of a confined gas held at a constant temperature. Boyle observed that the product of the pressure and volume are observed to be nearly constant.</a:t>
            </a:r>
            <a:endParaRPr lang="en-US" dirty="0"/>
          </a:p>
        </p:txBody>
      </p:sp>
      <p:pic>
        <p:nvPicPr>
          <p:cNvPr id="7" name="Picture 6" descr="chprm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8350" y="1509712"/>
            <a:ext cx="5810250" cy="4401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pic>
        <p:nvPicPr>
          <p:cNvPr id="4" name="Content Placeholder 3" descr="Boyle's%20Law%20grap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388269"/>
            <a:ext cx="6172200" cy="462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– Balloon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Inflating a Sealed Balloon Video</a:t>
            </a:r>
            <a:endParaRPr lang="en-US" dirty="0"/>
          </a:p>
        </p:txBody>
      </p:sp>
      <p:pic>
        <p:nvPicPr>
          <p:cNvPr id="4" name="Picture 3" descr="vacuum%20balloon%20dem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2819400"/>
            <a:ext cx="280035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balloon contains 30.0 L of helium gas </a:t>
            </a:r>
            <a:r>
              <a:rPr lang="en-US" smtClean="0"/>
              <a:t>at  103 </a:t>
            </a:r>
            <a:r>
              <a:rPr lang="en-US" dirty="0" err="1" smtClean="0"/>
              <a:t>kPa</a:t>
            </a:r>
            <a:r>
              <a:rPr lang="en-US" dirty="0" smtClean="0"/>
              <a:t>.   What will the volume be if the pressure is changed to 25 </a:t>
            </a:r>
            <a:r>
              <a:rPr lang="en-US" dirty="0" err="1" smtClean="0"/>
              <a:t>kPa</a:t>
            </a:r>
            <a:r>
              <a:rPr lang="en-US" dirty="0" smtClean="0"/>
              <a:t> at constant temperature?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(103 </a:t>
            </a:r>
            <a:r>
              <a:rPr lang="en-US" dirty="0" err="1" smtClean="0"/>
              <a:t>kPa</a:t>
            </a:r>
            <a:r>
              <a:rPr lang="en-US" dirty="0" smtClean="0"/>
              <a:t>)(30.0 L) = 25 </a:t>
            </a:r>
            <a:r>
              <a:rPr lang="en-US" dirty="0" err="1" smtClean="0"/>
              <a:t>kPa</a:t>
            </a:r>
            <a:r>
              <a:rPr lang="en-US" dirty="0" smtClean="0"/>
              <a:t> (V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3090 </a:t>
            </a:r>
            <a:r>
              <a:rPr lang="en-US" dirty="0" err="1" smtClean="0"/>
              <a:t>kPa</a:t>
            </a:r>
            <a:r>
              <a:rPr lang="en-US" dirty="0" smtClean="0"/>
              <a:t> L = 25 </a:t>
            </a:r>
            <a:r>
              <a:rPr lang="en-US" dirty="0" err="1" smtClean="0"/>
              <a:t>kPa</a:t>
            </a:r>
            <a:r>
              <a:rPr lang="en-US" dirty="0" smtClean="0"/>
              <a:t> (V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3090 </a:t>
            </a:r>
            <a:r>
              <a:rPr lang="en-US" u="sng" dirty="0" err="1" smtClean="0"/>
              <a:t>kPa</a:t>
            </a:r>
            <a:r>
              <a:rPr lang="en-US" u="sng" dirty="0" smtClean="0"/>
              <a:t> L </a:t>
            </a:r>
            <a:r>
              <a:rPr lang="en-US" dirty="0" smtClean="0"/>
              <a:t>= V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25 </a:t>
            </a:r>
            <a:r>
              <a:rPr lang="en-US" dirty="0" err="1" smtClean="0"/>
              <a:t>kPa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123.6 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increases then Volume decreases</a:t>
            </a:r>
          </a:p>
          <a:p>
            <a:endParaRPr lang="en-US" dirty="0" smtClean="0"/>
          </a:p>
          <a:p>
            <a:r>
              <a:rPr lang="en-US" dirty="0" smtClean="0"/>
              <a:t>Pressure decreases then Volume increases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Temperature</a:t>
            </a:r>
            <a:endParaRPr lang="en-US" sz="4400" dirty="0" smtClean="0"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Table T of Reference Tables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6" name="Picture 5" descr="20070924klpcnafyq_8_Ees_S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771650"/>
            <a:ext cx="5286375" cy="5086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3505200"/>
            <a:ext cx="232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Water Freezes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590800"/>
            <a:ext cx="1920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Water Boils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18620" y="5638800"/>
            <a:ext cx="2325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Absolute Zero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Combined Gas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Temperature </a:t>
            </a:r>
            <a:r>
              <a:rPr lang="en-US" dirty="0" smtClean="0"/>
              <a:t>= Volume x Pressure / Constant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Volume = Constant x Temperature / Pressure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Pressure = Constant x Temperature / Volume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Pressure x Volume/Temperature = Constant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Substituting </a:t>
            </a:r>
            <a:r>
              <a:rPr lang="en-US" dirty="0" smtClean="0"/>
              <a:t>in variables, the formula is:</a:t>
            </a:r>
            <a:br>
              <a:rPr lang="en-US" dirty="0" smtClean="0"/>
            </a:br>
            <a:r>
              <a:rPr lang="en-US" dirty="0" smtClean="0"/>
              <a:t>PV/T=K </a:t>
            </a:r>
          </a:p>
          <a:p>
            <a:r>
              <a:rPr lang="en-US" dirty="0" smtClean="0"/>
              <a:t>K is a constant = n (amount) R (gas constant)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9808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Combined Gas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153400" cy="51816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dirty="0" smtClean="0"/>
              <a:t>Because the formula is equal to a constant, it is possible to solve for a change in volume, temperature, or pressure using a proportion</a:t>
            </a:r>
            <a:r>
              <a:rPr lang="en-US" dirty="0" smtClean="0"/>
              <a:t>: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</p:txBody>
      </p:sp>
      <p:pic>
        <p:nvPicPr>
          <p:cNvPr id="5" name="Picture 4" descr="combinedg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663043"/>
            <a:ext cx="4969933" cy="3194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Using Gas Law Equation: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5638800"/>
          </a:xfrm>
        </p:spPr>
        <p:txBody>
          <a:bodyPr/>
          <a:lstStyle/>
          <a:p>
            <a:pPr marL="596646" indent="-514350">
              <a:buNone/>
            </a:pPr>
            <a:r>
              <a:rPr lang="en-US" dirty="0" smtClean="0"/>
              <a:t>At a temperature of 27°C and a pressure of 50.65 </a:t>
            </a:r>
            <a:r>
              <a:rPr lang="en-US" dirty="0" err="1" smtClean="0"/>
              <a:t>kPa</a:t>
            </a:r>
            <a:r>
              <a:rPr lang="en-US" dirty="0" smtClean="0"/>
              <a:t>, 60.0 </a:t>
            </a:r>
            <a:r>
              <a:rPr lang="en-US" dirty="0" err="1" smtClean="0"/>
              <a:t>mL</a:t>
            </a:r>
            <a:r>
              <a:rPr lang="en-US" dirty="0" smtClean="0"/>
              <a:t> of a gas is collected.  What would the volume of the gas be at STP?</a:t>
            </a:r>
          </a:p>
          <a:p>
            <a:pPr marL="596646" indent="-514350"/>
            <a:r>
              <a:rPr lang="en-US" dirty="0" smtClean="0"/>
              <a:t>STP is 273 K and a pressure of 101.3 </a:t>
            </a:r>
            <a:r>
              <a:rPr lang="en-US" dirty="0" err="1" smtClean="0"/>
              <a:t>kPa</a:t>
            </a:r>
            <a:endParaRPr lang="en-US" dirty="0" smtClean="0"/>
          </a:p>
          <a:p>
            <a:pPr marL="596646" indent="-514350"/>
            <a:r>
              <a:rPr lang="en-US" dirty="0" smtClean="0"/>
              <a:t>Set up the equation:</a:t>
            </a:r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endParaRPr lang="en-US" dirty="0" smtClean="0"/>
          </a:p>
        </p:txBody>
      </p:sp>
      <p:pic>
        <p:nvPicPr>
          <p:cNvPr id="5" name="Picture 4" descr="Combned%20Gas%20Law%20eq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572000"/>
            <a:ext cx="3048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Using the Gas Law Equation: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Temp. must be in Kelvin, so convert: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3200" dirty="0" smtClean="0"/>
              <a:t>27°C + 273 = 300 K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is 300K</a:t>
            </a:r>
          </a:p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is 60.0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is 50.65 </a:t>
            </a:r>
            <a:r>
              <a:rPr lang="en-US" dirty="0" err="1" smtClean="0"/>
              <a:t>kPa</a:t>
            </a:r>
            <a:endParaRPr lang="en-US" dirty="0" smtClean="0"/>
          </a:p>
          <a:p>
            <a:r>
              <a:rPr lang="en-US" sz="3200" dirty="0" smtClean="0"/>
              <a:t>T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standard temperature 273 K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is standard pressure 101.3 </a:t>
            </a:r>
            <a:r>
              <a:rPr lang="en-US" dirty="0" err="1" smtClean="0"/>
              <a:t>kPa</a:t>
            </a:r>
            <a:endParaRPr lang="en-US" dirty="0" smtClean="0"/>
          </a:p>
          <a:p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pic>
        <p:nvPicPr>
          <p:cNvPr id="5" name="Content Placeholder 4" descr="Combned%20Gas%20Law%20eq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371600"/>
            <a:ext cx="2438400" cy="1371600"/>
          </a:xfrm>
        </p:spPr>
      </p:pic>
      <p:sp>
        <p:nvSpPr>
          <p:cNvPr id="8" name="TextBox 7"/>
          <p:cNvSpPr txBox="1"/>
          <p:nvPr/>
        </p:nvSpPr>
        <p:spPr>
          <a:xfrm>
            <a:off x="1676400" y="33528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(50.65 </a:t>
            </a:r>
            <a:r>
              <a:rPr lang="en-US" sz="2800" dirty="0" err="1" smtClean="0"/>
              <a:t>kPa</a:t>
            </a:r>
            <a:r>
              <a:rPr lang="en-US" sz="2800" dirty="0" smtClean="0"/>
              <a:t>)(60.0 </a:t>
            </a:r>
            <a:r>
              <a:rPr lang="en-US" sz="2800" dirty="0" err="1" smtClean="0"/>
              <a:t>mL</a:t>
            </a:r>
            <a:r>
              <a:rPr lang="en-US" sz="2800" dirty="0" smtClean="0"/>
              <a:t>)           (101.3 </a:t>
            </a:r>
            <a:r>
              <a:rPr lang="en-US" sz="2800" dirty="0" err="1" smtClean="0"/>
              <a:t>kPa</a:t>
            </a:r>
            <a:r>
              <a:rPr lang="en-US" sz="2800" dirty="0" smtClean="0"/>
              <a:t>)(V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                          =</a:t>
            </a:r>
            <a:endParaRPr lang="en-US" sz="2800" dirty="0" smtClean="0"/>
          </a:p>
          <a:p>
            <a:r>
              <a:rPr lang="en-US" sz="2800" dirty="0" smtClean="0"/>
              <a:t>           300 K		</a:t>
            </a:r>
            <a:r>
              <a:rPr lang="en-US" sz="2800" dirty="0" smtClean="0"/>
              <a:t> </a:t>
            </a:r>
            <a:r>
              <a:rPr lang="en-US" sz="2800" dirty="0" smtClean="0"/>
              <a:t>         273 K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40386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40386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Solution: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80772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3039 </a:t>
            </a:r>
            <a:r>
              <a:rPr lang="en-US" dirty="0" err="1" smtClean="0"/>
              <a:t>kPa</a:t>
            </a:r>
            <a:r>
              <a:rPr lang="en-US" dirty="0" smtClean="0"/>
              <a:t> </a:t>
            </a:r>
            <a:r>
              <a:rPr lang="en-US" dirty="0" err="1" smtClean="0"/>
              <a:t>mL</a:t>
            </a:r>
            <a:r>
              <a:rPr lang="en-US" dirty="0" smtClean="0"/>
              <a:t>               (101.3 </a:t>
            </a:r>
            <a:r>
              <a:rPr lang="en-US" dirty="0" err="1" smtClean="0"/>
              <a:t>kPa</a:t>
            </a:r>
            <a:r>
              <a:rPr lang="en-US" dirty="0" smtClean="0"/>
              <a:t>)(V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       =</a:t>
            </a:r>
          </a:p>
          <a:p>
            <a:pPr>
              <a:buNone/>
            </a:pPr>
            <a:r>
              <a:rPr lang="en-US" dirty="0" smtClean="0"/>
              <a:t>        300 </a:t>
            </a:r>
            <a:r>
              <a:rPr lang="en-US" dirty="0" smtClean="0"/>
              <a:t>K		          273 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0" y="34290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34290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10.13 </a:t>
            </a:r>
            <a:r>
              <a:rPr lang="en-US" dirty="0" err="1" smtClean="0"/>
              <a:t>kPa</a:t>
            </a:r>
            <a:r>
              <a:rPr lang="en-US" dirty="0" smtClean="0"/>
              <a:t>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  <a:r>
              <a:rPr lang="en-US" dirty="0" smtClean="0"/>
              <a:t>   =     (101.3 </a:t>
            </a:r>
            <a:r>
              <a:rPr lang="en-US" dirty="0" err="1" smtClean="0"/>
              <a:t>kPa</a:t>
            </a:r>
            <a:r>
              <a:rPr lang="en-US" dirty="0" smtClean="0"/>
              <a:t>)(V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K                     273 K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3200400"/>
            <a:ext cx="106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1600" y="32004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883</TotalTime>
  <Words>443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Combined Gas Law</vt:lpstr>
      <vt:lpstr>Temperature</vt:lpstr>
      <vt:lpstr>Combined Gas Law</vt:lpstr>
      <vt:lpstr>Combined Gas Law</vt:lpstr>
      <vt:lpstr>Using Gas Law Equation:</vt:lpstr>
      <vt:lpstr>Using the Gas Law Equation:</vt:lpstr>
      <vt:lpstr>Solution:</vt:lpstr>
      <vt:lpstr>Solution:</vt:lpstr>
      <vt:lpstr>Solution:</vt:lpstr>
      <vt:lpstr>Solution:</vt:lpstr>
      <vt:lpstr>Solution:</vt:lpstr>
      <vt:lpstr>Learning Check</vt:lpstr>
      <vt:lpstr>Boyle’s Law</vt:lpstr>
      <vt:lpstr>Boyle’s Law</vt:lpstr>
      <vt:lpstr>Boyle’s Law</vt:lpstr>
      <vt:lpstr>Boyle’s Law – Balloon Demo</vt:lpstr>
      <vt:lpstr>Learning Check</vt:lpstr>
      <vt:lpstr>Boyle’s Law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128</cp:revision>
  <dcterms:created xsi:type="dcterms:W3CDTF">2010-09-19T15:34:40Z</dcterms:created>
  <dcterms:modified xsi:type="dcterms:W3CDTF">2010-10-14T00:29:22Z</dcterms:modified>
</cp:coreProperties>
</file>