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77" r:id="rId4"/>
    <p:sldId id="278" r:id="rId5"/>
    <p:sldId id="279" r:id="rId6"/>
    <p:sldId id="280" r:id="rId7"/>
    <p:sldId id="263" r:id="rId8"/>
    <p:sldId id="265" r:id="rId9"/>
    <p:sldId id="266" r:id="rId10"/>
    <p:sldId id="275"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528"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A0CDC09-B679-484D-BEDD-4E4677A52D5B}" type="datetimeFigureOut">
              <a:rPr lang="en-US" smtClean="0"/>
              <a:pPr/>
              <a:t>10/24/2010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0CDC09-B679-484D-BEDD-4E4677A52D5B}" type="datetimeFigureOut">
              <a:rPr lang="en-US" smtClean="0"/>
              <a:pPr/>
              <a:t>10/24/2010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A2BB270-AD2B-4075-A1CF-BEE253728D5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UnBoQe2rsgo&amp;feature=related" TargetMode="External"/><Relationship Id="rId2" Type="http://schemas.openxmlformats.org/officeDocument/2006/relationships/hyperlink" Target="http://www.youtube.com/watch?v=VSF2QrZzjW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8001000" cy="1143000"/>
          </a:xfrm>
        </p:spPr>
        <p:txBody>
          <a:bodyPr>
            <a:noAutofit/>
          </a:bodyPr>
          <a:lstStyle/>
          <a:p>
            <a:r>
              <a:rPr lang="en-US" sz="5400" u="sng" dirty="0" smtClean="0"/>
              <a:t>HW Review</a:t>
            </a:r>
            <a:endParaRPr lang="en-US" sz="5400" u="sng" dirty="0"/>
          </a:p>
        </p:txBody>
      </p:sp>
      <p:sp>
        <p:nvSpPr>
          <p:cNvPr id="3" name="Content Placeholder 2"/>
          <p:cNvSpPr>
            <a:spLocks noGrp="1"/>
          </p:cNvSpPr>
          <p:nvPr>
            <p:ph idx="1"/>
          </p:nvPr>
        </p:nvSpPr>
        <p:spPr>
          <a:xfrm>
            <a:off x="1066800" y="1066800"/>
            <a:ext cx="7866888" cy="6019800"/>
          </a:xfrm>
        </p:spPr>
        <p:txBody>
          <a:bodyPr>
            <a:normAutofit/>
          </a:bodyPr>
          <a:lstStyle/>
          <a:p>
            <a:pPr>
              <a:buNone/>
            </a:pPr>
            <a:r>
              <a:rPr lang="en-US" dirty="0" smtClean="0">
                <a:solidFill>
                  <a:schemeClr val="tx1">
                    <a:lumMod val="95000"/>
                    <a:lumOff val="5000"/>
                  </a:schemeClr>
                </a:solidFill>
              </a:rPr>
              <a:t>1.37  At room temperature, which of the four liquids evaporates most rapidly?</a:t>
            </a: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p:txBody>
      </p:sp>
      <p:pic>
        <p:nvPicPr>
          <p:cNvPr id="4" name="Picture 3" descr="chem%20table%20h.gif"/>
          <p:cNvPicPr>
            <a:picLocks noChangeAspect="1"/>
          </p:cNvPicPr>
          <p:nvPr/>
        </p:nvPicPr>
        <p:blipFill>
          <a:blip r:embed="rId2" cstate="print"/>
          <a:stretch>
            <a:fillRect/>
          </a:stretch>
        </p:blipFill>
        <p:spPr>
          <a:xfrm>
            <a:off x="1219200" y="2133483"/>
            <a:ext cx="5715000" cy="4724517"/>
          </a:xfrm>
          <a:prstGeom prst="rect">
            <a:avLst/>
          </a:prstGeom>
        </p:spPr>
      </p:pic>
      <p:sp>
        <p:nvSpPr>
          <p:cNvPr id="5" name="TextBox 4"/>
          <p:cNvSpPr txBox="1"/>
          <p:nvPr/>
        </p:nvSpPr>
        <p:spPr>
          <a:xfrm>
            <a:off x="6934200" y="2819400"/>
            <a:ext cx="2209800" cy="1938992"/>
          </a:xfrm>
          <a:prstGeom prst="rect">
            <a:avLst/>
          </a:prstGeom>
          <a:noFill/>
        </p:spPr>
        <p:txBody>
          <a:bodyPr wrap="square" rtlCol="0">
            <a:spAutoFit/>
          </a:bodyPr>
          <a:lstStyle/>
          <a:p>
            <a:r>
              <a:rPr lang="en-US" sz="2400" dirty="0" err="1" smtClean="0"/>
              <a:t>Propanone</a:t>
            </a:r>
            <a:r>
              <a:rPr lang="en-US" sz="2400" dirty="0" smtClean="0"/>
              <a:t> = Acetone</a:t>
            </a:r>
          </a:p>
          <a:p>
            <a:endParaRPr lang="en-US" sz="2400" dirty="0" smtClean="0"/>
          </a:p>
          <a:p>
            <a:r>
              <a:rPr lang="en-US" sz="2400" dirty="0" err="1" smtClean="0"/>
              <a:t>Ethanoic</a:t>
            </a:r>
            <a:r>
              <a:rPr lang="en-US" sz="2400" dirty="0" smtClean="0"/>
              <a:t> Acid = Acetic Acid</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Melting Point – Freezing Point</a:t>
            </a:r>
            <a:endParaRPr lang="en-US" dirty="0"/>
          </a:p>
        </p:txBody>
      </p:sp>
      <p:sp>
        <p:nvSpPr>
          <p:cNvPr id="5" name="Content Placeholder 4"/>
          <p:cNvSpPr>
            <a:spLocks noGrp="1"/>
          </p:cNvSpPr>
          <p:nvPr>
            <p:ph idx="1"/>
          </p:nvPr>
        </p:nvSpPr>
        <p:spPr/>
        <p:txBody>
          <a:bodyPr>
            <a:normAutofit/>
          </a:bodyPr>
          <a:lstStyle/>
          <a:p>
            <a:pPr lvl="1">
              <a:buNone/>
            </a:pPr>
            <a:r>
              <a:rPr lang="en-US" sz="3200" dirty="0" smtClean="0"/>
              <a:t>Melting </a:t>
            </a:r>
            <a:r>
              <a:rPr lang="en-US" sz="3200" dirty="0" smtClean="0">
                <a:sym typeface="Wingdings" pitchFamily="2" charset="2"/>
              </a:rPr>
              <a:t> Fusion</a:t>
            </a:r>
          </a:p>
          <a:p>
            <a:pPr lvl="1">
              <a:buNone/>
            </a:pPr>
            <a:r>
              <a:rPr lang="en-US" sz="3200" dirty="0" smtClean="0">
                <a:sym typeface="Wingdings" pitchFamily="2" charset="2"/>
              </a:rPr>
              <a:t>Freezing  Crystallization</a:t>
            </a:r>
          </a:p>
          <a:p>
            <a:pPr lvl="1">
              <a:buNone/>
            </a:pPr>
            <a:endParaRPr lang="en-US" sz="3200" dirty="0" smtClean="0">
              <a:sym typeface="Wingdings" pitchFamily="2" charset="2"/>
            </a:endParaRPr>
          </a:p>
          <a:p>
            <a:pPr lvl="1">
              <a:buNone/>
            </a:pPr>
            <a:r>
              <a:rPr lang="en-US" sz="3200" dirty="0" smtClean="0">
                <a:sym typeface="Wingdings" pitchFamily="2" charset="2"/>
              </a:rPr>
              <a:t>	</a:t>
            </a:r>
            <a:r>
              <a:rPr lang="en-US" sz="3600" dirty="0" smtClean="0">
                <a:latin typeface="Times New Roman" pitchFamily="18" charset="0"/>
                <a:cs typeface="Times New Roman" pitchFamily="18" charset="0"/>
                <a:sym typeface="Wingdings" pitchFamily="2" charset="2"/>
              </a:rPr>
              <a:t>1</a:t>
            </a:r>
            <a:r>
              <a:rPr lang="en-US" sz="3200" dirty="0" smtClean="0">
                <a:sym typeface="Wingdings" pitchFamily="2" charset="2"/>
              </a:rPr>
              <a:t>°C = Liquid</a:t>
            </a:r>
          </a:p>
          <a:p>
            <a:pPr lvl="1">
              <a:buNone/>
            </a:pPr>
            <a:r>
              <a:rPr lang="en-US" sz="3200" dirty="0" smtClean="0">
                <a:sym typeface="Wingdings" pitchFamily="2" charset="2"/>
              </a:rPr>
              <a:t>	</a:t>
            </a:r>
            <a:r>
              <a:rPr lang="en-US" sz="3600" dirty="0" smtClean="0">
                <a:latin typeface="Times New Roman" pitchFamily="18" charset="0"/>
                <a:cs typeface="Times New Roman" pitchFamily="18" charset="0"/>
                <a:sym typeface="Wingdings" pitchFamily="2" charset="2"/>
              </a:rPr>
              <a:t>0</a:t>
            </a:r>
            <a:r>
              <a:rPr lang="en-US" sz="3200" dirty="0" smtClean="0">
                <a:sym typeface="Wingdings" pitchFamily="2" charset="2"/>
              </a:rPr>
              <a:t>°C = Liquid and Solid</a:t>
            </a:r>
          </a:p>
          <a:p>
            <a:pPr lvl="1">
              <a:buNone/>
            </a:pPr>
            <a:r>
              <a:rPr lang="en-US" sz="3200" dirty="0" smtClean="0">
                <a:sym typeface="Wingdings" pitchFamily="2" charset="2"/>
              </a:rPr>
              <a:t>	</a:t>
            </a:r>
            <a:r>
              <a:rPr lang="en-US" sz="3600" dirty="0" smtClean="0">
                <a:latin typeface="Times New Roman" pitchFamily="18" charset="0"/>
                <a:cs typeface="Times New Roman" pitchFamily="18" charset="0"/>
                <a:sym typeface="Wingdings" pitchFamily="2" charset="2"/>
              </a:rPr>
              <a:t>-1</a:t>
            </a:r>
            <a:r>
              <a:rPr lang="en-US" sz="3200" dirty="0" smtClean="0">
                <a:sym typeface="Wingdings" pitchFamily="2" charset="2"/>
              </a:rPr>
              <a:t>°C = Solid</a:t>
            </a:r>
            <a:endParaRPr lang="en-US" sz="3200" dirty="0" smtClean="0"/>
          </a:p>
        </p:txBody>
      </p:sp>
      <p:pic>
        <p:nvPicPr>
          <p:cNvPr id="3074" name="Picture 2" descr="C:\Documents and Settings\stc\Local Settings\Temporary Internet Files\Content.IE5\Z741NXF3\MM900046506[1].gif"/>
          <p:cNvPicPr>
            <a:picLocks noChangeAspect="1" noChangeArrowheads="1" noCrop="1"/>
          </p:cNvPicPr>
          <p:nvPr/>
        </p:nvPicPr>
        <p:blipFill>
          <a:blip r:embed="rId2" cstate="print"/>
          <a:srcRect/>
          <a:stretch>
            <a:fillRect/>
          </a:stretch>
        </p:blipFill>
        <p:spPr bwMode="auto">
          <a:xfrm>
            <a:off x="6172200" y="5353050"/>
            <a:ext cx="2543175" cy="1504950"/>
          </a:xfrm>
          <a:prstGeom prst="rect">
            <a:avLst/>
          </a:prstGeom>
          <a:noFill/>
        </p:spPr>
      </p:pic>
      <p:pic>
        <p:nvPicPr>
          <p:cNvPr id="3075" name="Picture 3" descr="C:\Documents and Settings\stc\Local Settings\Temporary Internet Files\Content.IE5\PYM48IV0\MM900356738[1].gif"/>
          <p:cNvPicPr>
            <a:picLocks noChangeAspect="1" noChangeArrowheads="1" noCrop="1"/>
          </p:cNvPicPr>
          <p:nvPr/>
        </p:nvPicPr>
        <p:blipFill>
          <a:blip r:embed="rId3" cstate="print"/>
          <a:srcRect/>
          <a:stretch>
            <a:fillRect/>
          </a:stretch>
        </p:blipFill>
        <p:spPr bwMode="auto">
          <a:xfrm>
            <a:off x="228600" y="228600"/>
            <a:ext cx="809625" cy="1238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Bottom)">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lide(fromBottom)">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slide(fromBottom)">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slide(fromBottom)">
                                      <p:cBhvr>
                                        <p:cTn id="22" dur="5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slide(fromBottom)">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slide(fromBottom)">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1143000"/>
          </a:xfrm>
        </p:spPr>
        <p:txBody>
          <a:bodyPr>
            <a:normAutofit/>
          </a:bodyPr>
          <a:lstStyle/>
          <a:p>
            <a:r>
              <a:rPr lang="en-US" dirty="0" smtClean="0"/>
              <a:t>Video Links:</a:t>
            </a:r>
            <a:endParaRPr lang="en-US" dirty="0"/>
          </a:p>
        </p:txBody>
      </p:sp>
      <p:sp>
        <p:nvSpPr>
          <p:cNvPr id="3" name="Content Placeholder 2"/>
          <p:cNvSpPr>
            <a:spLocks noGrp="1"/>
          </p:cNvSpPr>
          <p:nvPr>
            <p:ph idx="1"/>
          </p:nvPr>
        </p:nvSpPr>
        <p:spPr>
          <a:xfrm>
            <a:off x="1066800" y="1295400"/>
            <a:ext cx="7866888" cy="5791200"/>
          </a:xfrm>
        </p:spPr>
        <p:txBody>
          <a:bodyPr>
            <a:normAutofit/>
          </a:bodyPr>
          <a:lstStyle/>
          <a:p>
            <a:pPr>
              <a:buNone/>
            </a:pPr>
            <a:r>
              <a:rPr lang="en-US" dirty="0" smtClean="0">
                <a:hlinkClick r:id="rId2"/>
              </a:rPr>
              <a:t>States of Matter Video</a:t>
            </a:r>
            <a:endParaRPr lang="en-US" dirty="0" smtClean="0"/>
          </a:p>
          <a:p>
            <a:pPr>
              <a:buNone/>
            </a:pPr>
            <a:endParaRPr lang="en-US" dirty="0" smtClean="0"/>
          </a:p>
          <a:p>
            <a:pPr>
              <a:buNone/>
            </a:pPr>
            <a:r>
              <a:rPr lang="en-US" dirty="0" smtClean="0">
                <a:hlinkClick r:id="rId3"/>
              </a:rPr>
              <a:t>BBC Video on States of Matter</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077200" cy="1143000"/>
          </a:xfrm>
        </p:spPr>
        <p:txBody>
          <a:bodyPr>
            <a:noAutofit/>
          </a:bodyPr>
          <a:lstStyle/>
          <a:p>
            <a:r>
              <a:rPr lang="en-US" sz="4400" dirty="0" smtClean="0">
                <a:sym typeface="Wingdings" pitchFamily="2" charset="2"/>
              </a:rPr>
              <a:t>HW Review</a:t>
            </a:r>
          </a:p>
        </p:txBody>
      </p:sp>
      <p:sp>
        <p:nvSpPr>
          <p:cNvPr id="3" name="Content Placeholder 2"/>
          <p:cNvSpPr>
            <a:spLocks noGrp="1"/>
          </p:cNvSpPr>
          <p:nvPr>
            <p:ph idx="1"/>
          </p:nvPr>
        </p:nvSpPr>
        <p:spPr>
          <a:xfrm>
            <a:off x="914400" y="1066800"/>
            <a:ext cx="8229600" cy="6019800"/>
          </a:xfrm>
        </p:spPr>
        <p:txBody>
          <a:bodyPr>
            <a:normAutofit/>
          </a:bodyPr>
          <a:lstStyle/>
          <a:p>
            <a:pPr>
              <a:buNone/>
            </a:pPr>
            <a:r>
              <a:rPr lang="en-US" dirty="0" smtClean="0">
                <a:solidFill>
                  <a:schemeClr val="tx1">
                    <a:lumMod val="95000"/>
                    <a:lumOff val="5000"/>
                  </a:schemeClr>
                </a:solidFill>
              </a:rPr>
              <a:t>1.38  What is the normal boiling point of acetic acid?</a:t>
            </a: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p>
          <a:p>
            <a:pPr>
              <a:buNone/>
            </a:pPr>
            <a:endParaRPr lang="en-US" dirty="0" smtClean="0"/>
          </a:p>
        </p:txBody>
      </p:sp>
      <p:pic>
        <p:nvPicPr>
          <p:cNvPr id="4" name="Picture 3" descr="chem%20table%20h.gif"/>
          <p:cNvPicPr>
            <a:picLocks noChangeAspect="1"/>
          </p:cNvPicPr>
          <p:nvPr/>
        </p:nvPicPr>
        <p:blipFill>
          <a:blip r:embed="rId2" cstate="print"/>
          <a:stretch>
            <a:fillRect/>
          </a:stretch>
        </p:blipFill>
        <p:spPr>
          <a:xfrm>
            <a:off x="2362200" y="2007496"/>
            <a:ext cx="5867400" cy="48505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Review</a:t>
            </a:r>
            <a:endParaRPr lang="en-US" dirty="0"/>
          </a:p>
        </p:txBody>
      </p:sp>
      <p:sp>
        <p:nvSpPr>
          <p:cNvPr id="3" name="Content Placeholder 2"/>
          <p:cNvSpPr>
            <a:spLocks noGrp="1"/>
          </p:cNvSpPr>
          <p:nvPr>
            <p:ph idx="1"/>
          </p:nvPr>
        </p:nvSpPr>
        <p:spPr>
          <a:xfrm>
            <a:off x="1066800" y="1371600"/>
            <a:ext cx="8077200" cy="5486400"/>
          </a:xfrm>
        </p:spPr>
        <p:txBody>
          <a:bodyPr/>
          <a:lstStyle/>
          <a:p>
            <a:pPr>
              <a:buNone/>
            </a:pPr>
            <a:r>
              <a:rPr lang="en-US" dirty="0" smtClean="0"/>
              <a:t>1.39  What is the external pressure, if ethanol is boiling at a temperature of 70°C?</a:t>
            </a:r>
            <a:endParaRPr lang="en-US" dirty="0"/>
          </a:p>
        </p:txBody>
      </p:sp>
      <p:pic>
        <p:nvPicPr>
          <p:cNvPr id="4" name="Picture 3" descr="chem%20table%20h.gif"/>
          <p:cNvPicPr>
            <a:picLocks noChangeAspect="1"/>
          </p:cNvPicPr>
          <p:nvPr/>
        </p:nvPicPr>
        <p:blipFill>
          <a:blip r:embed="rId2" cstate="print"/>
          <a:stretch>
            <a:fillRect/>
          </a:stretch>
        </p:blipFill>
        <p:spPr>
          <a:xfrm>
            <a:off x="2286000" y="2416954"/>
            <a:ext cx="5372100" cy="444104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Review</a:t>
            </a:r>
            <a:endParaRPr lang="en-US" dirty="0"/>
          </a:p>
        </p:txBody>
      </p:sp>
      <p:sp>
        <p:nvSpPr>
          <p:cNvPr id="3" name="Content Placeholder 2"/>
          <p:cNvSpPr>
            <a:spLocks noGrp="1"/>
          </p:cNvSpPr>
          <p:nvPr>
            <p:ph idx="1"/>
          </p:nvPr>
        </p:nvSpPr>
        <p:spPr>
          <a:xfrm>
            <a:off x="990600" y="1447800"/>
            <a:ext cx="7943088" cy="4800600"/>
          </a:xfrm>
        </p:spPr>
        <p:txBody>
          <a:bodyPr/>
          <a:lstStyle/>
          <a:p>
            <a:pPr>
              <a:buNone/>
            </a:pPr>
            <a:r>
              <a:rPr lang="en-US" dirty="0" smtClean="0"/>
              <a:t>1.40  Which of these liquids has the weakest intermolecular attractions?</a:t>
            </a:r>
            <a:endParaRPr lang="en-US" dirty="0"/>
          </a:p>
        </p:txBody>
      </p:sp>
      <p:pic>
        <p:nvPicPr>
          <p:cNvPr id="4" name="Picture 3" descr="chem%20table%20h.gif"/>
          <p:cNvPicPr>
            <a:picLocks noChangeAspect="1"/>
          </p:cNvPicPr>
          <p:nvPr/>
        </p:nvPicPr>
        <p:blipFill>
          <a:blip r:embed="rId2" cstate="print"/>
          <a:stretch>
            <a:fillRect/>
          </a:stretch>
        </p:blipFill>
        <p:spPr>
          <a:xfrm>
            <a:off x="2362200" y="2438401"/>
            <a:ext cx="5346158" cy="4419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Review</a:t>
            </a:r>
            <a:endParaRPr lang="en-US" dirty="0"/>
          </a:p>
        </p:txBody>
      </p:sp>
      <p:sp>
        <p:nvSpPr>
          <p:cNvPr id="3" name="Content Placeholder 2"/>
          <p:cNvSpPr>
            <a:spLocks noGrp="1"/>
          </p:cNvSpPr>
          <p:nvPr>
            <p:ph idx="1"/>
          </p:nvPr>
        </p:nvSpPr>
        <p:spPr>
          <a:xfrm>
            <a:off x="1066800" y="1447800"/>
            <a:ext cx="7866888" cy="5410200"/>
          </a:xfrm>
        </p:spPr>
        <p:txBody>
          <a:bodyPr/>
          <a:lstStyle/>
          <a:p>
            <a:pPr>
              <a:buNone/>
            </a:pPr>
            <a:r>
              <a:rPr lang="en-US" dirty="0" smtClean="0"/>
              <a:t>1.41  How would you expect the surface tension in acetic acid to compare with that of water?  Explain.</a:t>
            </a:r>
            <a:endParaRPr lang="en-US" dirty="0"/>
          </a:p>
        </p:txBody>
      </p:sp>
      <p:pic>
        <p:nvPicPr>
          <p:cNvPr id="4" name="Picture 3" descr="chem%20table%20h.gif"/>
          <p:cNvPicPr>
            <a:picLocks noChangeAspect="1"/>
          </p:cNvPicPr>
          <p:nvPr/>
        </p:nvPicPr>
        <p:blipFill>
          <a:blip r:embed="rId2" cstate="print"/>
          <a:stretch>
            <a:fillRect/>
          </a:stretch>
        </p:blipFill>
        <p:spPr>
          <a:xfrm>
            <a:off x="2438400" y="2920903"/>
            <a:ext cx="4762500" cy="393709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Review</a:t>
            </a:r>
            <a:endParaRPr lang="en-US" dirty="0"/>
          </a:p>
        </p:txBody>
      </p:sp>
      <p:sp>
        <p:nvSpPr>
          <p:cNvPr id="3" name="Content Placeholder 2"/>
          <p:cNvSpPr>
            <a:spLocks noGrp="1"/>
          </p:cNvSpPr>
          <p:nvPr>
            <p:ph idx="1"/>
          </p:nvPr>
        </p:nvSpPr>
        <p:spPr>
          <a:xfrm>
            <a:off x="990600" y="1447800"/>
            <a:ext cx="7943088" cy="5410200"/>
          </a:xfrm>
        </p:spPr>
        <p:txBody>
          <a:bodyPr/>
          <a:lstStyle/>
          <a:p>
            <a:pPr>
              <a:buNone/>
            </a:pPr>
            <a:r>
              <a:rPr lang="en-US" dirty="0" smtClean="0"/>
              <a:t>1.42  Acetone is often used in nail polish removers.  Its users eventually notice that when spilled on the hands, acetone dries very quickly, and feels quite cold.  Explain these observations on the basis of the intermolecular attractions in acetone.</a:t>
            </a:r>
            <a:endParaRPr lang="en-US" dirty="0"/>
          </a:p>
        </p:txBody>
      </p:sp>
      <p:pic>
        <p:nvPicPr>
          <p:cNvPr id="1026" name="Picture 2" descr="C:\Documents and Settings\stc\Local Settings\Temporary Internet Files\Content.IE5\Z741NXF3\MM900288942[1].gif"/>
          <p:cNvPicPr>
            <a:picLocks noChangeAspect="1" noChangeArrowheads="1" noCrop="1"/>
          </p:cNvPicPr>
          <p:nvPr/>
        </p:nvPicPr>
        <p:blipFill>
          <a:blip r:embed="rId2" cstate="print"/>
          <a:srcRect/>
          <a:stretch>
            <a:fillRect/>
          </a:stretch>
        </p:blipFill>
        <p:spPr bwMode="auto">
          <a:xfrm>
            <a:off x="6096000" y="4495800"/>
            <a:ext cx="1981200" cy="2262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1219200"/>
          </a:xfrm>
        </p:spPr>
        <p:txBody>
          <a:bodyPr>
            <a:noAutofit/>
          </a:bodyPr>
          <a:lstStyle/>
          <a:p>
            <a:r>
              <a:rPr lang="en-US" sz="6000" dirty="0" smtClean="0">
                <a:sym typeface="Wingdings" pitchFamily="2" charset="2"/>
              </a:rPr>
              <a:t>Solids</a:t>
            </a:r>
            <a:endParaRPr lang="en-US" sz="6000" dirty="0"/>
          </a:p>
        </p:txBody>
      </p:sp>
      <p:sp>
        <p:nvSpPr>
          <p:cNvPr id="3" name="Content Placeholder 2"/>
          <p:cNvSpPr>
            <a:spLocks noGrp="1"/>
          </p:cNvSpPr>
          <p:nvPr>
            <p:ph idx="1"/>
          </p:nvPr>
        </p:nvSpPr>
        <p:spPr>
          <a:xfrm>
            <a:off x="990600" y="1447800"/>
            <a:ext cx="8153400" cy="5410200"/>
          </a:xfrm>
        </p:spPr>
        <p:txBody>
          <a:bodyPr>
            <a:normAutofit/>
          </a:bodyPr>
          <a:lstStyle/>
          <a:p>
            <a:pPr marL="596646" indent="-514350"/>
            <a:r>
              <a:rPr lang="en-US" dirty="0" smtClean="0"/>
              <a:t>Stronger Attractive forces between solids.</a:t>
            </a:r>
          </a:p>
          <a:p>
            <a:pPr marL="596646" indent="-514350"/>
            <a:r>
              <a:rPr lang="en-US" dirty="0" smtClean="0"/>
              <a:t>Particles are stuck together.  Only have </a:t>
            </a:r>
            <a:r>
              <a:rPr lang="en-US" dirty="0" err="1" smtClean="0"/>
              <a:t>vibrational</a:t>
            </a:r>
            <a:r>
              <a:rPr lang="en-US" dirty="0" smtClean="0"/>
              <a:t> movement.</a:t>
            </a:r>
          </a:p>
          <a:p>
            <a:pPr marL="596646" indent="-514350"/>
            <a:r>
              <a:rPr lang="en-US" dirty="0" smtClean="0"/>
              <a:t>Crystalline – regular geometric pattern</a:t>
            </a:r>
          </a:p>
          <a:p>
            <a:pPr marL="870966" lvl="1" indent="-514350"/>
            <a:r>
              <a:rPr lang="en-US" dirty="0" smtClean="0"/>
              <a:t>Ex:  ice, salt, metal</a:t>
            </a:r>
            <a:endParaRPr lang="en-US" dirty="0" smtClean="0"/>
          </a:p>
          <a:p>
            <a:pPr marL="596646" indent="-514350"/>
            <a:r>
              <a:rPr lang="en-US" dirty="0" smtClean="0"/>
              <a:t>Amorphous – no crystals</a:t>
            </a:r>
          </a:p>
          <a:p>
            <a:pPr marL="870966" lvl="1" indent="-514350"/>
            <a:r>
              <a:rPr lang="en-US" dirty="0" smtClean="0"/>
              <a:t>Ex:  glass, rubber,  plastic</a:t>
            </a:r>
            <a:endParaRPr lang="en-US" dirty="0" smtClean="0"/>
          </a:p>
          <a:p>
            <a:pPr marL="596646" indent="-514350"/>
            <a:r>
              <a:rPr lang="en-US" dirty="0" smtClean="0"/>
              <a:t>Usually more dense than corresponding liquid.</a:t>
            </a:r>
          </a:p>
          <a:p>
            <a:pPr marL="596646" indent="-514350"/>
            <a:endParaRPr lang="en-US" dirty="0" smtClean="0"/>
          </a:p>
          <a:p>
            <a:pPr marL="596646" indent="-514350">
              <a:buNone/>
            </a:pPr>
            <a:endParaRPr lang="en-US" dirty="0" smtClean="0"/>
          </a:p>
          <a:p>
            <a:pPr marL="596646" indent="-514350">
              <a:buNone/>
            </a:pPr>
            <a:endParaRPr lang="en-US" dirty="0" smtClean="0"/>
          </a:p>
          <a:p>
            <a:pPr marL="596646" indent="-514350">
              <a:buNone/>
            </a:pPr>
            <a:endParaRPr lang="en-US" dirty="0" smtClean="0"/>
          </a:p>
        </p:txBody>
      </p:sp>
      <p:pic>
        <p:nvPicPr>
          <p:cNvPr id="2050" name="Picture 2" descr="C:\Documents and Settings\stc\Local Settings\Temporary Internet Files\Content.IE5\J5J8DXGX\MM900040978[1].gif"/>
          <p:cNvPicPr>
            <a:picLocks noChangeAspect="1" noChangeArrowheads="1" noCrop="1"/>
          </p:cNvPicPr>
          <p:nvPr/>
        </p:nvPicPr>
        <p:blipFill>
          <a:blip r:embed="rId2" cstate="print"/>
          <a:srcRect/>
          <a:stretch>
            <a:fillRect/>
          </a:stretch>
        </p:blipFill>
        <p:spPr bwMode="auto">
          <a:xfrm>
            <a:off x="304800" y="304800"/>
            <a:ext cx="1009650" cy="1200150"/>
          </a:xfrm>
          <a:prstGeom prst="rect">
            <a:avLst/>
          </a:prstGeom>
          <a:noFill/>
        </p:spPr>
      </p:pic>
      <p:pic>
        <p:nvPicPr>
          <p:cNvPr id="7" name="Picture 6" descr="untitled.bmp"/>
          <p:cNvPicPr>
            <a:picLocks noChangeAspect="1"/>
          </p:cNvPicPr>
          <p:nvPr/>
        </p:nvPicPr>
        <p:blipFill>
          <a:blip r:embed="rId3" cstate="print"/>
          <a:stretch>
            <a:fillRect/>
          </a:stretch>
        </p:blipFill>
        <p:spPr>
          <a:xfrm>
            <a:off x="5334000" y="3590925"/>
            <a:ext cx="3810000" cy="3267075"/>
          </a:xfrm>
          <a:prstGeom prst="rect">
            <a:avLst/>
          </a:prstGeom>
        </p:spPr>
      </p:pic>
      <p:pic>
        <p:nvPicPr>
          <p:cNvPr id="9" name="Picture 8" descr="300px-Candle_with_burnt_wick.jpg"/>
          <p:cNvPicPr>
            <a:picLocks noChangeAspect="1"/>
          </p:cNvPicPr>
          <p:nvPr/>
        </p:nvPicPr>
        <p:blipFill>
          <a:blip r:embed="rId4" cstate="print"/>
          <a:stretch>
            <a:fillRect/>
          </a:stretch>
        </p:blipFill>
        <p:spPr>
          <a:xfrm>
            <a:off x="7239000" y="4292600"/>
            <a:ext cx="1905000" cy="2565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nodeType="clickEffect">
                                  <p:stCondLst>
                                    <p:cond delay="0"/>
                                  </p:stCondLst>
                                  <p:childTnLst>
                                    <p:anim calcmode="lin" valueType="num">
                                      <p:cBhvr additive="base">
                                        <p:cTn id="31" dur="500"/>
                                        <p:tgtEl>
                                          <p:spTgt spid="7"/>
                                        </p:tgtEl>
                                        <p:attrNameLst>
                                          <p:attrName>ppt_x</p:attrName>
                                        </p:attrNameLst>
                                      </p:cBhvr>
                                      <p:tavLst>
                                        <p:tav tm="0">
                                          <p:val>
                                            <p:strVal val="ppt_x"/>
                                          </p:val>
                                        </p:tav>
                                        <p:tav tm="100000">
                                          <p:val>
                                            <p:strVal val="ppt_x"/>
                                          </p:val>
                                        </p:tav>
                                      </p:tavLst>
                                    </p:anim>
                                    <p:anim calcmode="lin" valueType="num">
                                      <p:cBhvr additive="base">
                                        <p:cTn id="32" dur="500"/>
                                        <p:tgtEl>
                                          <p:spTgt spid="7"/>
                                        </p:tgtEl>
                                        <p:attrNameLst>
                                          <p:attrName>ppt_y</p:attrName>
                                        </p:attrNameLst>
                                      </p:cBhvr>
                                      <p:tavLst>
                                        <p:tav tm="0">
                                          <p:val>
                                            <p:strVal val="ppt_y"/>
                                          </p:val>
                                        </p:tav>
                                        <p:tav tm="100000">
                                          <p:val>
                                            <p:strVal val="1+ppt_h/2"/>
                                          </p:val>
                                        </p:tav>
                                      </p:tavLst>
                                    </p:anim>
                                    <p:set>
                                      <p:cBhvr>
                                        <p:cTn id="33" dur="1" fill="hold">
                                          <p:stCondLst>
                                            <p:cond delay="499"/>
                                          </p:stCondLst>
                                        </p:cTn>
                                        <p:tgtEl>
                                          <p:spTgt spid="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slide(fromBottom)">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slide(fromBottom)">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slide(fromBottom)">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nodeType="clickEffect">
                                  <p:stCondLst>
                                    <p:cond delay="0"/>
                                  </p:stCondLst>
                                  <p:childTnLst>
                                    <p:anim calcmode="lin" valueType="num">
                                      <p:cBhvr additive="base">
                                        <p:cTn id="52" dur="500"/>
                                        <p:tgtEl>
                                          <p:spTgt spid="9"/>
                                        </p:tgtEl>
                                        <p:attrNameLst>
                                          <p:attrName>ppt_x</p:attrName>
                                        </p:attrNameLst>
                                      </p:cBhvr>
                                      <p:tavLst>
                                        <p:tav tm="0">
                                          <p:val>
                                            <p:strVal val="ppt_x"/>
                                          </p:val>
                                        </p:tav>
                                        <p:tav tm="100000">
                                          <p:val>
                                            <p:strVal val="ppt_x"/>
                                          </p:val>
                                        </p:tav>
                                      </p:tavLst>
                                    </p:anim>
                                    <p:anim calcmode="lin" valueType="num">
                                      <p:cBhvr additive="base">
                                        <p:cTn id="53" dur="500"/>
                                        <p:tgtEl>
                                          <p:spTgt spid="9"/>
                                        </p:tgtEl>
                                        <p:attrNameLst>
                                          <p:attrName>ppt_y</p:attrName>
                                        </p:attrNameLst>
                                      </p:cBhvr>
                                      <p:tavLst>
                                        <p:tav tm="0">
                                          <p:val>
                                            <p:strVal val="ppt_y"/>
                                          </p:val>
                                        </p:tav>
                                        <p:tav tm="100000">
                                          <p:val>
                                            <p:strVal val="1+ppt_h/2"/>
                                          </p:val>
                                        </p:tav>
                                      </p:tavLst>
                                    </p:anim>
                                    <p:set>
                                      <p:cBhvr>
                                        <p:cTn id="54" dur="1" fill="hold">
                                          <p:stCondLst>
                                            <p:cond delay="499"/>
                                          </p:stCondLst>
                                        </p:cTn>
                                        <p:tgtEl>
                                          <p:spTgt spid="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slide(fromBottom)">
                                      <p:cBhvr>
                                        <p:cTn id="5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498080" cy="1143000"/>
          </a:xfrm>
        </p:spPr>
        <p:txBody>
          <a:bodyPr>
            <a:normAutofit/>
          </a:bodyPr>
          <a:lstStyle/>
          <a:p>
            <a:r>
              <a:rPr lang="en-US" sz="4400" dirty="0" smtClean="0">
                <a:sym typeface="Wingdings" pitchFamily="2" charset="2"/>
              </a:rPr>
              <a:t>Density:</a:t>
            </a:r>
            <a:endParaRPr lang="en-US" sz="4400" dirty="0"/>
          </a:p>
        </p:txBody>
      </p:sp>
      <p:sp>
        <p:nvSpPr>
          <p:cNvPr id="3" name="Content Placeholder 2"/>
          <p:cNvSpPr>
            <a:spLocks noGrp="1"/>
          </p:cNvSpPr>
          <p:nvPr>
            <p:ph idx="1"/>
          </p:nvPr>
        </p:nvSpPr>
        <p:spPr>
          <a:xfrm>
            <a:off x="1066800" y="914400"/>
            <a:ext cx="8077200" cy="5638800"/>
          </a:xfrm>
        </p:spPr>
        <p:txBody>
          <a:bodyPr/>
          <a:lstStyle/>
          <a:p>
            <a:pPr marL="596646" indent="-514350">
              <a:buNone/>
            </a:pPr>
            <a:endParaRPr lang="en-US" dirty="0" smtClean="0"/>
          </a:p>
          <a:p>
            <a:pPr marL="596646" indent="-514350">
              <a:buNone/>
            </a:pPr>
            <a:endParaRPr lang="en-US" dirty="0" smtClean="0"/>
          </a:p>
          <a:p>
            <a:pPr marL="596646" indent="-514350">
              <a:buNone/>
            </a:pPr>
            <a:endParaRPr lang="en-US" dirty="0" smtClean="0"/>
          </a:p>
          <a:p>
            <a:pPr marL="596646" indent="-514350">
              <a:buNone/>
            </a:pPr>
            <a:endParaRPr lang="en-US" dirty="0" smtClean="0"/>
          </a:p>
          <a:p>
            <a:pPr marL="596646" indent="-514350">
              <a:buNone/>
            </a:pPr>
            <a:endParaRPr lang="en-US" dirty="0" smtClean="0"/>
          </a:p>
          <a:p>
            <a:pPr marL="596646" indent="-514350">
              <a:buNone/>
            </a:pPr>
            <a:r>
              <a:rPr lang="en-US" dirty="0" smtClean="0"/>
              <a:t>	</a:t>
            </a:r>
          </a:p>
        </p:txBody>
      </p:sp>
      <p:pic>
        <p:nvPicPr>
          <p:cNvPr id="13" name="Picture 12" descr="solid-liquid-gas.gif"/>
          <p:cNvPicPr>
            <a:picLocks noChangeAspect="1"/>
          </p:cNvPicPr>
          <p:nvPr/>
        </p:nvPicPr>
        <p:blipFill>
          <a:blip r:embed="rId2" cstate="print"/>
          <a:stretch>
            <a:fillRect/>
          </a:stretch>
        </p:blipFill>
        <p:spPr>
          <a:xfrm>
            <a:off x="3200400" y="0"/>
            <a:ext cx="4114800" cy="684627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01-SolidLiquidGas.jpg"/>
          <p:cNvPicPr>
            <a:picLocks noChangeAspect="1"/>
          </p:cNvPicPr>
          <p:nvPr/>
        </p:nvPicPr>
        <p:blipFill>
          <a:blip r:embed="rId2" cstate="print"/>
          <a:stretch>
            <a:fillRect/>
          </a:stretch>
        </p:blipFill>
        <p:spPr>
          <a:xfrm>
            <a:off x="0" y="0"/>
            <a:ext cx="9143999" cy="6858000"/>
          </a:xfrm>
          <a:prstGeom prst="rect">
            <a:avLst/>
          </a:prstGeom>
        </p:spPr>
      </p:pic>
      <p:sp>
        <p:nvSpPr>
          <p:cNvPr id="2" name="Title 1"/>
          <p:cNvSpPr>
            <a:spLocks noGrp="1"/>
          </p:cNvSpPr>
          <p:nvPr>
            <p:ph type="title"/>
          </p:nvPr>
        </p:nvSpPr>
        <p:spPr>
          <a:xfrm>
            <a:off x="1066800" y="0"/>
            <a:ext cx="8077200" cy="1143000"/>
          </a:xfrm>
        </p:spPr>
        <p:txBody>
          <a:bodyPr>
            <a:normAutofit/>
          </a:bodyPr>
          <a:lstStyle/>
          <a:p>
            <a:r>
              <a:rPr lang="en-US" sz="4400" dirty="0" smtClean="0">
                <a:sym typeface="Wingdings" pitchFamily="2" charset="2"/>
              </a:rPr>
              <a:t>Density of Water is unusual</a:t>
            </a:r>
            <a:endParaRPr lang="en-US" sz="4400" dirty="0"/>
          </a:p>
        </p:txBody>
      </p:sp>
      <p:pic>
        <p:nvPicPr>
          <p:cNvPr id="7" name="Picture 6" descr="4043656828_f118cc7f3c.jpg"/>
          <p:cNvPicPr>
            <a:picLocks noChangeAspect="1"/>
          </p:cNvPicPr>
          <p:nvPr/>
        </p:nvPicPr>
        <p:blipFill>
          <a:blip r:embed="rId3" cstate="print"/>
          <a:stretch>
            <a:fillRect/>
          </a:stretch>
        </p:blipFill>
        <p:spPr>
          <a:xfrm>
            <a:off x="0" y="935720"/>
            <a:ext cx="4572000" cy="5922280"/>
          </a:xfrm>
          <a:prstGeom prst="rect">
            <a:avLst/>
          </a:prstGeom>
        </p:spPr>
      </p:pic>
      <p:pic>
        <p:nvPicPr>
          <p:cNvPr id="9" name="Picture 8" descr="Image65.gif"/>
          <p:cNvPicPr>
            <a:picLocks noChangeAspect="1"/>
          </p:cNvPicPr>
          <p:nvPr/>
        </p:nvPicPr>
        <p:blipFill>
          <a:blip r:embed="rId4" cstate="print"/>
          <a:stretch>
            <a:fillRect/>
          </a:stretch>
        </p:blipFill>
        <p:spPr>
          <a:xfrm>
            <a:off x="0" y="838200"/>
            <a:ext cx="9144000" cy="6019800"/>
          </a:xfrm>
          <a:prstGeom prst="rect">
            <a:avLst/>
          </a:prstGeom>
        </p:spPr>
      </p:pic>
      <p:sp>
        <p:nvSpPr>
          <p:cNvPr id="11" name="TextBox 10"/>
          <p:cNvSpPr txBox="1"/>
          <p:nvPr/>
        </p:nvSpPr>
        <p:spPr>
          <a:xfrm>
            <a:off x="228600" y="5562600"/>
            <a:ext cx="8686800" cy="461665"/>
          </a:xfrm>
          <a:prstGeom prst="rect">
            <a:avLst/>
          </a:prstGeom>
          <a:noFill/>
        </p:spPr>
        <p:txBody>
          <a:bodyPr wrap="square" rtlCol="0">
            <a:spAutoFit/>
          </a:bodyPr>
          <a:lstStyle/>
          <a:p>
            <a:r>
              <a:rPr lang="en-US" sz="2400" dirty="0" smtClean="0"/>
              <a:t>Solid – Less Dense       Liquid – More Dense         Gas – Less Dense</a:t>
            </a:r>
            <a:endParaRPr lang="en-US" sz="2400" dirty="0"/>
          </a:p>
        </p:txBody>
      </p:sp>
      <p:pic>
        <p:nvPicPr>
          <p:cNvPr id="12" name="Picture 11" descr="water2_thumbnail.jpg"/>
          <p:cNvPicPr>
            <a:picLocks noChangeAspect="1"/>
          </p:cNvPicPr>
          <p:nvPr/>
        </p:nvPicPr>
        <p:blipFill>
          <a:blip r:embed="rId5" cstate="print"/>
          <a:stretch>
            <a:fillRect/>
          </a:stretch>
        </p:blipFill>
        <p:spPr>
          <a:xfrm>
            <a:off x="685800" y="1143000"/>
            <a:ext cx="1676400" cy="1309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lide(fromBottom)">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770" decel="100000"/>
                                        <p:tgtEl>
                                          <p:spTgt spid="12"/>
                                        </p:tgtEl>
                                      </p:cBhvr>
                                    </p:animEffect>
                                    <p:animScale>
                                      <p:cBhvr>
                                        <p:cTn id="23" dur="770" decel="100000"/>
                                        <p:tgtEl>
                                          <p:spTgt spid="12"/>
                                        </p:tgtEl>
                                      </p:cBhvr>
                                      <p:from x="10000" y="10000"/>
                                      <p:to x="200000" y="450000"/>
                                    </p:animScale>
                                    <p:animScale>
                                      <p:cBhvr>
                                        <p:cTn id="24" dur="1230" accel="100000" fill="hold">
                                          <p:stCondLst>
                                            <p:cond delay="770"/>
                                          </p:stCondLst>
                                        </p:cTn>
                                        <p:tgtEl>
                                          <p:spTgt spid="12"/>
                                        </p:tgtEl>
                                      </p:cBhvr>
                                      <p:from x="200000" y="450000"/>
                                      <p:to x="100000" y="100000"/>
                                    </p:animScale>
                                    <p:set>
                                      <p:cBhvr>
                                        <p:cTn id="25" dur="770" fill="hold"/>
                                        <p:tgtEl>
                                          <p:spTgt spid="12"/>
                                        </p:tgtEl>
                                        <p:attrNameLst>
                                          <p:attrName>ppt_x</p:attrName>
                                        </p:attrNameLst>
                                      </p:cBhvr>
                                      <p:to>
                                        <p:strVal val="(0.5)"/>
                                      </p:to>
                                    </p:set>
                                    <p:anim from="(0.5)" to="(#ppt_x)" calcmode="lin" valueType="num">
                                      <p:cBhvr>
                                        <p:cTn id="26" dur="1230" accel="100000" fill="hold">
                                          <p:stCondLst>
                                            <p:cond delay="770"/>
                                          </p:stCondLst>
                                        </p:cTn>
                                        <p:tgtEl>
                                          <p:spTgt spid="12"/>
                                        </p:tgtEl>
                                        <p:attrNameLst>
                                          <p:attrName>ppt_x</p:attrName>
                                        </p:attrNameLst>
                                      </p:cBhvr>
                                    </p:anim>
                                    <p:set>
                                      <p:cBhvr>
                                        <p:cTn id="27" dur="770" fill="hold"/>
                                        <p:tgtEl>
                                          <p:spTgt spid="12"/>
                                        </p:tgtEl>
                                        <p:attrNameLst>
                                          <p:attrName>ppt_y</p:attrName>
                                        </p:attrNameLst>
                                      </p:cBhvr>
                                      <p:to>
                                        <p:strVal val="(#ppt_y+0.4)"/>
                                      </p:to>
                                    </p:set>
                                    <p:anim from="(#ppt_y+0.4)" to="(#ppt_y)" calcmode="lin" valueType="num">
                                      <p:cBhvr>
                                        <p:cTn id="28" dur="1230" accel="100000" fill="hold">
                                          <p:stCondLst>
                                            <p:cond delay="770"/>
                                          </p:stCondLst>
                                        </p:cTn>
                                        <p:tgtEl>
                                          <p:spTgt spid="1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1226</TotalTime>
  <Words>227</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HW Review</vt:lpstr>
      <vt:lpstr>HW Review</vt:lpstr>
      <vt:lpstr>HW Review</vt:lpstr>
      <vt:lpstr>HW Review</vt:lpstr>
      <vt:lpstr>HW Review</vt:lpstr>
      <vt:lpstr>HW Review</vt:lpstr>
      <vt:lpstr>Solids</vt:lpstr>
      <vt:lpstr>Density:</vt:lpstr>
      <vt:lpstr>Density of Water is unusual</vt:lpstr>
      <vt:lpstr>Melting Point – Freezing Point</vt:lpstr>
      <vt:lpstr>Video Links: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dc:title>
  <dc:creator>Randy</dc:creator>
  <cp:lastModifiedBy>Randy</cp:lastModifiedBy>
  <cp:revision>173</cp:revision>
  <dcterms:created xsi:type="dcterms:W3CDTF">2010-09-19T15:34:40Z</dcterms:created>
  <dcterms:modified xsi:type="dcterms:W3CDTF">2010-10-24T15:59:57Z</dcterms:modified>
</cp:coreProperties>
</file>