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58" r:id="rId5"/>
    <p:sldId id="260" r:id="rId6"/>
    <p:sldId id="263" r:id="rId7"/>
    <p:sldId id="264" r:id="rId8"/>
    <p:sldId id="267" r:id="rId9"/>
    <p:sldId id="269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2D4040-E872-41D2-92A5-D9A592D05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826C9-24CA-4F7C-B247-10D1A5D8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5A0E-8B0C-43B9-A1C3-5F2C6BB48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A62E-CD7B-4B3E-B0B1-2ABE3D64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17943A-3068-40A7-AB5A-51A27C72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5E19-D734-4A73-8793-25C12359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9D89-431B-46EE-A54A-4C3C6E41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808-3061-45B0-9235-8F213751D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D50B-C97E-4718-89A7-FCAA395EA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CF73-9B2C-4782-81AE-D4C109973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7E95-AA54-47C2-9CE2-DE217C41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7DC2-28C0-4BAA-B1C5-F504729F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380-EC58-408A-8EE2-10D8FDCD8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6E63-4177-4B40-8CAE-074F0C13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0C2B-4E69-437C-9DA4-DC8F338CC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D285-ACE0-49BC-911B-3DDAB23F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25B6-C755-4872-B72E-7F0E240A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D893-E178-4E97-8DCB-E628BE26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D488-DB62-4D32-B460-FF10DE35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FD11-6AF6-4196-9809-B3649220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54E7-65C8-426C-BF74-850FE1FE4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9208-4E22-4876-8271-B89E3141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4825-7BBD-47B7-BC16-7C1AE5EF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DB337-E3B4-4752-A0EB-C288DF8D508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F842A-450E-4B5B-8D87-F842D0B9A94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6781800" cy="1470025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</a:rPr>
              <a:t>Structure of an Atom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 descr="as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191000"/>
            <a:ext cx="2503516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261" name="Group 285"/>
          <p:cNvGraphicFramePr>
            <a:graphicFrameLocks noGrp="1"/>
          </p:cNvGraphicFramePr>
          <p:nvPr/>
        </p:nvGraphicFramePr>
        <p:xfrm>
          <a:off x="0" y="0"/>
          <a:ext cx="9144000" cy="6859270"/>
        </p:xfrm>
        <a:graphic>
          <a:graphicData uri="http://schemas.openxmlformats.org/drawingml/2006/table">
            <a:tbl>
              <a:tblPr/>
              <a:tblGrid>
                <a:gridCol w="2133600"/>
                <a:gridCol w="1066800"/>
                <a:gridCol w="1371600"/>
                <a:gridCol w="1066800"/>
                <a:gridCol w="1143000"/>
                <a:gridCol w="1143000"/>
                <a:gridCol w="1219200"/>
              </a:tblGrid>
              <a:tr h="457200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THE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ST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TEN ATOMS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Hydrogen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Helium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Lithium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Beryllium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Boron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Carbon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Nitrogen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Oxygen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Fluorine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Neon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98" name="WordArt 265"/>
          <p:cNvSpPr>
            <a:spLocks noChangeArrowheads="1" noChangeShapeType="1" noTextEdit="1"/>
          </p:cNvSpPr>
          <p:nvPr/>
        </p:nvSpPr>
        <p:spPr bwMode="auto">
          <a:xfrm rot="27873">
            <a:off x="2209800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SYMBOL</a:t>
            </a:r>
          </a:p>
        </p:txBody>
      </p:sp>
      <p:sp>
        <p:nvSpPr>
          <p:cNvPr id="55399" name="WordArt 266"/>
          <p:cNvSpPr>
            <a:spLocks noChangeArrowheads="1" noChangeShapeType="1" noTextEdit="1"/>
          </p:cNvSpPr>
          <p:nvPr/>
        </p:nvSpPr>
        <p:spPr bwMode="auto">
          <a:xfrm rot="27873">
            <a:off x="3429000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ATOMIC #</a:t>
            </a:r>
          </a:p>
        </p:txBody>
      </p:sp>
      <p:sp>
        <p:nvSpPr>
          <p:cNvPr id="55400" name="WordArt 267"/>
          <p:cNvSpPr>
            <a:spLocks noChangeArrowheads="1" noChangeShapeType="1" noTextEdit="1"/>
          </p:cNvSpPr>
          <p:nvPr/>
        </p:nvSpPr>
        <p:spPr bwMode="auto">
          <a:xfrm rot="27873">
            <a:off x="4648200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PROTONS</a:t>
            </a:r>
          </a:p>
        </p:txBody>
      </p:sp>
      <p:sp>
        <p:nvSpPr>
          <p:cNvPr id="55401" name="WordArt 268"/>
          <p:cNvSpPr>
            <a:spLocks noChangeArrowheads="1" noChangeShapeType="1" noTextEdit="1"/>
          </p:cNvSpPr>
          <p:nvPr/>
        </p:nvSpPr>
        <p:spPr bwMode="auto">
          <a:xfrm rot="27873">
            <a:off x="5715000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NEUTRONS</a:t>
            </a:r>
          </a:p>
        </p:txBody>
      </p:sp>
      <p:sp>
        <p:nvSpPr>
          <p:cNvPr id="55402" name="WordArt 269"/>
          <p:cNvSpPr>
            <a:spLocks noChangeArrowheads="1" noChangeShapeType="1" noTextEdit="1"/>
          </p:cNvSpPr>
          <p:nvPr/>
        </p:nvSpPr>
        <p:spPr bwMode="auto">
          <a:xfrm rot="27873">
            <a:off x="6867525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MASS #</a:t>
            </a:r>
          </a:p>
        </p:txBody>
      </p:sp>
      <p:sp>
        <p:nvSpPr>
          <p:cNvPr id="55403" name="WordArt 270"/>
          <p:cNvSpPr>
            <a:spLocks noChangeArrowheads="1" noChangeShapeType="1" noTextEdit="1"/>
          </p:cNvSpPr>
          <p:nvPr/>
        </p:nvSpPr>
        <p:spPr bwMode="auto">
          <a:xfrm rot="27873">
            <a:off x="8067675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ELECTRONS</a:t>
            </a:r>
          </a:p>
        </p:txBody>
      </p:sp>
      <p:sp>
        <p:nvSpPr>
          <p:cNvPr id="55404" name="WordArt 286"/>
          <p:cNvSpPr>
            <a:spLocks noChangeArrowheads="1" noChangeShapeType="1" noTextEdit="1"/>
          </p:cNvSpPr>
          <p:nvPr/>
        </p:nvSpPr>
        <p:spPr bwMode="auto">
          <a:xfrm rot="27873">
            <a:off x="533400" y="685800"/>
            <a:ext cx="9906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NAME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15375" cy="2133600"/>
          </a:xfrm>
        </p:spPr>
        <p:txBody>
          <a:bodyPr/>
          <a:lstStyle/>
          <a:p>
            <a:r>
              <a:rPr lang="en-US" sz="5400" dirty="0" smtClean="0"/>
              <a:t>What are the fundamental particles of the atom?</a:t>
            </a:r>
            <a:endParaRPr lang="en-US" sz="54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590800"/>
            <a:ext cx="6810375" cy="3535363"/>
          </a:xfrm>
        </p:spPr>
        <p:txBody>
          <a:bodyPr/>
          <a:lstStyle/>
          <a:p>
            <a:r>
              <a:rPr lang="en-US" sz="3600" dirty="0" smtClean="0"/>
              <a:t>Proton:  Particle with positive electrical charge (+1).</a:t>
            </a:r>
          </a:p>
          <a:p>
            <a:r>
              <a:rPr lang="en-US" sz="3600" dirty="0" smtClean="0"/>
              <a:t>Electron:  Particle with negative charge (-1).</a:t>
            </a:r>
          </a:p>
          <a:p>
            <a:r>
              <a:rPr lang="en-US" sz="3600" dirty="0" smtClean="0"/>
              <a:t>Neutron:  Neutral charge.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52400"/>
            <a:ext cx="7313612" cy="1089025"/>
          </a:xfrm>
        </p:spPr>
        <p:txBody>
          <a:bodyPr/>
          <a:lstStyle/>
          <a:p>
            <a:pPr algn="ctr"/>
            <a:r>
              <a:rPr lang="en-US" sz="4800" dirty="0" smtClean="0">
                <a:latin typeface="+mn-lt"/>
              </a:rPr>
              <a:t>Particle Chart (Table O)</a:t>
            </a:r>
            <a:endParaRPr lang="en-US" sz="4800" dirty="0"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447800"/>
          <a:ext cx="8763000" cy="4953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752600"/>
                <a:gridCol w="1752600"/>
                <a:gridCol w="1600200"/>
                <a:gridCol w="1981200"/>
                <a:gridCol w="16764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chemeClr val="bg2"/>
                          </a:solidFill>
                        </a:rPr>
                        <a:t>Particle</a:t>
                      </a:r>
                      <a:endParaRPr lang="en-US" sz="3200" u="sng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chemeClr val="bg2"/>
                          </a:solidFill>
                        </a:rPr>
                        <a:t>Charge</a:t>
                      </a:r>
                      <a:endParaRPr lang="en-US" sz="3200" u="sng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chemeClr val="bg2"/>
                          </a:solidFill>
                        </a:rPr>
                        <a:t>Mass</a:t>
                      </a:r>
                      <a:endParaRPr lang="en-US" sz="3200" u="sng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chemeClr val="bg2"/>
                          </a:solidFill>
                        </a:rPr>
                        <a:t>Location</a:t>
                      </a:r>
                      <a:endParaRPr lang="en-US" sz="3200" u="sng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chemeClr val="bg2"/>
                          </a:solidFill>
                        </a:rPr>
                        <a:t>Symbol</a:t>
                      </a:r>
                      <a:endParaRPr lang="en-US" sz="3200" u="sng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Proton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+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 </a:t>
                      </a:r>
                      <a:r>
                        <a:rPr lang="en-US" sz="3200" dirty="0" err="1" smtClean="0"/>
                        <a:t>amu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2800" dirty="0" smtClean="0"/>
                        <a:t>       </a:t>
                      </a:r>
                      <a:r>
                        <a:rPr lang="en-US" sz="3200" dirty="0" smtClean="0"/>
                        <a:t>(p</a:t>
                      </a:r>
                      <a:r>
                        <a:rPr lang="en-US" sz="3200" baseline="30000" dirty="0" smtClean="0"/>
                        <a:t>+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Neutron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 </a:t>
                      </a:r>
                      <a:r>
                        <a:rPr lang="en-US" sz="3200" dirty="0" err="1" smtClean="0"/>
                        <a:t>amu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2800" dirty="0" smtClean="0"/>
                        <a:t>       </a:t>
                      </a:r>
                      <a:r>
                        <a:rPr lang="en-US" sz="3200" dirty="0" smtClean="0"/>
                        <a:t>(n</a:t>
                      </a:r>
                      <a:r>
                        <a:rPr lang="en-US" sz="3200" baseline="30000" dirty="0" smtClean="0"/>
                        <a:t>0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Electron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Negligible</a:t>
                      </a:r>
                    </a:p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Orbitals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       (e</a:t>
                      </a:r>
                      <a:r>
                        <a:rPr lang="en-US" sz="3200" baseline="30000" dirty="0" smtClean="0"/>
                        <a:t>-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 descr="u4a3_5.gif"/>
          <p:cNvPicPr>
            <a:picLocks noChangeAspect="1"/>
          </p:cNvPicPr>
          <p:nvPr/>
        </p:nvPicPr>
        <p:blipFill>
          <a:blip r:embed="rId2" cstate="print"/>
          <a:srcRect l="60000" t="-13333" b="-6666"/>
          <a:stretch>
            <a:fillRect/>
          </a:stretch>
        </p:blipFill>
        <p:spPr>
          <a:xfrm>
            <a:off x="7391400" y="2590800"/>
            <a:ext cx="716280" cy="1074420"/>
          </a:xfrm>
          <a:prstGeom prst="rect">
            <a:avLst/>
          </a:prstGeom>
        </p:spPr>
      </p:pic>
      <p:pic>
        <p:nvPicPr>
          <p:cNvPr id="13" name="Picture 12" descr="u4a3_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3962400"/>
            <a:ext cx="609600" cy="914400"/>
          </a:xfrm>
          <a:prstGeom prst="rect">
            <a:avLst/>
          </a:prstGeom>
        </p:spPr>
      </p:pic>
      <p:pic>
        <p:nvPicPr>
          <p:cNvPr id="14" name="Picture 13" descr="u4a3_6.gif"/>
          <p:cNvPicPr>
            <a:picLocks noChangeAspect="1"/>
          </p:cNvPicPr>
          <p:nvPr/>
        </p:nvPicPr>
        <p:blipFill>
          <a:blip r:embed="rId4" cstate="print"/>
          <a:srcRect r="66667" b="6667"/>
          <a:stretch>
            <a:fillRect/>
          </a:stretch>
        </p:blipFill>
        <p:spPr>
          <a:xfrm>
            <a:off x="7467600" y="5410200"/>
            <a:ext cx="522514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Atomic Mass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5487987" cy="2133600"/>
          </a:xfrm>
        </p:spPr>
        <p:txBody>
          <a:bodyPr/>
          <a:lstStyle/>
          <a:p>
            <a:r>
              <a:rPr lang="en-US" sz="3600" dirty="0" err="1" smtClean="0"/>
              <a:t>amu</a:t>
            </a:r>
            <a:endParaRPr lang="en-US" sz="3600" dirty="0" smtClean="0"/>
          </a:p>
          <a:p>
            <a:r>
              <a:rPr lang="en-US" sz="3600" dirty="0" smtClean="0"/>
              <a:t>1/12 of carbon-12 atom</a:t>
            </a:r>
          </a:p>
          <a:p>
            <a:r>
              <a:rPr lang="en-US" sz="3600" dirty="0" smtClean="0"/>
              <a:t>Periodic Table</a:t>
            </a:r>
          </a:p>
          <a:p>
            <a:endParaRPr lang="en-US" sz="3600" dirty="0" smtClean="0"/>
          </a:p>
          <a:p>
            <a:r>
              <a:rPr lang="en-US" sz="3600" dirty="0" smtClean="0"/>
              <a:t>Example for Co  </a:t>
            </a:r>
            <a:endParaRPr lang="en-US" sz="3600" dirty="0"/>
          </a:p>
        </p:txBody>
      </p:sp>
      <p:pic>
        <p:nvPicPr>
          <p:cNvPr id="6" name="Picture 5" descr="Regen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419600"/>
            <a:ext cx="2057400" cy="2040536"/>
          </a:xfrm>
          <a:prstGeom prst="rect">
            <a:avLst/>
          </a:prstGeom>
        </p:spPr>
      </p:pic>
      <p:pic>
        <p:nvPicPr>
          <p:cNvPr id="1027" name="Picture 3" descr="C:\Documents and Settings\stc\Local Settings\Temporary Internet Files\Content.IE5\KC3KVSU4\MM90017263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048000"/>
            <a:ext cx="45720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How do atoms differ?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8229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</a:rPr>
              <a:t>Atomic Number</a:t>
            </a:r>
            <a:r>
              <a:rPr lang="en-US" sz="4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Number of </a:t>
            </a:r>
            <a:r>
              <a:rPr lang="en-US" sz="3200" dirty="0" smtClean="0">
                <a:solidFill>
                  <a:srgbClr val="FFFF00"/>
                </a:solidFill>
              </a:rPr>
              <a:t>protons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If atom is neutral, </a:t>
            </a:r>
            <a:r>
              <a:rPr lang="en-US" sz="3200" dirty="0" smtClean="0">
                <a:solidFill>
                  <a:srgbClr val="FFFF00"/>
                </a:solidFill>
              </a:rPr>
              <a:t>atomic # = # of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Defines the element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572001" y="4114800"/>
            <a:ext cx="152596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ctr"/>
            <a:r>
              <a:rPr lang="en-US" sz="9600" b="1" cap="none" spc="0" baseline="-25000" dirty="0" smtClean="0">
                <a:ln w="50800">
                  <a:solidFill>
                    <a:schemeClr val="bg2"/>
                  </a:solidFill>
                </a:ln>
                <a:solidFill>
                  <a:schemeClr val="tx1">
                    <a:lumMod val="95000"/>
                  </a:schemeClr>
                </a:solidFill>
                <a:effectLst/>
              </a:rPr>
              <a:t>6</a:t>
            </a:r>
            <a:r>
              <a:rPr lang="en-US" sz="9600" b="1" cap="none" spc="0" dirty="0" smtClean="0">
                <a:ln w="50800">
                  <a:solidFill>
                    <a:schemeClr val="bg2"/>
                  </a:solidFill>
                </a:ln>
                <a:solidFill>
                  <a:schemeClr val="tx1">
                    <a:lumMod val="95000"/>
                  </a:schemeClr>
                </a:solidFill>
                <a:effectLst/>
              </a:rPr>
              <a:t>C</a:t>
            </a:r>
            <a:endParaRPr lang="en-US" sz="9600" b="1" cap="none" spc="0" dirty="0">
              <a:ln w="50800">
                <a:solidFill>
                  <a:schemeClr val="bg2"/>
                </a:solidFill>
              </a:ln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pic>
        <p:nvPicPr>
          <p:cNvPr id="2050" name="Picture 2" descr="C:\Documents and Settings\stc\Local Settings\Temporary Internet Files\Content.IE5\WY2YBQQE\MM9000410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76600" y="5029200"/>
            <a:ext cx="1180171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 do atoms differ?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8229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FF00"/>
                </a:solidFill>
              </a:rPr>
              <a:t>Mass Number</a:t>
            </a:r>
            <a:r>
              <a:rPr lang="en-US" sz="4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Number of </a:t>
            </a:r>
            <a:r>
              <a:rPr lang="en-US" sz="3200" dirty="0" smtClean="0">
                <a:solidFill>
                  <a:srgbClr val="FFFF00"/>
                </a:solidFill>
              </a:rPr>
              <a:t>protons + neutrons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</a:t>
            </a:r>
            <a:r>
              <a:rPr lang="en-US" sz="3200" baseline="30000" dirty="0" smtClean="0"/>
              <a:t>+ </a:t>
            </a:r>
            <a:r>
              <a:rPr lang="en-US" sz="3200" dirty="0" smtClean="0"/>
              <a:t>+ n</a:t>
            </a:r>
            <a:r>
              <a:rPr lang="en-US" sz="3200" baseline="30000" dirty="0" smtClean="0"/>
              <a:t>0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Number of </a:t>
            </a:r>
            <a:r>
              <a:rPr lang="en-US" sz="3200" dirty="0" smtClean="0">
                <a:solidFill>
                  <a:srgbClr val="FFFF00"/>
                </a:solidFill>
              </a:rPr>
              <a:t>nucleons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particles in nucleus</a:t>
            </a:r>
            <a:endParaRPr lang="en-US" sz="3200" dirty="0"/>
          </a:p>
        </p:txBody>
      </p:sp>
      <p:pic>
        <p:nvPicPr>
          <p:cNvPr id="7" name="Picture 6" descr="carbon-atomic-mass.gif"/>
          <p:cNvPicPr>
            <a:picLocks noChangeAspect="1"/>
          </p:cNvPicPr>
          <p:nvPr/>
        </p:nvPicPr>
        <p:blipFill>
          <a:blip r:embed="rId2" cstate="print"/>
          <a:srcRect r="47531"/>
          <a:stretch>
            <a:fillRect/>
          </a:stretch>
        </p:blipFill>
        <p:spPr>
          <a:xfrm>
            <a:off x="5334000" y="4114800"/>
            <a:ext cx="3108961" cy="2468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4200" y="47244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p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+ n</a:t>
            </a:r>
            <a:r>
              <a:rPr lang="en-US" sz="3200" baseline="30000" dirty="0" smtClean="0"/>
              <a:t>0 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baseline="30000" dirty="0" smtClean="0"/>
          </a:p>
          <a:p>
            <a:r>
              <a:rPr lang="en-US" sz="3200" dirty="0" smtClean="0"/>
              <a:t>         p</a:t>
            </a:r>
            <a:r>
              <a:rPr lang="en-US" sz="3200" baseline="30000" dirty="0" smtClean="0"/>
              <a:t>+ </a:t>
            </a:r>
            <a:r>
              <a:rPr lang="en-US" sz="3200" dirty="0" smtClean="0">
                <a:sym typeface="Wingdings" pitchFamily="2" charset="2"/>
              </a:rPr>
              <a:t></a:t>
            </a:r>
            <a:endParaRPr lang="en-US" sz="32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419600"/>
            <a:ext cx="373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How do you find the number of neutrons?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Atomic mass – atomic number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How big is an atom?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Average atom has a radius of 1 X 10</a:t>
            </a:r>
            <a:r>
              <a:rPr lang="en-US" sz="3200" baseline="30000" dirty="0" smtClean="0"/>
              <a:t>-8</a:t>
            </a:r>
            <a:r>
              <a:rPr lang="en-US" sz="3200" dirty="0" smtClean="0"/>
              <a:t>cm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100,000,000 atoms of Cu = 1cm</a:t>
            </a:r>
          </a:p>
          <a:p>
            <a:endParaRPr lang="en-US" sz="3200" dirty="0" smtClean="0"/>
          </a:p>
          <a:p>
            <a:r>
              <a:rPr lang="en-US" sz="3200" dirty="0" smtClean="0"/>
              <a:t>If you expand a Hydrogen atom to the size of an apple, the apple would expand to the size of the earth!</a:t>
            </a:r>
            <a:endParaRPr lang="en-US" sz="3200" dirty="0"/>
          </a:p>
        </p:txBody>
      </p:sp>
      <p:pic>
        <p:nvPicPr>
          <p:cNvPr id="6" name="Picture 5" descr="0RISKY-atom-particles-r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105400"/>
            <a:ext cx="1524000" cy="1524000"/>
          </a:xfrm>
          <a:prstGeom prst="rect">
            <a:avLst/>
          </a:prstGeom>
        </p:spPr>
      </p:pic>
      <p:pic>
        <p:nvPicPr>
          <p:cNvPr id="7" name="Picture 6" descr="red-ap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5029200"/>
            <a:ext cx="1927952" cy="1600200"/>
          </a:xfrm>
          <a:prstGeom prst="rect">
            <a:avLst/>
          </a:prstGeom>
        </p:spPr>
      </p:pic>
      <p:pic>
        <p:nvPicPr>
          <p:cNvPr id="8" name="Picture 7" descr="EarthBlueMarbleWestTerraS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5029200"/>
            <a:ext cx="1676400" cy="1676400"/>
          </a:xfrm>
          <a:prstGeom prst="rect">
            <a:avLst/>
          </a:prstGeom>
        </p:spPr>
      </p:pic>
      <p:pic>
        <p:nvPicPr>
          <p:cNvPr id="3074" name="Picture 2" descr="C:\Documents and Settings\stc\Local Settings\Temporary Internet Files\Content.IE5\2X3MXTAK\MM90004105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486400"/>
            <a:ext cx="1114425" cy="676275"/>
          </a:xfrm>
          <a:prstGeom prst="rect">
            <a:avLst/>
          </a:prstGeom>
          <a:noFill/>
        </p:spPr>
      </p:pic>
      <p:pic>
        <p:nvPicPr>
          <p:cNvPr id="3075" name="Picture 3" descr="C:\Documents and Settings\stc\Local Settings\Temporary Internet Files\Content.IE5\2X3MXTAK\MM90004105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486400"/>
            <a:ext cx="1114425" cy="67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Molecular 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05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Sum of all the atomic masses in a molecule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Example:</a:t>
            </a:r>
          </a:p>
          <a:p>
            <a:pPr algn="ctr"/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</a:p>
          <a:p>
            <a:pPr algn="ctr"/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X 1 =  2</a:t>
            </a:r>
          </a:p>
          <a:p>
            <a:pPr algn="ctr"/>
            <a:r>
              <a:rPr lang="en-US" sz="4400" dirty="0" smtClean="0"/>
              <a:t>O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X 16 = </a:t>
            </a:r>
            <a:r>
              <a:rPr lang="en-US" sz="4400" u="sng" dirty="0" smtClean="0"/>
              <a:t>16</a:t>
            </a:r>
            <a:endParaRPr lang="en-US" sz="4400" dirty="0" smtClean="0"/>
          </a:p>
          <a:p>
            <a:pPr algn="ctr"/>
            <a:r>
              <a:rPr lang="en-US" sz="4400" dirty="0" smtClean="0"/>
              <a:t>                        18 </a:t>
            </a:r>
            <a:r>
              <a:rPr lang="en-US" sz="4400" dirty="0" err="1" smtClean="0"/>
              <a:t>amu</a:t>
            </a:r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362200" y="3124200"/>
            <a:ext cx="99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stealth" w="lg" len="lg"/>
          </a:ln>
          <a:effectLst>
            <a:outerShdw dist="35921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effectLst>
            <a:outerShdw dist="35921" dir="2700000" algn="ctr" rotWithShape="0">
              <a:srgbClr val="140004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Rockwell" pitchFamily="18" charset="0"/>
              </a:rPr>
              <a:t>CHEMICAL COMPOSITION SHORTHAND</a:t>
            </a:r>
            <a:endParaRPr lang="en-US" sz="3600" b="1" dirty="0" smtClean="0">
              <a:solidFill>
                <a:srgbClr val="FF9900"/>
              </a:solidFill>
              <a:latin typeface="Rockwell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657600" y="2514600"/>
            <a:ext cx="3276600" cy="314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0">
                <a:latin typeface="Rockwell" pitchFamily="18" charset="0"/>
              </a:rPr>
              <a:t>Cl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114300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140004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chemeClr val="accent2"/>
                </a:solidFill>
                <a:latin typeface="Rockwell" pitchFamily="18" charset="0"/>
              </a:rPr>
              <a:t>35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200400" y="4495800"/>
            <a:ext cx="114300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140004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chemeClr val="accent2"/>
                </a:solidFill>
                <a:latin typeface="Rockwell" pitchFamily="18" charset="0"/>
              </a:rPr>
              <a:t>17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49238" y="2514600"/>
            <a:ext cx="2189162" cy="106680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140004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MASS NUMBER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2438400" y="5029200"/>
            <a:ext cx="91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stealth" w="lg" len="lg"/>
          </a:ln>
          <a:effectLst>
            <a:outerShdw dist="35921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04800" y="4419600"/>
            <a:ext cx="2189163" cy="106680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140004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ATOMIC NUMBER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 flipV="1">
            <a:off x="4267200" y="5257800"/>
            <a:ext cx="1219200" cy="838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stealth" w="lg" len="lg"/>
          </a:ln>
          <a:effectLst>
            <a:outerShdw dist="35921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5562600" y="5562600"/>
            <a:ext cx="3124200" cy="106680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140004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NUMBER OF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PROTONS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H="1">
            <a:off x="4114800" y="1905000"/>
            <a:ext cx="914400" cy="914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stealth" w="lg" len="lg"/>
          </a:ln>
          <a:effectLst>
            <a:outerShdw dist="35921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5181600" y="1066800"/>
            <a:ext cx="3657600" cy="175260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# OF PROTONS</a:t>
            </a:r>
          </a:p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+</a:t>
            </a:r>
          </a:p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# OF NEUTRONS</a:t>
            </a:r>
            <a:endParaRPr lang="en-US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261_slide">
  <a:themeElements>
    <a:clrScheme name="Office Theme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ind_2261_slide</Template>
  <TotalTime>196</TotalTime>
  <Words>344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ind_2261_slide</vt:lpstr>
      <vt:lpstr>1_Default Design</vt:lpstr>
      <vt:lpstr>Structure of an Atom</vt:lpstr>
      <vt:lpstr>What are the fundamental particles of the atom?</vt:lpstr>
      <vt:lpstr>Particle Chart (Table O)</vt:lpstr>
      <vt:lpstr>Atomic Mass</vt:lpstr>
      <vt:lpstr>How do atoms differ?</vt:lpstr>
      <vt:lpstr>How do atoms differ?</vt:lpstr>
      <vt:lpstr>How big is an atom?</vt:lpstr>
      <vt:lpstr>Molecular Mass</vt:lpstr>
      <vt:lpstr>CHEMICAL COMPOSITION SHORTHAND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Randy</dc:creator>
  <cp:lastModifiedBy>Randy</cp:lastModifiedBy>
  <cp:revision>35</cp:revision>
  <dcterms:created xsi:type="dcterms:W3CDTF">2010-10-24T17:06:43Z</dcterms:created>
  <dcterms:modified xsi:type="dcterms:W3CDTF">2010-10-30T12:33:28Z</dcterms:modified>
</cp:coreProperties>
</file>