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5"/>
  </p:notesMasterIdLst>
  <p:sldIdLst>
    <p:sldId id="256" r:id="rId3"/>
    <p:sldId id="280" r:id="rId4"/>
    <p:sldId id="273" r:id="rId5"/>
    <p:sldId id="274" r:id="rId6"/>
    <p:sldId id="271" r:id="rId7"/>
    <p:sldId id="272" r:id="rId8"/>
    <p:sldId id="260" r:id="rId9"/>
    <p:sldId id="263" r:id="rId10"/>
    <p:sldId id="275" r:id="rId11"/>
    <p:sldId id="276" r:id="rId12"/>
    <p:sldId id="277" r:id="rId13"/>
    <p:sldId id="27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4600"/>
  </p:normalViewPr>
  <p:slideViewPr>
    <p:cSldViewPr>
      <p:cViewPr varScale="1">
        <p:scale>
          <a:sx n="65" d="100"/>
          <a:sy n="65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2D4040-E872-41D2-92A5-D9A592D051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5826C9-24CA-4F7C-B247-10D1A5D840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15A0E-8B0C-43B9-A1C3-5F2C6BB480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AA62E-CD7B-4B3E-B0B1-2ABE3D6464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6F33E-F98C-4286-80C8-EC3828C19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17943A-3068-40A7-AB5A-51A27C72CE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65E19-D734-4A73-8793-25C123596A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19D89-431B-46EE-A54A-4C3C6E411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1C808-3061-45B0-9235-8F213751D2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3D50B-C97E-4718-89A7-FCAA395EA0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3CF73-9B2C-4782-81AE-D4C1099731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F7E95-AA54-47C2-9CE2-DE217C41E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36380-EC58-408A-8EE2-10D8FDCD81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F7DC2-28C0-4BAA-B1C5-F504729FC8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06E63-4177-4B40-8CAE-074F0C13AD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E0C2B-4E69-437C-9DA4-DC8F338CCF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1D285-ACE0-49BC-911B-3DDAB23F86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925B6-C755-4872-B72E-7F0E240AD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DD893-E178-4E97-8DCB-E628BE2670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7D488-DB62-4D32-B460-FF10DE353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DFD11-6AF6-4196-9809-B3649220C7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A54E7-65C8-426C-BF74-850FE1FE47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E9208-4E22-4876-8271-B89E31415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44825-7BBD-47B7-BC16-7C1AE5EFE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3DB337-E3B4-4752-A0EB-C288DF8D508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9F842A-450E-4B5B-8D87-F842D0B9A94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362200"/>
            <a:ext cx="6781800" cy="1470025"/>
          </a:xfrm>
        </p:spPr>
        <p:txBody>
          <a:bodyPr/>
          <a:lstStyle/>
          <a:p>
            <a:pPr algn="ctr"/>
            <a:r>
              <a:rPr lang="en-US" sz="8000" dirty="0" smtClean="0">
                <a:solidFill>
                  <a:schemeClr val="accent5">
                    <a:lumMod val="50000"/>
                  </a:schemeClr>
                </a:solidFill>
              </a:rPr>
              <a:t>Atomic Mass and Isotopes</a:t>
            </a:r>
            <a:endParaRPr lang="en-US" sz="8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Picture 2" descr="as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4191000"/>
            <a:ext cx="2503516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6859587" cy="1143000"/>
          </a:xfrm>
        </p:spPr>
        <p:txBody>
          <a:bodyPr/>
          <a:lstStyle/>
          <a:p>
            <a:r>
              <a:rPr lang="en-US" sz="6000" dirty="0" smtClean="0"/>
              <a:t>Gram-Atomic Mass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752600"/>
            <a:ext cx="8686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Gram-atomic mass of an element is the </a:t>
            </a:r>
            <a:r>
              <a:rPr lang="en-US" sz="3200" dirty="0" smtClean="0">
                <a:solidFill>
                  <a:srgbClr val="FFFF00"/>
                </a:solidFill>
              </a:rPr>
              <a:t>atomic mass expressed in grams</a:t>
            </a:r>
            <a:r>
              <a:rPr lang="en-US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When using moles, just change </a:t>
            </a:r>
            <a:r>
              <a:rPr lang="en-US" sz="3200" dirty="0" err="1" smtClean="0"/>
              <a:t>amu</a:t>
            </a:r>
            <a:r>
              <a:rPr lang="en-US" sz="3200" dirty="0" smtClean="0"/>
              <a:t> to grams</a:t>
            </a:r>
          </a:p>
          <a:p>
            <a:endParaRPr lang="en-US" sz="3200" dirty="0" smtClean="0"/>
          </a:p>
          <a:p>
            <a:r>
              <a:rPr lang="en-US" sz="3200" dirty="0" smtClean="0"/>
              <a:t>		1 atom of </a:t>
            </a:r>
            <a:r>
              <a:rPr lang="en-US" sz="3200" baseline="30000" dirty="0" smtClean="0"/>
              <a:t>12</a:t>
            </a:r>
            <a:r>
              <a:rPr lang="en-US" sz="3200" dirty="0" smtClean="0"/>
              <a:t>C = 12 g</a:t>
            </a:r>
          </a:p>
          <a:p>
            <a:r>
              <a:rPr lang="en-US" sz="3200" dirty="0" smtClean="0"/>
              <a:t>		1 mole </a:t>
            </a:r>
            <a:r>
              <a:rPr lang="en-US" sz="3200" baseline="30000" dirty="0" smtClean="0"/>
              <a:t>12</a:t>
            </a:r>
            <a:r>
              <a:rPr lang="en-US" sz="3200" dirty="0" smtClean="0"/>
              <a:t>C = 12 g</a:t>
            </a:r>
          </a:p>
          <a:p>
            <a:endParaRPr lang="en-US" sz="3200" dirty="0" smtClean="0"/>
          </a:p>
          <a:p>
            <a:r>
              <a:rPr lang="en-US" sz="3200" dirty="0" smtClean="0"/>
              <a:t>		1 mol carbon  =</a:t>
            </a:r>
          </a:p>
          <a:p>
            <a:r>
              <a:rPr lang="en-US" sz="3200" dirty="0" smtClean="0"/>
              <a:t>		1 mol copper  =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5105400"/>
            <a:ext cx="15504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12.01 g</a:t>
            </a:r>
          </a:p>
          <a:p>
            <a:r>
              <a:rPr lang="en-US" sz="3200" dirty="0" smtClean="0"/>
              <a:t>63.5g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Gram-atomic mass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828800"/>
            <a:ext cx="815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do you compute the mass of a single atom?</a:t>
            </a:r>
          </a:p>
          <a:p>
            <a:endParaRPr lang="en-US" sz="2800" dirty="0" smtClean="0"/>
          </a:p>
          <a:p>
            <a:r>
              <a:rPr lang="en-US" sz="2800" dirty="0" smtClean="0"/>
              <a:t>Sodium (Na) 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 gram-atomic mass = 23.0g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 # of atoms in any element’s gram-atomic 	mass = 6.02 X10</a:t>
            </a:r>
            <a:r>
              <a:rPr lang="en-US" sz="2800" baseline="30000" dirty="0" smtClean="0"/>
              <a:t>23</a:t>
            </a:r>
          </a:p>
          <a:p>
            <a:pPr lvl="2">
              <a:buFont typeface="Arial" pitchFamily="34" charset="0"/>
              <a:buChar char="•"/>
            </a:pPr>
            <a:endParaRPr lang="en-US" sz="2800" dirty="0" smtClean="0"/>
          </a:p>
          <a:p>
            <a:pPr lvl="2"/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70916" y="5257800"/>
            <a:ext cx="30684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23.0 grams</a:t>
            </a:r>
          </a:p>
          <a:p>
            <a:pPr algn="ctr"/>
            <a:r>
              <a:rPr lang="en-US" sz="2800" dirty="0" smtClean="0"/>
              <a:t>6.02 X 10</a:t>
            </a:r>
            <a:r>
              <a:rPr lang="en-US" sz="2800" baseline="30000" dirty="0" smtClean="0"/>
              <a:t>23</a:t>
            </a:r>
            <a:r>
              <a:rPr lang="en-US" sz="2800" dirty="0" smtClean="0"/>
              <a:t> atoms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5715000"/>
            <a:ext cx="28194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38600" y="5486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3.82 X 10</a:t>
            </a:r>
            <a:r>
              <a:rPr lang="en-US" sz="3200" baseline="30000" dirty="0" smtClean="0"/>
              <a:t>-23</a:t>
            </a:r>
            <a:r>
              <a:rPr lang="en-US" sz="2800" dirty="0" smtClean="0"/>
              <a:t> gram/atom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6425" cy="884238"/>
          </a:xfrm>
        </p:spPr>
        <p:txBody>
          <a:bodyPr/>
          <a:lstStyle/>
          <a:p>
            <a:pPr algn="ctr">
              <a:defRPr/>
            </a:pPr>
            <a:r>
              <a:rPr lang="en-US" sz="6000" dirty="0" smtClean="0"/>
              <a:t>Review Problem</a:t>
            </a:r>
            <a:endParaRPr lang="en-US" sz="6000" dirty="0"/>
          </a:p>
        </p:txBody>
      </p:sp>
      <p:pic>
        <p:nvPicPr>
          <p:cNvPr id="92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9375" y="1295400"/>
            <a:ext cx="9064625" cy="3805238"/>
          </a:xfrm>
          <a:noFill/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334000"/>
            <a:ext cx="86868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6000" dirty="0" smtClean="0"/>
              <a:t>Review Quiz</a:t>
            </a:r>
            <a:endParaRPr lang="en-US" sz="6000" dirty="0" smtClean="0"/>
          </a:p>
        </p:txBody>
      </p:sp>
      <p:graphicFrame>
        <p:nvGraphicFramePr>
          <p:cNvPr id="54343" name="Group 71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33900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508125"/>
                <a:gridCol w="1782763"/>
                <a:gridCol w="1646237"/>
              </a:tblGrid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Particle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Charge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Electron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Proton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Neutron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HW Review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91575" cy="54864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2.1  </a:t>
            </a:r>
          </a:p>
          <a:p>
            <a:pPr>
              <a:buNone/>
            </a:pPr>
            <a:r>
              <a:rPr lang="en-US" sz="3200" dirty="0" smtClean="0"/>
              <a:t>How did Thomson’s view of the atom differ from that of Democritus?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2.2</a:t>
            </a:r>
          </a:p>
          <a:p>
            <a:pPr>
              <a:buNone/>
            </a:pPr>
            <a:r>
              <a:rPr lang="en-US" sz="3200" dirty="0" smtClean="0"/>
              <a:t>When alpha particles are shot at a thin gold leaf, only one particle in about 20,000 bounces back.  How would Rutherford explain this observation?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HW Review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67775" cy="50292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2.3</a:t>
            </a:r>
          </a:p>
          <a:p>
            <a:pPr>
              <a:buNone/>
            </a:pPr>
            <a:r>
              <a:rPr lang="en-US" sz="3200" dirty="0" smtClean="0"/>
              <a:t>What is the atomic number of a neutral atom that contains 14 electrons?  Explain.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2.4</a:t>
            </a:r>
          </a:p>
          <a:p>
            <a:pPr>
              <a:buNone/>
            </a:pPr>
            <a:r>
              <a:rPr lang="en-US" sz="3200" dirty="0" smtClean="0"/>
              <a:t>A certain atom contains 6 protons, 8 neutrons, and 6 electrons.  How many and which of these particles are in the nucleus of the atom?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Isotopes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050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Same # of p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, different # of n</a:t>
            </a:r>
            <a:r>
              <a:rPr lang="en-US" sz="3200" baseline="30000" dirty="0" smtClean="0"/>
              <a:t>0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Same element, different mass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Same element, different mass #</a:t>
            </a:r>
            <a:endParaRPr lang="en-US" sz="3200" dirty="0"/>
          </a:p>
        </p:txBody>
      </p:sp>
      <p:pic>
        <p:nvPicPr>
          <p:cNvPr id="4" name="Picture 3" descr="carbon-atomic-mas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886200"/>
            <a:ext cx="64008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76400"/>
          </a:xfrm>
          <a:effectLst>
            <a:outerShdw dist="53882" dir="2700000" algn="ctr" rotWithShape="0">
              <a:srgbClr val="140004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5400" b="1" dirty="0" smtClean="0">
                <a:solidFill>
                  <a:srgbClr val="0066FF"/>
                </a:solidFill>
                <a:latin typeface="Rockwell" pitchFamily="18" charset="0"/>
              </a:rPr>
              <a:t>EXAMPLE OF AN ISOTOPE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09600" y="2590800"/>
            <a:ext cx="3276600" cy="2378075"/>
            <a:chOff x="1872" y="1776"/>
            <a:chExt cx="1968" cy="1917"/>
          </a:xfrm>
        </p:grpSpPr>
        <p:sp>
          <p:nvSpPr>
            <p:cNvPr id="52228" name="Text Box 4"/>
            <p:cNvSpPr txBox="1">
              <a:spLocks noChangeArrowheads="1"/>
            </p:cNvSpPr>
            <p:nvPr/>
          </p:nvSpPr>
          <p:spPr bwMode="auto">
            <a:xfrm>
              <a:off x="2207" y="1776"/>
              <a:ext cx="1633" cy="191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rgbClr val="140004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5000" b="1">
                  <a:latin typeface="Rockwell" pitchFamily="18" charset="0"/>
                </a:rPr>
                <a:t>Cl</a:t>
              </a:r>
            </a:p>
          </p:txBody>
        </p:sp>
        <p:sp>
          <p:nvSpPr>
            <p:cNvPr id="52229" name="Text Box 5"/>
            <p:cNvSpPr txBox="1">
              <a:spLocks noChangeArrowheads="1"/>
            </p:cNvSpPr>
            <p:nvPr/>
          </p:nvSpPr>
          <p:spPr bwMode="auto">
            <a:xfrm>
              <a:off x="1872" y="1872"/>
              <a:ext cx="720" cy="6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rgbClr val="140004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4400" b="1">
                  <a:solidFill>
                    <a:schemeClr val="tx2"/>
                  </a:solidFill>
                  <a:latin typeface="Rockwell" pitchFamily="18" charset="0"/>
                </a:rPr>
                <a:t>35</a:t>
              </a:r>
            </a:p>
          </p:txBody>
        </p:sp>
        <p:sp>
          <p:nvSpPr>
            <p:cNvPr id="52230" name="Text Box 6"/>
            <p:cNvSpPr txBox="1">
              <a:spLocks noChangeArrowheads="1"/>
            </p:cNvSpPr>
            <p:nvPr/>
          </p:nvSpPr>
          <p:spPr bwMode="auto">
            <a:xfrm>
              <a:off x="1872" y="2832"/>
              <a:ext cx="720" cy="6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rgbClr val="140004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4400" b="1">
                  <a:solidFill>
                    <a:schemeClr val="tx2"/>
                  </a:solidFill>
                  <a:latin typeface="Rockwell" pitchFamily="18" charset="0"/>
                </a:rPr>
                <a:t>17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410200" y="2667000"/>
            <a:ext cx="3352800" cy="2378075"/>
            <a:chOff x="1872" y="1776"/>
            <a:chExt cx="1968" cy="1917"/>
          </a:xfrm>
        </p:grpSpPr>
        <p:sp>
          <p:nvSpPr>
            <p:cNvPr id="52244" name="Text Box 20"/>
            <p:cNvSpPr txBox="1">
              <a:spLocks noChangeArrowheads="1"/>
            </p:cNvSpPr>
            <p:nvPr/>
          </p:nvSpPr>
          <p:spPr bwMode="auto">
            <a:xfrm>
              <a:off x="2207" y="1776"/>
              <a:ext cx="1633" cy="191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rgbClr val="140004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5000" b="1" dirty="0" err="1">
                  <a:latin typeface="Rockwell" pitchFamily="18" charset="0"/>
                </a:rPr>
                <a:t>Cl</a:t>
              </a:r>
              <a:endParaRPr lang="en-US" sz="15000" b="1" dirty="0">
                <a:latin typeface="Rockwell" pitchFamily="18" charset="0"/>
              </a:endParaRPr>
            </a:p>
          </p:txBody>
        </p:sp>
        <p:sp>
          <p:nvSpPr>
            <p:cNvPr id="52245" name="Text Box 21"/>
            <p:cNvSpPr txBox="1">
              <a:spLocks noChangeArrowheads="1"/>
            </p:cNvSpPr>
            <p:nvPr/>
          </p:nvSpPr>
          <p:spPr bwMode="auto">
            <a:xfrm>
              <a:off x="1872" y="1872"/>
              <a:ext cx="720" cy="6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rgbClr val="140004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4400" b="1">
                  <a:solidFill>
                    <a:schemeClr val="tx2"/>
                  </a:solidFill>
                  <a:latin typeface="Rockwell" pitchFamily="18" charset="0"/>
                </a:rPr>
                <a:t>37</a:t>
              </a:r>
            </a:p>
          </p:txBody>
        </p:sp>
        <p:sp>
          <p:nvSpPr>
            <p:cNvPr id="52246" name="Text Box 22"/>
            <p:cNvSpPr txBox="1">
              <a:spLocks noChangeArrowheads="1"/>
            </p:cNvSpPr>
            <p:nvPr/>
          </p:nvSpPr>
          <p:spPr bwMode="auto">
            <a:xfrm>
              <a:off x="1872" y="2832"/>
              <a:ext cx="720" cy="6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rgbClr val="140004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4400" b="1">
                  <a:solidFill>
                    <a:schemeClr val="tx2"/>
                  </a:solidFill>
                  <a:latin typeface="Rockwell" pitchFamily="18" charset="0"/>
                </a:rPr>
                <a:t>17</a:t>
              </a: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334000" y="4724400"/>
            <a:ext cx="3810000" cy="1066800"/>
            <a:chOff x="3360" y="2976"/>
            <a:chExt cx="2016" cy="672"/>
          </a:xfrm>
        </p:grpSpPr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3360" y="2976"/>
              <a:ext cx="864" cy="672"/>
              <a:chOff x="336" y="2928"/>
              <a:chExt cx="864" cy="672"/>
            </a:xfrm>
          </p:grpSpPr>
          <p:sp>
            <p:nvSpPr>
              <p:cNvPr id="52254" name="Line 30"/>
              <p:cNvSpPr>
                <a:spLocks noChangeShapeType="1"/>
              </p:cNvSpPr>
              <p:nvPr/>
            </p:nvSpPr>
            <p:spPr bwMode="auto">
              <a:xfrm>
                <a:off x="336" y="2928"/>
                <a:ext cx="864" cy="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rgbClr val="140004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255" name="Text Box 31"/>
              <p:cNvSpPr txBox="1">
                <a:spLocks noChangeArrowheads="1"/>
              </p:cNvSpPr>
              <p:nvPr/>
            </p:nvSpPr>
            <p:spPr bwMode="auto">
              <a:xfrm>
                <a:off x="384" y="3024"/>
                <a:ext cx="673" cy="57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>
                <a:outerShdw dist="35921" dir="2700000" algn="ctr" rotWithShape="0">
                  <a:srgbClr val="140004"/>
                </a:outerShdw>
              </a:effec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5400" b="1">
                    <a:solidFill>
                      <a:schemeClr val="tx2"/>
                    </a:solidFill>
                    <a:latin typeface="Rockwell" pitchFamily="18" charset="0"/>
                  </a:rPr>
                  <a:t>20 </a:t>
                </a:r>
              </a:p>
            </p:txBody>
          </p:sp>
        </p:grpSp>
        <p:sp>
          <p:nvSpPr>
            <p:cNvPr id="52256" name="Text Box 32"/>
            <p:cNvSpPr txBox="1">
              <a:spLocks noChangeArrowheads="1"/>
            </p:cNvSpPr>
            <p:nvPr/>
          </p:nvSpPr>
          <p:spPr bwMode="auto">
            <a:xfrm>
              <a:off x="3984" y="3216"/>
              <a:ext cx="1392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140004"/>
              </a:outerShdw>
            </a:effec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3200" b="1">
                  <a:latin typeface="Rockwell" pitchFamily="18" charset="0"/>
                </a:rPr>
                <a:t>NEUTRONS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1752600" y="1752600"/>
            <a:ext cx="4294188" cy="1143000"/>
            <a:chOff x="1104" y="1104"/>
            <a:chExt cx="2705" cy="720"/>
          </a:xfrm>
        </p:grpSpPr>
        <p:sp>
          <p:nvSpPr>
            <p:cNvPr id="63504" name="Line 34"/>
            <p:cNvSpPr>
              <a:spLocks noChangeShapeType="1"/>
            </p:cNvSpPr>
            <p:nvPr/>
          </p:nvSpPr>
          <p:spPr bwMode="auto">
            <a:xfrm flipH="1">
              <a:off x="1104" y="1488"/>
              <a:ext cx="816" cy="288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5" name="Line 35"/>
            <p:cNvSpPr>
              <a:spLocks noChangeShapeType="1"/>
            </p:cNvSpPr>
            <p:nvPr/>
          </p:nvSpPr>
          <p:spPr bwMode="auto">
            <a:xfrm>
              <a:off x="2832" y="1440"/>
              <a:ext cx="720" cy="384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7" name="Text Box 33"/>
            <p:cNvSpPr txBox="1">
              <a:spLocks noChangeArrowheads="1"/>
            </p:cNvSpPr>
            <p:nvPr/>
          </p:nvSpPr>
          <p:spPr bwMode="auto">
            <a:xfrm>
              <a:off x="1728" y="1104"/>
              <a:ext cx="2081" cy="401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Rockwell" pitchFamily="18" charset="0"/>
                </a:rPr>
                <a:t>ATOMIC MASS</a:t>
              </a: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533400" y="4648200"/>
            <a:ext cx="3733800" cy="1066800"/>
            <a:chOff x="336" y="2928"/>
            <a:chExt cx="2064" cy="672"/>
          </a:xfrm>
        </p:grpSpPr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336" y="2928"/>
              <a:ext cx="864" cy="672"/>
              <a:chOff x="336" y="2928"/>
              <a:chExt cx="864" cy="672"/>
            </a:xfrm>
          </p:grpSpPr>
          <p:sp>
            <p:nvSpPr>
              <p:cNvPr id="52249" name="Line 25"/>
              <p:cNvSpPr>
                <a:spLocks noChangeShapeType="1"/>
              </p:cNvSpPr>
              <p:nvPr/>
            </p:nvSpPr>
            <p:spPr bwMode="auto">
              <a:xfrm>
                <a:off x="336" y="2928"/>
                <a:ext cx="864" cy="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rgbClr val="140004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250" name="Text Box 26"/>
              <p:cNvSpPr txBox="1">
                <a:spLocks noChangeArrowheads="1"/>
              </p:cNvSpPr>
              <p:nvPr/>
            </p:nvSpPr>
            <p:spPr bwMode="auto">
              <a:xfrm>
                <a:off x="384" y="3024"/>
                <a:ext cx="672" cy="57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>
                <a:outerShdw dist="35921" dir="2700000" algn="ctr" rotWithShape="0">
                  <a:srgbClr val="140004"/>
                </a:outerShdw>
              </a:effec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5400" b="1">
                    <a:solidFill>
                      <a:schemeClr val="tx2"/>
                    </a:solidFill>
                    <a:latin typeface="Rockwell" pitchFamily="18" charset="0"/>
                  </a:rPr>
                  <a:t>18</a:t>
                </a:r>
              </a:p>
            </p:txBody>
          </p:sp>
        </p:grpSp>
        <p:sp>
          <p:nvSpPr>
            <p:cNvPr id="52251" name="Text Box 27"/>
            <p:cNvSpPr txBox="1">
              <a:spLocks noChangeArrowheads="1"/>
            </p:cNvSpPr>
            <p:nvPr/>
          </p:nvSpPr>
          <p:spPr bwMode="auto">
            <a:xfrm>
              <a:off x="1008" y="3168"/>
              <a:ext cx="1392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140004"/>
              </a:outerShdw>
            </a:effec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3200" b="1">
                  <a:latin typeface="Rockwell" pitchFamily="18" charset="0"/>
                </a:rPr>
                <a:t>NEUTRONS</a:t>
              </a: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1600200" y="4495800"/>
            <a:ext cx="4740275" cy="2160588"/>
            <a:chOff x="1008" y="2832"/>
            <a:chExt cx="2986" cy="1361"/>
          </a:xfrm>
        </p:grpSpPr>
        <p:sp>
          <p:nvSpPr>
            <p:cNvPr id="52262" name="Line 38"/>
            <p:cNvSpPr>
              <a:spLocks noChangeShapeType="1"/>
            </p:cNvSpPr>
            <p:nvPr/>
          </p:nvSpPr>
          <p:spPr bwMode="auto">
            <a:xfrm flipH="1" flipV="1">
              <a:off x="1008" y="2832"/>
              <a:ext cx="816" cy="1008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arrow" w="med" len="med"/>
            </a:ln>
            <a:effectLst>
              <a:outerShdw dist="35921" dir="2700000" algn="ctr" rotWithShape="0">
                <a:srgbClr val="140004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263" name="Line 39"/>
            <p:cNvSpPr>
              <a:spLocks noChangeShapeType="1"/>
            </p:cNvSpPr>
            <p:nvPr/>
          </p:nvSpPr>
          <p:spPr bwMode="auto">
            <a:xfrm flipV="1">
              <a:off x="3120" y="2832"/>
              <a:ext cx="480" cy="96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arrow" w="med" len="med"/>
            </a:ln>
            <a:effectLst>
              <a:outerShdw dist="35921" dir="2700000" algn="ctr" rotWithShape="0">
                <a:srgbClr val="140004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264" name="Text Box 40"/>
            <p:cNvSpPr txBox="1">
              <a:spLocks noChangeArrowheads="1"/>
            </p:cNvSpPr>
            <p:nvPr/>
          </p:nvSpPr>
          <p:spPr bwMode="auto">
            <a:xfrm>
              <a:off x="1451" y="3792"/>
              <a:ext cx="2543" cy="401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140004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Rockwell" pitchFamily="18" charset="0"/>
                </a:rPr>
                <a:t>ATOMIC NUMBER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Finding Atomic Mass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/>
          <a:lstStyle/>
          <a:p>
            <a:r>
              <a:rPr lang="en-US" sz="3200" dirty="0" smtClean="0"/>
              <a:t>Weighted average of the naturally occurring isotopes</a:t>
            </a:r>
          </a:p>
          <a:p>
            <a:r>
              <a:rPr lang="en-US" sz="3200" dirty="0" smtClean="0"/>
              <a:t>If 75.4% of chlorine atoms have a mass of 35 </a:t>
            </a:r>
            <a:r>
              <a:rPr lang="en-US" sz="3200" dirty="0" err="1" smtClean="0"/>
              <a:t>amu</a:t>
            </a:r>
            <a:r>
              <a:rPr lang="en-US" sz="3200" dirty="0" smtClean="0"/>
              <a:t>, and 24.6% have a mass of 37 </a:t>
            </a:r>
            <a:r>
              <a:rPr lang="en-US" sz="3200" dirty="0" err="1" smtClean="0"/>
              <a:t>amu</a:t>
            </a:r>
            <a:r>
              <a:rPr lang="en-US" sz="3200" dirty="0" smtClean="0"/>
              <a:t>, calculate the mass of an average </a:t>
            </a:r>
            <a:r>
              <a:rPr lang="en-US" sz="3200" dirty="0" err="1" smtClean="0"/>
              <a:t>Cl</a:t>
            </a:r>
            <a:r>
              <a:rPr lang="en-US" sz="3200" dirty="0" smtClean="0"/>
              <a:t> atom. 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Multiply the mass by the abundance in decimal form, then add.</a:t>
            </a:r>
          </a:p>
          <a:p>
            <a:pPr>
              <a:buNone/>
            </a:pPr>
            <a:r>
              <a:rPr lang="en-US" sz="3200" dirty="0" smtClean="0"/>
              <a:t>		35 </a:t>
            </a:r>
            <a:r>
              <a:rPr lang="en-US" sz="3200" dirty="0" err="1" smtClean="0"/>
              <a:t>amu</a:t>
            </a:r>
            <a:r>
              <a:rPr lang="en-US" sz="3200" dirty="0" smtClean="0"/>
              <a:t> X .754 = 26.39</a:t>
            </a:r>
          </a:p>
          <a:p>
            <a:pPr>
              <a:buNone/>
            </a:pPr>
            <a:r>
              <a:rPr lang="en-US" sz="3200" dirty="0" smtClean="0"/>
              <a:t>		37 </a:t>
            </a:r>
            <a:r>
              <a:rPr lang="en-US" sz="3200" dirty="0" err="1" smtClean="0"/>
              <a:t>amu</a:t>
            </a:r>
            <a:r>
              <a:rPr lang="en-US" sz="3200" dirty="0" smtClean="0"/>
              <a:t> X .246 = </a:t>
            </a:r>
            <a:r>
              <a:rPr lang="en-US" sz="3200" u="sng" dirty="0" smtClean="0"/>
              <a:t>9.10</a:t>
            </a:r>
          </a:p>
          <a:p>
            <a:pPr>
              <a:buNone/>
            </a:pPr>
            <a:r>
              <a:rPr lang="en-US" sz="3200" dirty="0" smtClean="0"/>
              <a:t>                           	   35.49 </a:t>
            </a:r>
            <a:r>
              <a:rPr lang="en-US" sz="3200" dirty="0" err="1" smtClean="0"/>
              <a:t>amu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Problem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76400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69% of copper atoms weigh 63 </a:t>
            </a:r>
            <a:r>
              <a:rPr lang="en-US" sz="3200" dirty="0" err="1" smtClean="0"/>
              <a:t>amu</a:t>
            </a:r>
            <a:r>
              <a:rPr lang="en-US" sz="3200" dirty="0" smtClean="0"/>
              <a:t>.  </a:t>
            </a:r>
          </a:p>
          <a:p>
            <a:r>
              <a:rPr lang="en-US" sz="3200" dirty="0" smtClean="0"/>
              <a:t>31% weigh 66 </a:t>
            </a:r>
            <a:r>
              <a:rPr lang="en-US" sz="3200" dirty="0" err="1" smtClean="0"/>
              <a:t>amu</a:t>
            </a:r>
            <a:r>
              <a:rPr lang="en-US" sz="3200" dirty="0" smtClean="0"/>
              <a:t>.  What is the average?</a:t>
            </a:r>
          </a:p>
          <a:p>
            <a:endParaRPr lang="en-US" sz="3200" dirty="0" smtClean="0"/>
          </a:p>
          <a:p>
            <a:r>
              <a:rPr lang="en-US" sz="3200" dirty="0" smtClean="0"/>
              <a:t>		63 X .69 = 43.5</a:t>
            </a:r>
          </a:p>
          <a:p>
            <a:r>
              <a:rPr lang="en-US" sz="3200" dirty="0" smtClean="0"/>
              <a:t>		66 X .31 = </a:t>
            </a:r>
            <a:r>
              <a:rPr lang="en-US" sz="3200" u="sng" dirty="0" smtClean="0"/>
              <a:t>20.5</a:t>
            </a:r>
          </a:p>
          <a:p>
            <a:r>
              <a:rPr lang="en-US" sz="3200" dirty="0" smtClean="0"/>
              <a:t>				 64 </a:t>
            </a:r>
            <a:r>
              <a:rPr lang="en-US" sz="3200" dirty="0" err="1" smtClean="0"/>
              <a:t>amu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8600"/>
            <a:ext cx="3429000" cy="1143000"/>
          </a:xfrm>
        </p:spPr>
        <p:txBody>
          <a:bodyPr/>
          <a:lstStyle/>
          <a:p>
            <a:r>
              <a:rPr lang="en-US" sz="6000" dirty="0" smtClean="0"/>
              <a:t>Problem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304800" y="1443841"/>
            <a:ext cx="84582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Silver has two isotopes, 104-47 Ag has a mass of 106.905 </a:t>
            </a:r>
            <a:r>
              <a:rPr lang="en-US" sz="2800" dirty="0" err="1" smtClean="0"/>
              <a:t>amu</a:t>
            </a:r>
            <a:r>
              <a:rPr lang="en-US" sz="2800" dirty="0" smtClean="0"/>
              <a:t> ( 52.00% ), and 109-47 Ag has a mass of 108.905 </a:t>
            </a:r>
            <a:r>
              <a:rPr lang="en-US" sz="2800" dirty="0" err="1" smtClean="0"/>
              <a:t>amu</a:t>
            </a:r>
            <a:r>
              <a:rPr lang="en-US" sz="2800" dirty="0" smtClean="0"/>
              <a:t> (48.00%). What is the atomic mass of silver?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 	</a:t>
            </a:r>
          </a:p>
          <a:p>
            <a:r>
              <a:rPr lang="en-US" sz="2800" dirty="0" smtClean="0"/>
              <a:t>		106.905 X .52 = 55.59</a:t>
            </a:r>
          </a:p>
          <a:p>
            <a:r>
              <a:rPr lang="en-US" sz="2800" dirty="0" smtClean="0"/>
              <a:t>		108.905 X .48 = 52.27</a:t>
            </a:r>
          </a:p>
          <a:p>
            <a:r>
              <a:rPr lang="en-US" sz="2800" dirty="0" smtClean="0"/>
              <a:t>				</a:t>
            </a:r>
          </a:p>
          <a:p>
            <a:r>
              <a:rPr lang="en-US" sz="2800" dirty="0" smtClean="0"/>
              <a:t>	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5029200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Answer:  </a:t>
            </a:r>
          </a:p>
          <a:p>
            <a:r>
              <a:rPr lang="en-US" sz="3200" dirty="0" smtClean="0"/>
              <a:t>107.86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261_slide">
  <a:themeElements>
    <a:clrScheme name="Office Theme 2">
      <a:dk1>
        <a:srgbClr val="333333"/>
      </a:dk1>
      <a:lt1>
        <a:srgbClr val="FFFFFF"/>
      </a:lt1>
      <a:dk2>
        <a:srgbClr val="663399"/>
      </a:dk2>
      <a:lt2>
        <a:srgbClr val="FFFFFF"/>
      </a:lt2>
      <a:accent1>
        <a:srgbClr val="FFBFF3"/>
      </a:accent1>
      <a:accent2>
        <a:srgbClr val="BFC0FF"/>
      </a:accent2>
      <a:accent3>
        <a:srgbClr val="B8ADCA"/>
      </a:accent3>
      <a:accent4>
        <a:srgbClr val="DADADA"/>
      </a:accent4>
      <a:accent5>
        <a:srgbClr val="FFDCF8"/>
      </a:accent5>
      <a:accent6>
        <a:srgbClr val="ADAEE7"/>
      </a:accent6>
      <a:hlink>
        <a:srgbClr val="FFC7B2"/>
      </a:hlink>
      <a:folHlink>
        <a:srgbClr val="E1BF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C892FF"/>
        </a:accent1>
        <a:accent2>
          <a:srgbClr val="C7ADE0"/>
        </a:accent2>
        <a:accent3>
          <a:srgbClr val="B8ADCA"/>
        </a:accent3>
        <a:accent4>
          <a:srgbClr val="DADADA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FBFF3"/>
        </a:accent1>
        <a:accent2>
          <a:srgbClr val="BFC0FF"/>
        </a:accent2>
        <a:accent3>
          <a:srgbClr val="B8ADCA"/>
        </a:accent3>
        <a:accent4>
          <a:srgbClr val="DADADA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AD56A"/>
        </a:accent1>
        <a:accent2>
          <a:srgbClr val="D8EC61"/>
        </a:accent2>
        <a:accent3>
          <a:srgbClr val="B8ADCA"/>
        </a:accent3>
        <a:accent4>
          <a:srgbClr val="DADADA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EDE65A"/>
        </a:accent1>
        <a:accent2>
          <a:srgbClr val="FFC7B2"/>
        </a:accent2>
        <a:accent3>
          <a:srgbClr val="B8ADCA"/>
        </a:accent3>
        <a:accent4>
          <a:srgbClr val="DADADA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892FF"/>
        </a:accent1>
        <a:accent2>
          <a:srgbClr val="C7ADE0"/>
        </a:accent2>
        <a:accent3>
          <a:srgbClr val="FFFFFF"/>
        </a:accent3>
        <a:accent4>
          <a:srgbClr val="000000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FF3"/>
        </a:accent1>
        <a:accent2>
          <a:srgbClr val="BFC0FF"/>
        </a:accent2>
        <a:accent3>
          <a:srgbClr val="FFFFFF"/>
        </a:accent3>
        <a:accent4>
          <a:srgbClr val="000000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AD56A"/>
        </a:accent1>
        <a:accent2>
          <a:srgbClr val="D8EC61"/>
        </a:accent2>
        <a:accent3>
          <a:srgbClr val="FFFFFF"/>
        </a:accent3>
        <a:accent4>
          <a:srgbClr val="000000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DE65A"/>
        </a:accent1>
        <a:accent2>
          <a:srgbClr val="FFC7B2"/>
        </a:accent2>
        <a:accent3>
          <a:srgbClr val="FFFFFF"/>
        </a:accent3>
        <a:accent4>
          <a:srgbClr val="000000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99"/>
      </a:dk2>
      <a:lt2>
        <a:srgbClr val="FFFFFF"/>
      </a:lt2>
      <a:accent1>
        <a:srgbClr val="FFBFF3"/>
      </a:accent1>
      <a:accent2>
        <a:srgbClr val="BFC0FF"/>
      </a:accent2>
      <a:accent3>
        <a:srgbClr val="B8ADCA"/>
      </a:accent3>
      <a:accent4>
        <a:srgbClr val="DADADA"/>
      </a:accent4>
      <a:accent5>
        <a:srgbClr val="FFDCF8"/>
      </a:accent5>
      <a:accent6>
        <a:srgbClr val="ADAEE7"/>
      </a:accent6>
      <a:hlink>
        <a:srgbClr val="FFC7B2"/>
      </a:hlink>
      <a:folHlink>
        <a:srgbClr val="E1BF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C892FF"/>
        </a:accent1>
        <a:accent2>
          <a:srgbClr val="C7ADE0"/>
        </a:accent2>
        <a:accent3>
          <a:srgbClr val="B8ADCA"/>
        </a:accent3>
        <a:accent4>
          <a:srgbClr val="DADADA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FBFF3"/>
        </a:accent1>
        <a:accent2>
          <a:srgbClr val="BFC0FF"/>
        </a:accent2>
        <a:accent3>
          <a:srgbClr val="B8ADCA"/>
        </a:accent3>
        <a:accent4>
          <a:srgbClr val="DADADA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AD56A"/>
        </a:accent1>
        <a:accent2>
          <a:srgbClr val="D8EC61"/>
        </a:accent2>
        <a:accent3>
          <a:srgbClr val="B8ADCA"/>
        </a:accent3>
        <a:accent4>
          <a:srgbClr val="DADADA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EDE65A"/>
        </a:accent1>
        <a:accent2>
          <a:srgbClr val="FFC7B2"/>
        </a:accent2>
        <a:accent3>
          <a:srgbClr val="B8ADCA"/>
        </a:accent3>
        <a:accent4>
          <a:srgbClr val="DADADA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892FF"/>
        </a:accent1>
        <a:accent2>
          <a:srgbClr val="C7ADE0"/>
        </a:accent2>
        <a:accent3>
          <a:srgbClr val="FFFFFF"/>
        </a:accent3>
        <a:accent4>
          <a:srgbClr val="000000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FF3"/>
        </a:accent1>
        <a:accent2>
          <a:srgbClr val="BFC0FF"/>
        </a:accent2>
        <a:accent3>
          <a:srgbClr val="FFFFFF"/>
        </a:accent3>
        <a:accent4>
          <a:srgbClr val="000000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AD56A"/>
        </a:accent1>
        <a:accent2>
          <a:srgbClr val="D8EC61"/>
        </a:accent2>
        <a:accent3>
          <a:srgbClr val="FFFFFF"/>
        </a:accent3>
        <a:accent4>
          <a:srgbClr val="000000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DE65A"/>
        </a:accent1>
        <a:accent2>
          <a:srgbClr val="FFC7B2"/>
        </a:accent2>
        <a:accent3>
          <a:srgbClr val="FFFFFF"/>
        </a:accent3>
        <a:accent4>
          <a:srgbClr val="000000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ind_2261_slide</Template>
  <TotalTime>291</TotalTime>
  <Words>336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ind_2261_slide</vt:lpstr>
      <vt:lpstr>1_Default Design</vt:lpstr>
      <vt:lpstr>Atomic Mass and Isotopes</vt:lpstr>
      <vt:lpstr>Review Quiz</vt:lpstr>
      <vt:lpstr>HW Review</vt:lpstr>
      <vt:lpstr>HW Review</vt:lpstr>
      <vt:lpstr>Isotopes</vt:lpstr>
      <vt:lpstr>EXAMPLE OF AN ISOTOPE</vt:lpstr>
      <vt:lpstr>Finding Atomic Mass</vt:lpstr>
      <vt:lpstr>Problem</vt:lpstr>
      <vt:lpstr>Problem</vt:lpstr>
      <vt:lpstr>Gram-Atomic Mass</vt:lpstr>
      <vt:lpstr>Gram-atomic mass</vt:lpstr>
      <vt:lpstr>Review Problem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</dc:title>
  <dc:creator>Randy</dc:creator>
  <cp:lastModifiedBy>Randy</cp:lastModifiedBy>
  <cp:revision>47</cp:revision>
  <dcterms:created xsi:type="dcterms:W3CDTF">2010-10-24T17:06:43Z</dcterms:created>
  <dcterms:modified xsi:type="dcterms:W3CDTF">2010-10-30T14:08:13Z</dcterms:modified>
</cp:coreProperties>
</file>