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56" r:id="rId3"/>
    <p:sldId id="273" r:id="rId4"/>
    <p:sldId id="274" r:id="rId5"/>
    <p:sldId id="271" r:id="rId6"/>
    <p:sldId id="280" r:id="rId7"/>
    <p:sldId id="283" r:id="rId8"/>
    <p:sldId id="260" r:id="rId9"/>
    <p:sldId id="282" r:id="rId10"/>
    <p:sldId id="263" r:id="rId11"/>
    <p:sldId id="281" r:id="rId12"/>
    <p:sldId id="287" r:id="rId13"/>
    <p:sldId id="275" r:id="rId14"/>
    <p:sldId id="276" r:id="rId15"/>
    <p:sldId id="277" r:id="rId16"/>
    <p:sldId id="284" r:id="rId17"/>
    <p:sldId id="279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TJ2GlWSPxI" TargetMode="External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gif"/><Relationship Id="rId5" Type="http://schemas.openxmlformats.org/officeDocument/2006/relationships/hyperlink" Target="http://www.youtube.com/watch?v=d8hpUtRnsYc" TargetMode="External"/><Relationship Id="rId4" Type="http://schemas.openxmlformats.org/officeDocument/2006/relationships/hyperlink" Target="http://www.youtube.com/watch?v=SDw0lxUzkH0&amp;feature=fvw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6781800" cy="1470025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Electrons in Atoms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stc\Local Settings\Temporary Internet Files\Content.IE5\2S9CW7PJ\MM90028533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76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79819"/>
            <a:ext cx="91440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Arial" pitchFamily="34" charset="0"/>
              </a:rPr>
              <a:t>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lectron's 'jump' and 'fall'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precise energy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levels.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834279-837993-838099-8381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6858000" cy="4666741"/>
          </a:xfrm>
          <a:prstGeom prst="rect">
            <a:avLst/>
          </a:prstGeom>
        </p:spPr>
      </p:pic>
      <p:pic>
        <p:nvPicPr>
          <p:cNvPr id="4" name="Picture 3" descr="834279-838099-17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905000"/>
            <a:ext cx="6858000" cy="4704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State</a:t>
            </a:r>
            <a:endParaRPr lang="en-US" dirty="0"/>
          </a:p>
        </p:txBody>
      </p:sp>
      <p:pic>
        <p:nvPicPr>
          <p:cNvPr id="3" name="Picture 2" descr="164431_image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981200"/>
            <a:ext cx="7236746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6000" dirty="0" smtClean="0"/>
              <a:t>Quantum Leap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443841"/>
            <a:ext cx="8458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	</a:t>
            </a:r>
          </a:p>
          <a:p>
            <a:r>
              <a:rPr lang="en-US" sz="2800" dirty="0" smtClean="0"/>
              <a:t>						</a:t>
            </a:r>
          </a:p>
          <a:p>
            <a:r>
              <a:rPr lang="en-US" sz="2800" dirty="0" smtClean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0668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Fixed amount of energy needed to go from one energy level to another.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Need all the energy to go from one energy level to another.  Half the energy won’t move you.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5" descr="7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5280" y="3657600"/>
            <a:ext cx="4998720" cy="3200400"/>
          </a:xfrm>
          <a:prstGeom prst="rect">
            <a:avLst/>
          </a:prstGeom>
        </p:spPr>
      </p:pic>
      <p:pic>
        <p:nvPicPr>
          <p:cNvPr id="7" name="Picture 6" descr="fish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3657601"/>
            <a:ext cx="406908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154987" cy="1143000"/>
          </a:xfrm>
        </p:spPr>
        <p:txBody>
          <a:bodyPr/>
          <a:lstStyle/>
          <a:p>
            <a:r>
              <a:rPr lang="en-US" sz="6000" dirty="0" smtClean="0"/>
              <a:t>Continuous Spectrum</a:t>
            </a:r>
            <a:endParaRPr lang="en-US" sz="6000" dirty="0"/>
          </a:p>
        </p:txBody>
      </p:sp>
      <p:pic>
        <p:nvPicPr>
          <p:cNvPr id="5" name="Picture 4" descr="lightdispersionpris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7970345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Bright Line Spectrum</a:t>
            </a:r>
            <a:endParaRPr lang="en-US" sz="6000" dirty="0"/>
          </a:p>
        </p:txBody>
      </p:sp>
      <p:pic>
        <p:nvPicPr>
          <p:cNvPr id="9" name="Picture 8" descr="800px-Bright-line_Spectrum-Hydroge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7620000" cy="1457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5400" y="3810000"/>
            <a:ext cx="649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Bright Line Spectrum for Hydrogen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T04FG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3700" y="762000"/>
            <a:ext cx="4940300" cy="5410200"/>
          </a:xfrm>
          <a:prstGeom prst="rect">
            <a:avLst/>
          </a:prstGeom>
        </p:spPr>
      </p:pic>
      <p:pic>
        <p:nvPicPr>
          <p:cNvPr id="5" name="Picture 4" descr="Apparat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438400"/>
            <a:ext cx="3759200" cy="341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600200"/>
            <a:ext cx="36375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Spectroscope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3" y="457200"/>
            <a:ext cx="8226425" cy="5668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Since each element has a particular set of energy jumps, they also have a particular bright line spectrum.</a:t>
            </a:r>
            <a:endParaRPr lang="en-US" sz="3200" dirty="0"/>
          </a:p>
        </p:txBody>
      </p:sp>
      <p:pic>
        <p:nvPicPr>
          <p:cNvPr id="7" name="Picture 6" descr="AT04FG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362200"/>
            <a:ext cx="6383708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Emission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hlinkClick r:id="rId3"/>
              </a:rPr>
              <a:t>Excited State Atom </a:t>
            </a:r>
            <a:r>
              <a:rPr lang="en-US" sz="3200" dirty="0" err="1" smtClean="0">
                <a:hlinkClick r:id="rId3"/>
              </a:rPr>
              <a:t>Youtube</a:t>
            </a:r>
            <a:r>
              <a:rPr lang="en-US" sz="3200" dirty="0" smtClean="0">
                <a:hlinkClick r:id="rId3"/>
              </a:rPr>
              <a:t> Video</a:t>
            </a:r>
            <a:endParaRPr lang="en-US" sz="3200" dirty="0" smtClean="0"/>
          </a:p>
          <a:p>
            <a:r>
              <a:rPr lang="en-US" sz="3200" dirty="0" smtClean="0">
                <a:hlinkClick r:id="rId4"/>
              </a:rPr>
              <a:t>Line Spectrum of Hydrogen Atom </a:t>
            </a:r>
            <a:r>
              <a:rPr lang="en-US" sz="3200" dirty="0" err="1" smtClean="0">
                <a:hlinkClick r:id="rId4"/>
              </a:rPr>
              <a:t>Youtube</a:t>
            </a:r>
            <a:r>
              <a:rPr lang="en-US" sz="3200" dirty="0" smtClean="0">
                <a:hlinkClick r:id="rId4"/>
              </a:rPr>
              <a:t> Video</a:t>
            </a:r>
            <a:endParaRPr lang="en-US" sz="3200" dirty="0" smtClean="0"/>
          </a:p>
          <a:p>
            <a:r>
              <a:rPr lang="en-US" sz="3200" dirty="0" smtClean="0">
                <a:hlinkClick r:id="rId5"/>
              </a:rPr>
              <a:t>Flame Test Video</a:t>
            </a:r>
            <a:endParaRPr lang="en-US" sz="3200" dirty="0"/>
          </a:p>
        </p:txBody>
      </p:sp>
      <p:pic>
        <p:nvPicPr>
          <p:cNvPr id="39938" name="Picture 2" descr="C:\Documents and Settings\stc\Local Settings\Temporary Internet Files\Content.IE5\9Q763QOV\MM900285246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48601" y="5402217"/>
            <a:ext cx="1295400" cy="1455783"/>
          </a:xfrm>
          <a:prstGeom prst="rect">
            <a:avLst/>
          </a:prstGeom>
          <a:noFill/>
        </p:spPr>
      </p:pic>
      <p:pic>
        <p:nvPicPr>
          <p:cNvPr id="39939" name="Picture 3" descr="C:\Documents and Settings\stc\Local Settings\Temporary Internet Files\Content.IE5\83CIJ008\MM900282874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57243"/>
            <a:ext cx="1752600" cy="1300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Learning Check: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does light come out?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smtClean="0"/>
              <a:t>	When </a:t>
            </a:r>
            <a:r>
              <a:rPr lang="en-US" sz="3200" dirty="0" smtClean="0"/>
              <a:t>electron transitions from:</a:t>
            </a:r>
          </a:p>
          <a:p>
            <a:pPr lvl="1"/>
            <a:endParaRPr lang="en-US" sz="3200" dirty="0" smtClean="0"/>
          </a:p>
          <a:p>
            <a:pPr marL="1371600" lvl="2" indent="-457200">
              <a:buAutoNum type="alphaLcParenR"/>
            </a:pPr>
            <a:r>
              <a:rPr lang="en-US" sz="3200" dirty="0" smtClean="0"/>
              <a:t>The ground state to excited state.</a:t>
            </a:r>
          </a:p>
          <a:p>
            <a:pPr marL="1371600" lvl="2" indent="-457200">
              <a:buAutoNum type="alphaLcParenR"/>
            </a:pPr>
            <a:endParaRPr lang="en-US" sz="3200" dirty="0" smtClean="0"/>
          </a:p>
          <a:p>
            <a:pPr marL="1371600" lvl="2" indent="-457200">
              <a:buAutoNum type="alphaLcParenR"/>
            </a:pPr>
            <a:r>
              <a:rPr lang="en-US" sz="3200" dirty="0" smtClean="0"/>
              <a:t>The excited state to ground state.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914400"/>
            <a:ext cx="8791575" cy="5486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2.5  </a:t>
            </a:r>
          </a:p>
          <a:p>
            <a:pPr>
              <a:buNone/>
            </a:pPr>
            <a:r>
              <a:rPr lang="en-US" sz="3200" dirty="0" smtClean="0"/>
              <a:t>The element magnesium consists primarily of three isotopes: 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Mg, </a:t>
            </a:r>
            <a:r>
              <a:rPr lang="en-US" sz="3200" baseline="30000" dirty="0" smtClean="0"/>
              <a:t>25</a:t>
            </a:r>
            <a:r>
              <a:rPr lang="en-US" sz="3200" dirty="0" smtClean="0"/>
              <a:t>Mg and </a:t>
            </a:r>
            <a:r>
              <a:rPr lang="en-US" sz="3200" baseline="30000" dirty="0" smtClean="0"/>
              <a:t>26</a:t>
            </a:r>
            <a:r>
              <a:rPr lang="en-US" sz="3200" dirty="0" smtClean="0"/>
              <a:t>Mg.   The composition of naturally occurring magnesium is 79% 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Mg, 10% </a:t>
            </a:r>
            <a:r>
              <a:rPr lang="en-US" sz="3200" baseline="30000" dirty="0" smtClean="0"/>
              <a:t>25</a:t>
            </a:r>
            <a:r>
              <a:rPr lang="en-US" sz="3200" dirty="0" smtClean="0"/>
              <a:t>Mg, and 11% </a:t>
            </a:r>
            <a:r>
              <a:rPr lang="en-US" sz="3200" baseline="30000" dirty="0" smtClean="0"/>
              <a:t>26</a:t>
            </a:r>
            <a:r>
              <a:rPr lang="en-US" sz="3200" dirty="0" smtClean="0"/>
              <a:t>Mg.  Find the atomic mass of Mg.  (Assume that the mass of each isotope is equal to its mass number)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2971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2.6</a:t>
            </a:r>
          </a:p>
          <a:p>
            <a:pPr>
              <a:buNone/>
            </a:pPr>
            <a:r>
              <a:rPr lang="en-US" sz="3200" dirty="0" smtClean="0"/>
              <a:t>For each of the following atoms, indicate the number of protons, neutrons, electrons, and nucleons:</a:t>
            </a:r>
          </a:p>
          <a:p>
            <a:pPr>
              <a:buNone/>
            </a:pPr>
            <a:r>
              <a:rPr lang="en-US" sz="3200" dirty="0" smtClean="0"/>
              <a:t>	a)    K		  b)    C		</a:t>
            </a:r>
            <a:r>
              <a:rPr lang="en-US" sz="3200" dirty="0" err="1" smtClean="0"/>
              <a:t>c</a:t>
            </a:r>
            <a:r>
              <a:rPr lang="en-US" sz="3200" dirty="0" smtClean="0"/>
              <a:t>)    </a:t>
            </a:r>
            <a:r>
              <a:rPr lang="en-US" sz="3200" dirty="0" err="1" smtClean="0"/>
              <a:t>Ar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39</a:t>
            </a:r>
          </a:p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3200400"/>
            <a:ext cx="45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14</a:t>
            </a:r>
          </a:p>
          <a:p>
            <a:r>
              <a:rPr lang="en-US" dirty="0" smtClean="0"/>
              <a:t>  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3200400"/>
            <a:ext cx="45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40</a:t>
            </a:r>
          </a:p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858000" cy="1143000"/>
          </a:xfrm>
        </p:spPr>
        <p:txBody>
          <a:bodyPr/>
          <a:lstStyle/>
          <a:p>
            <a:r>
              <a:rPr lang="en-US" sz="4800" dirty="0" smtClean="0"/>
              <a:t>Emission Spectroscopy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1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study of the energy (electromagnetic radiation) given off by excited atoms.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Much of what is known about atoms is from studies of the energy given off by excited atoms.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Atoms of elements are normally in the ground state, but if energy is added, electrons can jump energy levels and become “excited”.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762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Excited atoms give off energy in the form of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Electromagnetic Radiation </a:t>
            </a:r>
            <a:r>
              <a:rPr lang="en-US" sz="3200" dirty="0" smtClean="0"/>
              <a:t>when their electrons return to the </a:t>
            </a:r>
            <a:r>
              <a:rPr lang="en-US" sz="3200" dirty="0" smtClean="0">
                <a:solidFill>
                  <a:srgbClr val="FFFF00"/>
                </a:solidFill>
              </a:rPr>
              <a:t>Ground State</a:t>
            </a:r>
            <a:r>
              <a:rPr lang="en-US" sz="3200" dirty="0" smtClean="0"/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 descr="Electromagnetic-Radi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735388"/>
            <a:ext cx="6553200" cy="4122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819400"/>
            <a:ext cx="243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 = </a:t>
            </a:r>
            <a:r>
              <a:rPr lang="en-US" sz="3200" dirty="0" err="1" smtClean="0"/>
              <a:t>hf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More Energy = Higher Frequency (Blue)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mani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0"/>
            <a:ext cx="4724400" cy="2962275"/>
          </a:xfrm>
          <a:prstGeom prst="rect">
            <a:avLst/>
          </a:prstGeom>
        </p:spPr>
      </p:pic>
      <p:pic>
        <p:nvPicPr>
          <p:cNvPr id="4" name="Picture 3" descr="colorswv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886200"/>
            <a:ext cx="4686300" cy="2438400"/>
          </a:xfrm>
          <a:prstGeom prst="rect">
            <a:avLst/>
          </a:prstGeom>
        </p:spPr>
      </p:pic>
      <p:pic>
        <p:nvPicPr>
          <p:cNvPr id="5" name="Picture 4" descr="emwvpr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828800"/>
            <a:ext cx="3581400" cy="1505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Ground State</a:t>
            </a:r>
          </a:p>
          <a:p>
            <a:pPr>
              <a:buFont typeface="Arial" pitchFamily="34" charset="0"/>
              <a:buChar char="•"/>
            </a:pPr>
            <a:endParaRPr lang="en-US" sz="3200" u="sng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FF00"/>
                </a:solidFill>
              </a:rPr>
              <a:t>Ground State</a:t>
            </a:r>
            <a:r>
              <a:rPr lang="en-US" sz="3200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normal place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lowest energy level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From Periodic Table: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Ground State of Na</a:t>
            </a:r>
          </a:p>
          <a:p>
            <a:pPr lvl="2"/>
            <a:r>
              <a:rPr lang="en-US" sz="3200" dirty="0" smtClean="0">
                <a:sym typeface="Wingdings" pitchFamily="2" charset="2"/>
              </a:rPr>
              <a:t> 2-8-1</a:t>
            </a:r>
          </a:p>
          <a:p>
            <a:pPr lvl="1">
              <a:buNone/>
            </a:pPr>
            <a:endParaRPr lang="en-US" sz="3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</a:p>
          <a:p>
            <a:pPr lvl="1"/>
            <a:endParaRPr lang="en-US" sz="3200" dirty="0" smtClean="0">
              <a:sym typeface="Wingdings" pitchFamily="2" charset="2"/>
            </a:endParaRPr>
          </a:p>
        </p:txBody>
      </p:sp>
      <p:pic>
        <p:nvPicPr>
          <p:cNvPr id="5" name="Picture 4" descr="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276600"/>
            <a:ext cx="3581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rypt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533400"/>
            <a:ext cx="4800600" cy="602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Excited State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u="sng" dirty="0" smtClean="0">
                <a:solidFill>
                  <a:srgbClr val="FFFF00"/>
                </a:solidFill>
                <a:sym typeface="Wingdings" pitchFamily="2" charset="2"/>
              </a:rPr>
              <a:t>Excited State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Higher than normal energy level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By heat or electricity</a:t>
            </a:r>
          </a:p>
          <a:p>
            <a:pPr lvl="2"/>
            <a:endParaRPr lang="en-US" sz="3200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 Excited State of Na:</a:t>
            </a:r>
          </a:p>
          <a:p>
            <a:pPr lvl="3"/>
            <a:r>
              <a:rPr lang="en-US" sz="3200" dirty="0" smtClean="0">
                <a:sym typeface="Wingdings" pitchFamily="2" charset="2"/>
              </a:rPr>
              <a:t>2-7-2</a:t>
            </a:r>
          </a:p>
          <a:p>
            <a:pPr lvl="3"/>
            <a:r>
              <a:rPr lang="en-US" sz="3200" dirty="0" smtClean="0">
                <a:sym typeface="Wingdings" pitchFamily="2" charset="2"/>
              </a:rPr>
              <a:t>2-6-3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 descr="excit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3875" y="4191000"/>
            <a:ext cx="481012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578</TotalTime>
  <Words>342</Words>
  <Application>Microsoft Office PowerPoint</Application>
  <PresentationFormat>On-screen Show (4:3)</PresentationFormat>
  <Paragraphs>75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ind_2261_slide</vt:lpstr>
      <vt:lpstr>1_Default Design</vt:lpstr>
      <vt:lpstr>Electrons in Atoms</vt:lpstr>
      <vt:lpstr>HW Review</vt:lpstr>
      <vt:lpstr>HW Review</vt:lpstr>
      <vt:lpstr>Emission Spectroscopy</vt:lpstr>
      <vt:lpstr>Slide 5</vt:lpstr>
      <vt:lpstr>Slide 6</vt:lpstr>
      <vt:lpstr>Slide 7</vt:lpstr>
      <vt:lpstr>Slide 8</vt:lpstr>
      <vt:lpstr>Excited State</vt:lpstr>
      <vt:lpstr>Slide 10</vt:lpstr>
      <vt:lpstr>Excited State</vt:lpstr>
      <vt:lpstr>Quantum Leap</vt:lpstr>
      <vt:lpstr>Continuous Spectrum</vt:lpstr>
      <vt:lpstr>Bright Line Spectrum</vt:lpstr>
      <vt:lpstr>Slide 15</vt:lpstr>
      <vt:lpstr>Slide 16</vt:lpstr>
      <vt:lpstr>Atomic Emission Animations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78</cp:revision>
  <dcterms:created xsi:type="dcterms:W3CDTF">2010-10-24T17:06:43Z</dcterms:created>
  <dcterms:modified xsi:type="dcterms:W3CDTF">2010-10-31T18:19:25Z</dcterms:modified>
</cp:coreProperties>
</file>