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8"/>
  </p:notesMasterIdLst>
  <p:sldIdLst>
    <p:sldId id="256" r:id="rId3"/>
    <p:sldId id="273" r:id="rId4"/>
    <p:sldId id="274" r:id="rId5"/>
    <p:sldId id="271" r:id="rId6"/>
    <p:sldId id="280" r:id="rId7"/>
    <p:sldId id="283" r:id="rId8"/>
    <p:sldId id="260" r:id="rId9"/>
    <p:sldId id="282" r:id="rId10"/>
    <p:sldId id="289" r:id="rId11"/>
    <p:sldId id="263" r:id="rId12"/>
    <p:sldId id="290" r:id="rId13"/>
    <p:sldId id="287" r:id="rId14"/>
    <p:sldId id="275" r:id="rId15"/>
    <p:sldId id="276" r:id="rId16"/>
    <p:sldId id="277" r:id="rId17"/>
    <p:sldId id="284" r:id="rId18"/>
    <p:sldId id="279" r:id="rId19"/>
    <p:sldId id="285" r:id="rId20"/>
    <p:sldId id="286" r:id="rId21"/>
    <p:sldId id="291" r:id="rId22"/>
    <p:sldId id="292" r:id="rId23"/>
    <p:sldId id="293" r:id="rId24"/>
    <p:sldId id="294" r:id="rId25"/>
    <p:sldId id="296" r:id="rId26"/>
    <p:sldId id="29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5" d="100"/>
          <a:sy n="65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2D4040-E872-41D2-92A5-D9A592D05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4040-E872-41D2-92A5-D9A592D0519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5826C9-24CA-4F7C-B247-10D1A5D84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5A0E-8B0C-43B9-A1C3-5F2C6BB48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AA62E-CD7B-4B3E-B0B1-2ABE3D646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17943A-3068-40A7-AB5A-51A27C72C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65E19-D734-4A73-8793-25C123596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19D89-431B-46EE-A54A-4C3C6E41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C808-3061-45B0-9235-8F213751D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3D50B-C97E-4718-89A7-FCAA395EA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3CF73-9B2C-4782-81AE-D4C109973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F7E95-AA54-47C2-9CE2-DE217C41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F7DC2-28C0-4BAA-B1C5-F504729FC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6380-EC58-408A-8EE2-10D8FDCD8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06E63-4177-4B40-8CAE-074F0C13A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E0C2B-4E69-437C-9DA4-DC8F338CC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1D285-ACE0-49BC-911B-3DDAB23F8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925B6-C755-4872-B72E-7F0E240AD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DD893-E178-4E97-8DCB-E628BE267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D488-DB62-4D32-B460-FF10DE35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FD11-6AF6-4196-9809-B3649220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54E7-65C8-426C-BF74-850FE1FE4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E9208-4E22-4876-8271-B89E31415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44825-7BBD-47B7-BC16-7C1AE5EF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DB337-E3B4-4752-A0EB-C288DF8D508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9F842A-450E-4B5B-8D87-F842D0B9A94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stc\Local%20Settings\Temporary%20Internet%20Files\Content.IE5\83CIJ008\MS900431068%5b1%5d.wav" TargetMode="External"/><Relationship Id="rId1" Type="http://schemas.openxmlformats.org/officeDocument/2006/relationships/audio" Target="file:///C:\Documents%20and%20Settings\stc\Local%20Settings\Temporary%20Internet%20Files\Content.IE5\9Q763QOV\MS900431054%5b1%5d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610600" cy="4114800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</a:rPr>
              <a:t>Bohr and Quantum Mechanical Model</a:t>
            </a:r>
            <a:endParaRPr lang="en-US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stc\Local Settings\Temporary Internet Files\Content.IE5\2S9CW7PJ\MM90028533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8768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6425" cy="1143000"/>
          </a:xfrm>
        </p:spPr>
        <p:txBody>
          <a:bodyPr/>
          <a:lstStyle/>
          <a:p>
            <a:pPr algn="ctr"/>
            <a:r>
              <a:rPr lang="en-US" sz="6000" dirty="0" smtClean="0"/>
              <a:t>Electrons in Wave Mechanical Model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 smtClean="0"/>
              <a:t>Described by four quantum numbers: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Principal Energy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Sublevels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Orbitals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Electron Spin</a:t>
            </a:r>
          </a:p>
          <a:p>
            <a:pPr>
              <a:buFont typeface="Wingdings" pitchFamily="2" charset="2"/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Principal Energy Level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Same as Bohr’s model</a:t>
            </a:r>
            <a:endParaRPr lang="en-US" sz="3200" dirty="0"/>
          </a:p>
        </p:txBody>
      </p:sp>
      <p:pic>
        <p:nvPicPr>
          <p:cNvPr id="4" name="Picture 3" descr="lec05_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743200"/>
            <a:ext cx="6477000" cy="390579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2667000" y="5257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4400" y="61722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Higher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Sublevels</a:t>
            </a:r>
            <a:endParaRPr lang="en-US" sz="48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1"/>
            <a:ext cx="8226425" cy="1295400"/>
          </a:xfrm>
        </p:spPr>
        <p:txBody>
          <a:bodyPr/>
          <a:lstStyle/>
          <a:p>
            <a:r>
              <a:rPr lang="en-US" sz="3200" dirty="0" smtClean="0"/>
              <a:t>Heavier elements needed more energy levels – Bright line spectrum</a:t>
            </a:r>
            <a:endParaRPr lang="en-US" sz="32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2895600"/>
          <a:ext cx="60960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Principal Energy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Level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Number of Sublevels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Names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sz="2800" baseline="30000" dirty="0" smtClean="0">
                          <a:solidFill>
                            <a:sysClr val="windowText" lastClr="000000"/>
                          </a:solidFill>
                        </a:rPr>
                        <a:t>st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s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2800" baseline="30000" dirty="0" smtClean="0">
                          <a:solidFill>
                            <a:sysClr val="windowText" lastClr="000000"/>
                          </a:solidFill>
                        </a:rPr>
                        <a:t>nd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s, p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sz="2800" baseline="30000" dirty="0" smtClean="0">
                          <a:solidFill>
                            <a:sysClr val="windowText" lastClr="000000"/>
                          </a:solidFill>
                        </a:rPr>
                        <a:t>rd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s, p, d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r>
                        <a:rPr lang="en-US" sz="2800" baseline="30000" dirty="0" smtClean="0">
                          <a:solidFill>
                            <a:sysClr val="windowText" lastClr="000000"/>
                          </a:solidFill>
                        </a:rPr>
                        <a:t>th</a:t>
                      </a:r>
                      <a:endParaRPr lang="en-US" sz="2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s, p, d, f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r>
              <a:rPr lang="en-US" sz="6000" dirty="0" smtClean="0"/>
              <a:t>Sublevels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304800" y="1443841"/>
            <a:ext cx="8458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 	</a:t>
            </a:r>
          </a:p>
          <a:p>
            <a:r>
              <a:rPr lang="en-US" sz="2800" dirty="0" smtClean="0"/>
              <a:t>						</a:t>
            </a:r>
          </a:p>
          <a:p>
            <a:r>
              <a:rPr lang="en-US" sz="2800" dirty="0" smtClean="0"/>
              <a:t>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" name="Picture 8" descr="ATO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524000"/>
            <a:ext cx="5102290" cy="4807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154987" cy="1143000"/>
          </a:xfrm>
        </p:spPr>
        <p:txBody>
          <a:bodyPr/>
          <a:lstStyle/>
          <a:p>
            <a:r>
              <a:rPr lang="en-US" sz="6000" dirty="0" err="1" smtClean="0"/>
              <a:t>Orbitals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Most probable location for electrons.</a:t>
            </a:r>
          </a:p>
          <a:p>
            <a:endParaRPr lang="en-US" sz="3200" dirty="0" smtClean="0"/>
          </a:p>
          <a:p>
            <a:r>
              <a:rPr lang="en-US" sz="3200" dirty="0" smtClean="0"/>
              <a:t>Shape of the region electrons may occupy.</a:t>
            </a:r>
          </a:p>
          <a:p>
            <a:endParaRPr lang="en-US" sz="3200" dirty="0" smtClean="0"/>
          </a:p>
          <a:p>
            <a:r>
              <a:rPr lang="en-US" sz="3200" dirty="0" smtClean="0"/>
              <a:t>There is 1 </a:t>
            </a:r>
            <a:r>
              <a:rPr lang="en-US" sz="3200" u="sng" dirty="0" smtClean="0"/>
              <a:t>s - orbital</a:t>
            </a:r>
            <a:r>
              <a:rPr lang="en-US" sz="3200" dirty="0" smtClean="0"/>
              <a:t>, spherical, up to 2 electrons.</a:t>
            </a:r>
          </a:p>
          <a:p>
            <a:endParaRPr lang="en-US" sz="3200" dirty="0" smtClean="0"/>
          </a:p>
        </p:txBody>
      </p:sp>
      <p:pic>
        <p:nvPicPr>
          <p:cNvPr id="6" name="Picture 5" descr="sorbi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962400"/>
            <a:ext cx="5029200" cy="2599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4572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p - </a:t>
            </a:r>
            <a:r>
              <a:rPr lang="en-US" sz="3200" u="sng" dirty="0" err="1" smtClean="0"/>
              <a:t>orbitals</a:t>
            </a:r>
            <a:r>
              <a:rPr lang="en-US" sz="3200" u="sng" dirty="0" smtClean="0"/>
              <a:t> </a:t>
            </a:r>
            <a:r>
              <a:rPr lang="en-US" sz="3200" dirty="0" smtClean="0"/>
              <a:t>– </a:t>
            </a:r>
          </a:p>
          <a:p>
            <a:r>
              <a:rPr lang="en-US" sz="3200" dirty="0" smtClean="0"/>
              <a:t>There </a:t>
            </a:r>
            <a:r>
              <a:rPr lang="en-US" sz="3200" dirty="0" smtClean="0"/>
              <a:t>are 3 different types of p </a:t>
            </a:r>
            <a:r>
              <a:rPr lang="en-US" sz="3200" dirty="0" err="1" smtClean="0"/>
              <a:t>orbitals</a:t>
            </a:r>
            <a:r>
              <a:rPr lang="en-US" sz="3200" dirty="0" smtClean="0"/>
              <a:t>, designated </a:t>
            </a:r>
            <a:r>
              <a:rPr lang="en-US" sz="3200" dirty="0" err="1" smtClean="0"/>
              <a:t>p</a:t>
            </a:r>
            <a:r>
              <a:rPr lang="en-US" sz="3200" baseline="-25000" dirty="0" err="1" smtClean="0"/>
              <a:t>x</a:t>
            </a:r>
            <a:r>
              <a:rPr lang="en-US" sz="3200" dirty="0" smtClean="0"/>
              <a:t>, </a:t>
            </a:r>
            <a:r>
              <a:rPr lang="en-US" sz="3200" dirty="0" err="1" smtClean="0"/>
              <a:t>p</a:t>
            </a:r>
            <a:r>
              <a:rPr lang="en-US" sz="3200" baseline="-25000" dirty="0" err="1" smtClean="0"/>
              <a:t>y</a:t>
            </a:r>
            <a:r>
              <a:rPr lang="en-US" sz="3200" dirty="0" smtClean="0"/>
              <a:t>, and </a:t>
            </a:r>
            <a:r>
              <a:rPr lang="en-US" sz="3200" dirty="0" err="1" smtClean="0"/>
              <a:t>p</a:t>
            </a:r>
            <a:r>
              <a:rPr lang="en-US" sz="3200" baseline="-25000" dirty="0" err="1" smtClean="0"/>
              <a:t>z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5" name="Picture 4" descr="porbit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362200"/>
            <a:ext cx="6100596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1" y="990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en-US" sz="3200" dirty="0" smtClean="0"/>
              <a:t> - </a:t>
            </a:r>
            <a:r>
              <a:rPr lang="en-US" sz="3200" dirty="0" err="1" smtClean="0"/>
              <a:t>orbitals</a:t>
            </a:r>
            <a:r>
              <a:rPr lang="en-US" sz="3200" dirty="0" smtClean="0"/>
              <a:t> –</a:t>
            </a:r>
          </a:p>
          <a:p>
            <a:r>
              <a:rPr lang="en-US" sz="3200" dirty="0" smtClean="0"/>
              <a:t>There are 5 different probability regions of d </a:t>
            </a:r>
            <a:r>
              <a:rPr lang="en-US" sz="3200" dirty="0" err="1" smtClean="0"/>
              <a:t>orbitals</a:t>
            </a:r>
            <a:r>
              <a:rPr lang="en-US" sz="3200" dirty="0" smtClean="0"/>
              <a:t>.  </a:t>
            </a:r>
            <a:endParaRPr lang="en-US" sz="3200" dirty="0"/>
          </a:p>
        </p:txBody>
      </p:sp>
      <p:pic>
        <p:nvPicPr>
          <p:cNvPr id="8" name="Picture 7" descr="FG06_0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048000"/>
            <a:ext cx="5715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5613" y="457200"/>
            <a:ext cx="8226425" cy="5668963"/>
          </a:xfrm>
        </p:spPr>
        <p:txBody>
          <a:bodyPr/>
          <a:lstStyle/>
          <a:p>
            <a:pPr>
              <a:buNone/>
            </a:pPr>
            <a:r>
              <a:rPr lang="en-US" sz="3200" u="sng" dirty="0" smtClean="0"/>
              <a:t>f</a:t>
            </a:r>
            <a:r>
              <a:rPr lang="en-US" sz="3200" u="sng" dirty="0" smtClean="0"/>
              <a:t> – </a:t>
            </a:r>
            <a:r>
              <a:rPr lang="en-US" sz="3200" u="sng" dirty="0" err="1" smtClean="0"/>
              <a:t>orbitals</a:t>
            </a:r>
            <a:endParaRPr lang="en-US" sz="3200" u="sng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62000" y="14478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There </a:t>
            </a:r>
            <a:r>
              <a:rPr lang="en-US" sz="3200" dirty="0" smtClean="0"/>
              <a:t>are 7 possible f -</a:t>
            </a:r>
            <a:r>
              <a:rPr lang="en-US" sz="3200" dirty="0" err="1" smtClean="0"/>
              <a:t>orbitals</a:t>
            </a:r>
            <a:r>
              <a:rPr lang="en-US" sz="3200" dirty="0" smtClean="0"/>
              <a:t>, each being able to contain 2 electrons, for a maximum total of 14 electrons. Only shells with principal quantum numbers of 5 or greater can contain f -orbital electrons. </a:t>
            </a:r>
            <a:endParaRPr lang="en-US" sz="3200" dirty="0"/>
          </a:p>
        </p:txBody>
      </p:sp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4010600"/>
            <a:ext cx="4191000" cy="284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Electron Spin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Up or Down 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657600" y="1752600"/>
            <a:ext cx="1219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620294" y="22471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039394" y="22852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c_energ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352800"/>
            <a:ext cx="4038600" cy="32921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81400" y="4953000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Carbon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Summary: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Energy Level</a:t>
            </a:r>
          </a:p>
          <a:p>
            <a:pPr>
              <a:buNone/>
            </a:pPr>
            <a:r>
              <a:rPr lang="en-US" sz="3200" dirty="0" smtClean="0"/>
              <a:t>	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 	Sublevels (s, p, d, f)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 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	</a:t>
            </a:r>
            <a:r>
              <a:rPr lang="en-US" sz="3200" dirty="0" err="1" smtClean="0"/>
              <a:t>Orbitals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				Spin 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467600" y="5791200"/>
            <a:ext cx="1219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7430294" y="62857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7887494" y="62857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1066800" y="2743200"/>
            <a:ext cx="12192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2971800" y="3886200"/>
            <a:ext cx="12192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>
            <a:off x="4724400" y="5105400"/>
            <a:ext cx="12192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43000"/>
          </a:xfrm>
        </p:spPr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914400"/>
            <a:ext cx="8791575" cy="54864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2.7 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Which color of visible light contains the smallest amount of energy?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4" name="Picture 3" descr="Electromagnetic-Radi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971800"/>
            <a:ext cx="5429755" cy="3412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Summary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Neon </a:t>
            </a:r>
          </a:p>
          <a:p>
            <a:pPr lvl="1"/>
            <a:r>
              <a:rPr lang="en-US" sz="3200" dirty="0" smtClean="0"/>
              <a:t>Electrons:  2-8</a:t>
            </a:r>
          </a:p>
          <a:p>
            <a:pPr lvl="1">
              <a:buNone/>
            </a:pPr>
            <a:endParaRPr lang="en-US" sz="3200" dirty="0" smtClean="0"/>
          </a:p>
        </p:txBody>
      </p:sp>
      <p:pic>
        <p:nvPicPr>
          <p:cNvPr id="5" name="Picture 4" descr="010_orbit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0"/>
            <a:ext cx="3524250" cy="3524250"/>
          </a:xfrm>
          <a:prstGeom prst="rect">
            <a:avLst/>
          </a:prstGeom>
        </p:spPr>
      </p:pic>
      <p:pic>
        <p:nvPicPr>
          <p:cNvPr id="6" name="Picture 5" descr="010_elec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67750" y="0"/>
            <a:ext cx="476250" cy="2990850"/>
          </a:xfrm>
          <a:prstGeom prst="rect">
            <a:avLst/>
          </a:prstGeom>
        </p:spPr>
      </p:pic>
      <p:pic>
        <p:nvPicPr>
          <p:cNvPr id="7" name="Picture 6" descr="Fri11217.gif"/>
          <p:cNvPicPr>
            <a:picLocks noChangeAspect="1"/>
          </p:cNvPicPr>
          <p:nvPr/>
        </p:nvPicPr>
        <p:blipFill>
          <a:blip r:embed="rId4" cstate="print"/>
          <a:srcRect t="48293"/>
          <a:stretch>
            <a:fillRect/>
          </a:stretch>
        </p:blipFill>
        <p:spPr>
          <a:xfrm>
            <a:off x="533400" y="3886200"/>
            <a:ext cx="4941227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Rules: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5411787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Electrons fill lowest level first – .</a:t>
            </a:r>
          </a:p>
          <a:p>
            <a:pPr marL="457200" indent="-457200">
              <a:buNone/>
            </a:pPr>
            <a:r>
              <a:rPr lang="en-US" dirty="0" smtClean="0"/>
              <a:t>	</a:t>
            </a:r>
            <a:r>
              <a:rPr lang="en-US" dirty="0" smtClean="0"/>
              <a:t>	s, p, d, f</a:t>
            </a:r>
          </a:p>
          <a:p>
            <a:pPr marL="457200" indent="-457200">
              <a:buNone/>
            </a:pPr>
            <a:r>
              <a:rPr lang="en-US" dirty="0" smtClean="0"/>
              <a:t>      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2.  Electrons in an orbital differ by spin.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3.  In a sublevel, each orbital needs one electron before pairing.</a:t>
            </a:r>
          </a:p>
        </p:txBody>
      </p:sp>
      <p:pic>
        <p:nvPicPr>
          <p:cNvPr id="5" name="Picture 4" descr="Fri11219.gif"/>
          <p:cNvPicPr>
            <a:picLocks noChangeAspect="1"/>
          </p:cNvPicPr>
          <p:nvPr/>
        </p:nvPicPr>
        <p:blipFill>
          <a:blip r:embed="rId2" cstate="print"/>
          <a:srcRect b="49020"/>
          <a:stretch>
            <a:fillRect/>
          </a:stretch>
        </p:blipFill>
        <p:spPr>
          <a:xfrm>
            <a:off x="5430841" y="2667000"/>
            <a:ext cx="3713159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Examples: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Hydrogen				Helium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Berylium</a:t>
            </a:r>
            <a:r>
              <a:rPr lang="en-US" sz="3200" dirty="0" smtClean="0"/>
              <a:t>				Oxygen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1219200" y="2590800"/>
            <a:ext cx="914400" cy="9144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0" y="259080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4648200"/>
            <a:ext cx="18288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29200" y="4648200"/>
            <a:ext cx="18288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66800" y="5029200"/>
            <a:ext cx="914400" cy="9144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86400" y="5029200"/>
            <a:ext cx="914400" cy="9144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409700" y="2628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525294" y="2628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677694" y="2628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1258094" y="5066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410494" y="5066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1258094" y="4609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525294" y="4609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5601494" y="4990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6515894" y="5371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601494" y="6285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4687094" y="5371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830094" y="5066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753894" y="4685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744494" y="5371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Learning Check: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Sulfur: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Carbon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34" name="Line 22"/>
          <p:cNvSpPr>
            <a:spLocks noChangeShapeType="1"/>
          </p:cNvSpPr>
          <p:nvPr/>
        </p:nvSpPr>
        <p:spPr bwMode="auto">
          <a:xfrm flipH="1">
            <a:off x="304800" y="609600"/>
            <a:ext cx="167640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6942" name="Line 30"/>
          <p:cNvSpPr>
            <a:spLocks noChangeShapeType="1"/>
          </p:cNvSpPr>
          <p:nvPr/>
        </p:nvSpPr>
        <p:spPr bwMode="auto">
          <a:xfrm flipH="1">
            <a:off x="1600200" y="3810000"/>
            <a:ext cx="3733800" cy="2819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6941" name="Line 29"/>
          <p:cNvSpPr>
            <a:spLocks noChangeShapeType="1"/>
          </p:cNvSpPr>
          <p:nvPr/>
        </p:nvSpPr>
        <p:spPr bwMode="auto">
          <a:xfrm flipH="1">
            <a:off x="609600" y="3429000"/>
            <a:ext cx="4038600" cy="3048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6940" name="Line 28"/>
          <p:cNvSpPr>
            <a:spLocks noChangeShapeType="1"/>
          </p:cNvSpPr>
          <p:nvPr/>
        </p:nvSpPr>
        <p:spPr bwMode="auto">
          <a:xfrm flipH="1">
            <a:off x="381000" y="3048000"/>
            <a:ext cx="3810000" cy="2895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6939" name="Line 27"/>
          <p:cNvSpPr>
            <a:spLocks noChangeShapeType="1"/>
          </p:cNvSpPr>
          <p:nvPr/>
        </p:nvSpPr>
        <p:spPr bwMode="auto">
          <a:xfrm flipH="1">
            <a:off x="304800" y="2514600"/>
            <a:ext cx="3429000" cy="2667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6938" name="Line 26"/>
          <p:cNvSpPr>
            <a:spLocks noChangeShapeType="1"/>
          </p:cNvSpPr>
          <p:nvPr/>
        </p:nvSpPr>
        <p:spPr bwMode="auto">
          <a:xfrm flipH="1">
            <a:off x="152400" y="1981200"/>
            <a:ext cx="327660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6937" name="Line 25"/>
          <p:cNvSpPr>
            <a:spLocks noChangeShapeType="1"/>
          </p:cNvSpPr>
          <p:nvPr/>
        </p:nvSpPr>
        <p:spPr bwMode="auto">
          <a:xfrm flipH="1">
            <a:off x="381000" y="1447800"/>
            <a:ext cx="259080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6936" name="Line 24"/>
          <p:cNvSpPr>
            <a:spLocks noChangeShapeType="1"/>
          </p:cNvSpPr>
          <p:nvPr/>
        </p:nvSpPr>
        <p:spPr bwMode="auto">
          <a:xfrm flipH="1">
            <a:off x="304800" y="1066800"/>
            <a:ext cx="2057400" cy="1600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4343400" cy="914400"/>
          </a:xfrm>
        </p:spPr>
        <p:txBody>
          <a:bodyPr/>
          <a:lstStyle/>
          <a:p>
            <a:r>
              <a:rPr lang="en-US" dirty="0" smtClean="0">
                <a:solidFill>
                  <a:srgbClr val="F6FC0E"/>
                </a:solidFill>
              </a:rPr>
              <a:t>Diagonal Rule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1066800" y="990600"/>
            <a:ext cx="3810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1066800" y="2590800"/>
            <a:ext cx="3886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    3p     3d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30480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    2p</a:t>
            </a: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1066800" y="3429000"/>
            <a:ext cx="39624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    4p     4d     4f</a:t>
            </a:r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1066800" y="4267200"/>
            <a:ext cx="54864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    5p     5d     5f     5g?</a:t>
            </a:r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1066800" y="5105400"/>
            <a:ext cx="6553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    6p     6d     6f     6g?    6h?</a:t>
            </a:r>
          </a:p>
        </p:txBody>
      </p:sp>
      <p:sp>
        <p:nvSpPr>
          <p:cNvPr id="166924" name="Text Box 12"/>
          <p:cNvSpPr txBox="1">
            <a:spLocks noChangeArrowheads="1"/>
          </p:cNvSpPr>
          <p:nvPr/>
        </p:nvSpPr>
        <p:spPr bwMode="auto">
          <a:xfrm>
            <a:off x="1066800" y="5867400"/>
            <a:ext cx="8077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    7p     7d     7f     7g?    7h?    7i?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762000" y="914400"/>
            <a:ext cx="381000" cy="55848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pic>
        <p:nvPicPr>
          <p:cNvPr id="166932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102_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1600" y="685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4495800" y="762000"/>
            <a:ext cx="4648200" cy="29019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Steps: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Write the energy levels top to bottom.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Write the </a:t>
            </a:r>
            <a:r>
              <a:rPr lang="en-US" sz="16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orbitals</a:t>
            </a:r>
            <a:r>
              <a: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s, p, d, f order.  Write the same number of </a:t>
            </a:r>
            <a:r>
              <a:rPr lang="en-US" sz="16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orbitals</a:t>
            </a:r>
            <a:r>
              <a: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as the energy level.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diagonal lines from the top right to the bottom left.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get the correct order, </a:t>
            </a:r>
            <a:br>
              <a: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follow the arrows!</a:t>
            </a:r>
          </a:p>
        </p:txBody>
      </p:sp>
      <p:sp>
        <p:nvSpPr>
          <p:cNvPr id="166943" name="Text Box 31"/>
          <p:cNvSpPr txBox="1">
            <a:spLocks noChangeArrowheads="1"/>
          </p:cNvSpPr>
          <p:nvPr/>
        </p:nvSpPr>
        <p:spPr bwMode="auto">
          <a:xfrm>
            <a:off x="6477000" y="3810000"/>
            <a:ext cx="2667000" cy="825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solidFill>
                  <a:srgbClr val="F3A00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this point, we are past the current periodic table so we can stop.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38" fill="hold"/>
                                        <p:tgtEl>
                                          <p:spTgt spid="1669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s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6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6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6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6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6932"/>
                </p:tgtEl>
              </p:cMediaNode>
            </p:audio>
          </p:childTnLst>
        </p:cTn>
      </p:par>
    </p:tnLst>
    <p:bldLst>
      <p:bldP spid="166918" grpId="0"/>
      <p:bldP spid="166920" grpId="0"/>
      <p:bldP spid="166919" grpId="0"/>
      <p:bldP spid="166921" grpId="0"/>
      <p:bldP spid="166922" grpId="0"/>
      <p:bldP spid="166923" grpId="0"/>
      <p:bldP spid="166924" grpId="0"/>
      <p:bldP spid="166917" grpId="0"/>
      <p:bldP spid="1669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8" descr="Zumdahl11_3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2743200"/>
            <a:ext cx="5486400" cy="3906838"/>
          </a:xfrm>
          <a:noFill/>
          <a:ln w="28575">
            <a:solidFill>
              <a:schemeClr val="bg2"/>
            </a:solidFill>
          </a:ln>
        </p:spPr>
      </p:pic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Orbitals and the Periodic Table</a:t>
            </a:r>
            <a:endParaRPr lang="en-US" sz="4400" smtClean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924800" cy="7620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Orbitals grouped in s, p, d, and f orbitals </a:t>
            </a:r>
            <a:r>
              <a:rPr lang="en-US" sz="1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(sharp, proximal, diffuse, and fundamental)</a:t>
            </a:r>
            <a:endParaRPr lang="en-US" sz="1600" smtClean="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28600" y="3276600"/>
            <a:ext cx="1763713" cy="5159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orbitals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7361237" y="3581400"/>
            <a:ext cx="1782763" cy="5159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orbitals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971800" y="3276600"/>
            <a:ext cx="1221487" cy="36676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 </a:t>
            </a:r>
            <a:r>
              <a:rPr lang="en-US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orbitals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457200" y="5867400"/>
            <a:ext cx="1684338" cy="5159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 orbitals</a:t>
            </a:r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>
            <a:off x="1143000" y="3733800"/>
            <a:ext cx="12954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3276600" y="3733800"/>
            <a:ext cx="457200" cy="1066800"/>
          </a:xfrm>
          <a:prstGeom prst="line">
            <a:avLst/>
          </a:prstGeom>
          <a:noFill/>
          <a:ln w="50800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>
            <a:off x="3656013" y="3811588"/>
            <a:ext cx="73025" cy="914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 flipH="1">
            <a:off x="6096000" y="3962400"/>
            <a:ext cx="167640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1600200" y="6019800"/>
            <a:ext cx="23622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  <p:bldP spid="98309" grpId="0" autoUpdateAnimBg="0"/>
      <p:bldP spid="98311" grpId="0" autoUpdateAnimBg="0"/>
      <p:bldP spid="98310" grpId="0" autoUpdateAnimBg="0"/>
      <p:bldP spid="983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43000"/>
          </a:xfrm>
        </p:spPr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066800"/>
            <a:ext cx="8867775" cy="40386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2.8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 student, in explaining the difference between “continuous” and “ quantized” says: “A piano is quantized, while a violin is continuous.”  Do you think this is a good analogy?  Explain. 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8" name="MS90043105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4572000"/>
            <a:ext cx="914400" cy="914400"/>
          </a:xfrm>
          <a:prstGeom prst="rect">
            <a:avLst/>
          </a:prstGeom>
        </p:spPr>
      </p:pic>
      <p:pic>
        <p:nvPicPr>
          <p:cNvPr id="9" name="MS900431068[1]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6248400" y="4572000"/>
            <a:ext cx="838200" cy="838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0800" y="5562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Piano                           Click for Violin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7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00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858000" cy="1143000"/>
          </a:xfrm>
        </p:spPr>
        <p:txBody>
          <a:bodyPr/>
          <a:lstStyle/>
          <a:p>
            <a:r>
              <a:rPr lang="en-US" sz="4800" dirty="0" smtClean="0"/>
              <a:t>Bohr Model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66801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7 fixed energy levels.  (7 rows on Periodic Table)</a:t>
            </a:r>
            <a:endParaRPr lang="en-US" sz="3200" dirty="0" smtClean="0"/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# electrons in each shell </a:t>
            </a:r>
            <a:r>
              <a:rPr lang="en-US" sz="3200" dirty="0" smtClean="0"/>
              <a:t>= 2n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/>
              <a:t> (n= shell #)</a:t>
            </a:r>
            <a:endParaRPr lang="en-US" sz="3200" dirty="0" smtClean="0"/>
          </a:p>
        </p:txBody>
      </p:sp>
      <p:pic>
        <p:nvPicPr>
          <p:cNvPr id="4" name="Picture 3" descr="BohrC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581399"/>
            <a:ext cx="3505200" cy="3186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lectshell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98496"/>
            <a:ext cx="4572000" cy="50595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90800" y="381000"/>
            <a:ext cx="4120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Bohr Model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190500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Could determine bright lines for hydrogen.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Did not work for heavier elements.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lectron_configur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4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/>
              <a:t>Wave Mechanical Model</a:t>
            </a:r>
            <a:endParaRPr lang="en-US" sz="6000" dirty="0" smtClean="0"/>
          </a:p>
          <a:p>
            <a:pPr>
              <a:buFont typeface="Arial" pitchFamily="34" charset="0"/>
              <a:buChar char="•"/>
            </a:pPr>
            <a:endParaRPr lang="en-US" sz="3200" u="sng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u="sng" dirty="0" smtClean="0">
                <a:solidFill>
                  <a:srgbClr val="FFFF00"/>
                </a:solidFill>
              </a:rPr>
              <a:t>Modern Model of Atom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electrons behave like particles and waves (light)</a:t>
            </a:r>
            <a:endParaRPr lang="en-US" sz="3200" dirty="0" smtClean="0"/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electrons are in </a:t>
            </a:r>
            <a:r>
              <a:rPr lang="en-US" sz="3200" dirty="0" err="1" smtClean="0"/>
              <a:t>orbitals</a:t>
            </a:r>
            <a:endParaRPr lang="en-US" sz="3200" dirty="0" smtClean="0"/>
          </a:p>
          <a:p>
            <a:pPr lvl="3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Orbital</a:t>
            </a:r>
            <a:r>
              <a:rPr lang="en-US" sz="3200" dirty="0" smtClean="0"/>
              <a:t>:  a cloud around the nucleus defining the </a:t>
            </a:r>
            <a:r>
              <a:rPr lang="en-US" sz="3200" u="sng" dirty="0" smtClean="0"/>
              <a:t>most probable</a:t>
            </a:r>
            <a:r>
              <a:rPr lang="en-US" sz="3200" dirty="0" smtClean="0"/>
              <a:t> location of electrons.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 lvl="1">
              <a:buNone/>
            </a:pPr>
            <a:endParaRPr lang="en-US" sz="3200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</a:p>
          <a:p>
            <a:pPr lvl="1"/>
            <a:endParaRPr lang="en-US" sz="32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1000"/>
            <a:ext cx="5638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In the 1920s, Werner Heisenberg put forth his </a:t>
            </a:r>
            <a:r>
              <a:rPr lang="en-US" sz="2800" b="1" dirty="0" smtClean="0"/>
              <a:t>uncertainty principle</a:t>
            </a:r>
            <a:r>
              <a:rPr lang="en-US" sz="2800" dirty="0" smtClean="0"/>
              <a:t>, which states that, at any one time, it is impossible to calculate both the momentum and the location of an electron in an atom; it is only possible to calculate the </a:t>
            </a:r>
            <a:r>
              <a:rPr lang="en-US" sz="2800" b="1" dirty="0" smtClean="0"/>
              <a:t>probability</a:t>
            </a:r>
            <a:r>
              <a:rPr lang="en-US" sz="2800" dirty="0" smtClean="0"/>
              <a:t> of finding an electron within a given space. This meant that electrons, instead of traveling in defined orbits or hard, spherical “shells,” as Bohr proposed, travel in diffuse clouds around the nucleus. </a:t>
            </a:r>
            <a:endParaRPr lang="en-US" sz="2800" dirty="0"/>
          </a:p>
        </p:txBody>
      </p:sp>
      <p:pic>
        <p:nvPicPr>
          <p:cNvPr id="6" name="Picture 5" descr="sat117002_04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0574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z="4000"/>
              <a:t>The Electron Cloud for Hydrogen</a:t>
            </a: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304800" y="1143000"/>
            <a:ext cx="5181600" cy="4953000"/>
          </a:xfrm>
          <a:prstGeom prst="ellipse">
            <a:avLst/>
          </a:prstGeom>
          <a:solidFill>
            <a:schemeClr val="hlink">
              <a:alpha val="6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685800" y="1447800"/>
            <a:ext cx="4495800" cy="441960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4648200" y="2971800"/>
            <a:ext cx="12954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715000" y="2819400"/>
            <a:ext cx="3429000" cy="20415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9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90% probability</a:t>
            </a:r>
          </a:p>
          <a:p>
            <a:r>
              <a:rPr lang="en-US" sz="3200" dirty="0"/>
              <a:t>of finding the electron within this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261_slide">
  <a:themeElements>
    <a:clrScheme name="Office Theme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ind_2261_slide</Template>
  <TotalTime>891</TotalTime>
  <Words>611</Words>
  <Application>Microsoft Office PowerPoint</Application>
  <PresentationFormat>On-screen Show (4:3)</PresentationFormat>
  <Paragraphs>143</Paragraphs>
  <Slides>25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ind_2261_slide</vt:lpstr>
      <vt:lpstr>1_Default Design</vt:lpstr>
      <vt:lpstr>Bohr and Quantum Mechanical Model</vt:lpstr>
      <vt:lpstr>HW Review</vt:lpstr>
      <vt:lpstr>HW Review</vt:lpstr>
      <vt:lpstr>Bohr Model</vt:lpstr>
      <vt:lpstr>Slide 5</vt:lpstr>
      <vt:lpstr>Slide 6</vt:lpstr>
      <vt:lpstr>Slide 7</vt:lpstr>
      <vt:lpstr>Slide 8</vt:lpstr>
      <vt:lpstr>The Electron Cloud for Hydrogen</vt:lpstr>
      <vt:lpstr>Electrons in Wave Mechanical Model</vt:lpstr>
      <vt:lpstr>Principal Energy Level</vt:lpstr>
      <vt:lpstr>Sublevels</vt:lpstr>
      <vt:lpstr>Sublevels</vt:lpstr>
      <vt:lpstr>Orbitals</vt:lpstr>
      <vt:lpstr>Slide 15</vt:lpstr>
      <vt:lpstr>Slide 16</vt:lpstr>
      <vt:lpstr>Slide 17</vt:lpstr>
      <vt:lpstr>Electron Spin</vt:lpstr>
      <vt:lpstr>Summary:</vt:lpstr>
      <vt:lpstr>Summary</vt:lpstr>
      <vt:lpstr>Rules:</vt:lpstr>
      <vt:lpstr>Examples:</vt:lpstr>
      <vt:lpstr>Learning Check:</vt:lpstr>
      <vt:lpstr>Diagonal Rule</vt:lpstr>
      <vt:lpstr>Orbitals and the Periodic Table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Randy</dc:creator>
  <cp:lastModifiedBy>Randy</cp:lastModifiedBy>
  <cp:revision>100</cp:revision>
  <dcterms:created xsi:type="dcterms:W3CDTF">2010-10-24T17:06:43Z</dcterms:created>
  <dcterms:modified xsi:type="dcterms:W3CDTF">2010-10-31T23:13:45Z</dcterms:modified>
</cp:coreProperties>
</file>