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6"/>
  </p:notesMasterIdLst>
  <p:sldIdLst>
    <p:sldId id="256" r:id="rId3"/>
    <p:sldId id="273" r:id="rId4"/>
    <p:sldId id="274" r:id="rId5"/>
    <p:sldId id="302" r:id="rId6"/>
    <p:sldId id="301" r:id="rId7"/>
    <p:sldId id="300" r:id="rId8"/>
    <p:sldId id="271" r:id="rId9"/>
    <p:sldId id="280" r:id="rId10"/>
    <p:sldId id="283" r:id="rId11"/>
    <p:sldId id="303" r:id="rId12"/>
    <p:sldId id="260" r:id="rId13"/>
    <p:sldId id="289" r:id="rId14"/>
    <p:sldId id="263" r:id="rId15"/>
    <p:sldId id="290" r:id="rId16"/>
    <p:sldId id="287" r:id="rId17"/>
    <p:sldId id="275" r:id="rId18"/>
    <p:sldId id="304" r:id="rId19"/>
    <p:sldId id="277" r:id="rId20"/>
    <p:sldId id="284" r:id="rId21"/>
    <p:sldId id="306" r:id="rId22"/>
    <p:sldId id="308" r:id="rId23"/>
    <p:sldId id="310" r:id="rId24"/>
    <p:sldId id="31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73" d="100"/>
          <a:sy n="73" d="100"/>
        </p:scale>
        <p:origin x="-42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2D4040-E872-41D2-92A5-D9A592D05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4040-E872-41D2-92A5-D9A592D051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= 1s2</a:t>
            </a:r>
            <a:r>
              <a:rPr lang="en-US" baseline="0" dirty="0" smtClean="0"/>
              <a:t> 2s2 2p3    Si = 1s2 2s2 2p6 3s2 3p2</a:t>
            </a:r>
          </a:p>
          <a:p>
            <a:r>
              <a:rPr lang="en-US" baseline="0" dirty="0" err="1" smtClean="0"/>
              <a:t>Mn</a:t>
            </a:r>
            <a:r>
              <a:rPr lang="en-US" baseline="0" dirty="0" smtClean="0"/>
              <a:t> = 1s2 2s2 2p6 3s2 3p6 3d5 4s2   Zn = 1s2 2s2 2p6 3s2 3p6 3d10 4s2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4040-E872-41D2-92A5-D9A592D051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</a:t>
            </a:r>
            <a:r>
              <a:rPr lang="en-US" baseline="0" dirty="0" smtClean="0"/>
              <a:t> 2	b) 3	c) 0	d)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4040-E872-41D2-92A5-D9A592D051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4040-E872-41D2-92A5-D9A592D051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2-8-8-2		2-8-8		argon</a:t>
            </a:r>
          </a:p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2-8-6		2-8-8		argon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4040-E872-41D2-92A5-D9A592D051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826C9-24CA-4F7C-B247-10D1A5D84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5A0E-8B0C-43B9-A1C3-5F2C6BB48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AA62E-CD7B-4B3E-B0B1-2ABE3D646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17943A-3068-40A7-AB5A-51A27C72C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65E19-D734-4A73-8793-25C123596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19D89-431B-46EE-A54A-4C3C6E41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808-3061-45B0-9235-8F213751D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3D50B-C97E-4718-89A7-FCAA395EA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3CF73-9B2C-4782-81AE-D4C109973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F7E95-AA54-47C2-9CE2-DE217C41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F7DC2-28C0-4BAA-B1C5-F504729FC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6380-EC58-408A-8EE2-10D8FDCD8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6E63-4177-4B40-8CAE-074F0C13A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E0C2B-4E69-437C-9DA4-DC8F338CC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1D285-ACE0-49BC-911B-3DDAB23F8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25B6-C755-4872-B72E-7F0E240A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DD893-E178-4E97-8DCB-E628BE267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D488-DB62-4D32-B460-FF10DE35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FD11-6AF6-4196-9809-B3649220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54E7-65C8-426C-BF74-850FE1FE4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E9208-4E22-4876-8271-B89E3141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4825-7BBD-47B7-BC16-7C1AE5EF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DB337-E3B4-4752-A0EB-C288DF8D508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9F842A-450E-4B5B-8D87-F842D0B9A94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../../../ADVANCED%20CHEM/UNIT%203/ATOMIC%20MASS%20supplement.ppt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610600" cy="4114800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</a:rPr>
              <a:t>Valence Electrons and Ionization Energy</a:t>
            </a:r>
            <a:endParaRPr lang="en-US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5" descr="Period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103960"/>
            <a:ext cx="3276600" cy="2754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</p:spPr>
        <p:txBody>
          <a:bodyPr/>
          <a:lstStyle/>
          <a:p>
            <a:pPr algn="ctr"/>
            <a:r>
              <a:rPr lang="en-US" sz="6000" dirty="0" smtClean="0"/>
              <a:t>Valence Electrons</a:t>
            </a:r>
            <a:endParaRPr lang="en-US" sz="6000" dirty="0"/>
          </a:p>
        </p:txBody>
      </p:sp>
      <p:pic>
        <p:nvPicPr>
          <p:cNvPr id="3" name="Picture 2" descr="valence_electro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809" y="1600200"/>
            <a:ext cx="5742991" cy="5227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/>
              <a:t>Valence Electrons</a:t>
            </a:r>
          </a:p>
          <a:p>
            <a:pPr>
              <a:buFont typeface="Arial" pitchFamily="34" charset="0"/>
              <a:buChar char="•"/>
            </a:pPr>
            <a:endParaRPr lang="en-US" sz="3200" u="sng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Shown with </a:t>
            </a:r>
            <a:r>
              <a:rPr lang="en-US" sz="3200" u="sng" dirty="0" smtClean="0">
                <a:solidFill>
                  <a:srgbClr val="FFFF00"/>
                </a:solidFill>
              </a:rPr>
              <a:t>Electron Dot Diagrams</a:t>
            </a:r>
            <a:r>
              <a:rPr lang="en-US" sz="3200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 imagine a circle around the atom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 put a dot (electron) in each “corner” before pairing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 lvl="1">
              <a:buNone/>
            </a:pPr>
            <a:endParaRPr lang="en-US" sz="32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</a:p>
          <a:p>
            <a:pPr lvl="1"/>
            <a:endParaRPr lang="en-US" sz="3200" dirty="0" smtClean="0">
              <a:sym typeface="Wingdings" pitchFamily="2" charset="2"/>
            </a:endParaRPr>
          </a:p>
        </p:txBody>
      </p:sp>
      <p:pic>
        <p:nvPicPr>
          <p:cNvPr id="4" name="Picture 3" descr="Pictur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343400"/>
            <a:ext cx="1691023" cy="2171429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343400"/>
            <a:ext cx="1562701" cy="217142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52600" y="4953000"/>
            <a:ext cx="990600" cy="9144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z="4000" dirty="0" smtClean="0"/>
              <a:t>Valence Electrons – Electron Dot</a:t>
            </a:r>
            <a:endParaRPr lang="en-US" sz="4000" dirty="0"/>
          </a:p>
        </p:txBody>
      </p:sp>
      <p:pic>
        <p:nvPicPr>
          <p:cNvPr id="7" name="Picture 6" descr="lewisdo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3026949" cy="3124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43400" y="2209800"/>
            <a:ext cx="480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Try:</a:t>
            </a:r>
          </a:p>
          <a:p>
            <a:endParaRPr lang="en-US" sz="3200" dirty="0" smtClean="0"/>
          </a:p>
          <a:p>
            <a:r>
              <a:rPr lang="en-US" sz="3200" dirty="0" smtClean="0"/>
              <a:t>Oxygen –        O         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Hydrogen -      H               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7086600" y="3124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3124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34290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3733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3352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467600" y="3505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39000" y="50292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6425" cy="1143000"/>
          </a:xfrm>
        </p:spPr>
        <p:txBody>
          <a:bodyPr/>
          <a:lstStyle/>
          <a:p>
            <a:pPr algn="ctr"/>
            <a:r>
              <a:rPr lang="en-US" sz="6000" dirty="0" smtClean="0"/>
              <a:t>Ion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u="sng" dirty="0" smtClean="0">
                <a:solidFill>
                  <a:srgbClr val="FFFF00"/>
                </a:solidFill>
              </a:rPr>
              <a:t>Ion</a:t>
            </a:r>
            <a:r>
              <a:rPr lang="en-US" sz="3200" dirty="0" smtClean="0"/>
              <a:t> – charged particle formed when electrons 	are lost or gained.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				      Lose electron = </a:t>
            </a:r>
            <a:r>
              <a:rPr lang="en-US" sz="4000" baseline="30000" dirty="0" smtClean="0"/>
              <a:t>+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					      Gain electron = </a:t>
            </a:r>
            <a:r>
              <a:rPr lang="en-US" sz="4000" b="1" baseline="30000" dirty="0" smtClean="0"/>
              <a:t>-</a:t>
            </a:r>
            <a:endParaRPr lang="en-US" sz="4000" b="1" baseline="30000" dirty="0"/>
          </a:p>
        </p:txBody>
      </p:sp>
      <p:pic>
        <p:nvPicPr>
          <p:cNvPr id="4" name="Picture 3" descr="Lithium-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581400"/>
            <a:ext cx="2286000" cy="2447925"/>
          </a:xfrm>
          <a:prstGeom prst="rect">
            <a:avLst/>
          </a:prstGeom>
        </p:spPr>
      </p:pic>
      <p:pic>
        <p:nvPicPr>
          <p:cNvPr id="6" name="Picture 5" descr="Lithium-1-plu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581400"/>
            <a:ext cx="2206697" cy="2438400"/>
          </a:xfrm>
          <a:prstGeom prst="rect">
            <a:avLst/>
          </a:prstGeom>
        </p:spPr>
      </p:pic>
      <p:pic>
        <p:nvPicPr>
          <p:cNvPr id="7" name="Picture 6" descr="diag_lithiu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24625" y="5334000"/>
            <a:ext cx="2619375" cy="15240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667000" y="4648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Ionization Energy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Ionization Energy </a:t>
            </a:r>
            <a:r>
              <a:rPr lang="en-US" sz="3200" dirty="0" smtClean="0"/>
              <a:t>– energy needed to remove a valence electron (Table S)</a:t>
            </a:r>
            <a:endParaRPr lang="en-US" sz="3200" dirty="0"/>
          </a:p>
        </p:txBody>
      </p:sp>
      <p:pic>
        <p:nvPicPr>
          <p:cNvPr id="7" name="Picture 6" descr="SCH5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048000"/>
            <a:ext cx="4572000" cy="198243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895600" y="41148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171700" y="42291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62600" y="38862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increases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472440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decreases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5181600"/>
          </a:xfrm>
        </p:spPr>
        <p:txBody>
          <a:bodyPr/>
          <a:lstStyle/>
          <a:p>
            <a:r>
              <a:rPr lang="en-US" sz="3200" dirty="0" smtClean="0"/>
              <a:t>Down: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>							</a:t>
            </a:r>
            <a:endParaRPr lang="en-US" sz="3200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	Farther Apart =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		Easier to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		Remove	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Across:  Metals (giving)                          Nonmetals (greedy)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Harder to Remove</a:t>
            </a:r>
            <a:endParaRPr lang="en-US" dirty="0"/>
          </a:p>
        </p:txBody>
      </p:sp>
      <p:pic>
        <p:nvPicPr>
          <p:cNvPr id="6" name="Picture 5" descr="SCH5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0"/>
            <a:ext cx="4572000" cy="198243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895600" y="10668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172494" y="1104106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600" y="9144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increases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167640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decreases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43000" y="2362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90600" y="32766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3429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143000" y="4876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90600" y="47244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4343400"/>
            <a:ext cx="13716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67200" y="2286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76800" y="2286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858000" y="4648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95600" y="4724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2209800"/>
            <a:ext cx="39466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220980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895600" y="46482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934200" y="457200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30" name="Down Arrow 29"/>
          <p:cNvSpPr/>
          <p:nvPr/>
        </p:nvSpPr>
        <p:spPr>
          <a:xfrm>
            <a:off x="228600" y="2286000"/>
            <a:ext cx="304800" cy="3429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3886200" y="5867400"/>
            <a:ext cx="1828800" cy="3048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r>
              <a:rPr lang="en-US" sz="4800" dirty="0" smtClean="0"/>
              <a:t>Table S – Ionization Energy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443841"/>
            <a:ext cx="8458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 	</a:t>
            </a:r>
          </a:p>
          <a:p>
            <a:r>
              <a:rPr lang="en-US" sz="2800" dirty="0" smtClean="0"/>
              <a:t>						</a:t>
            </a:r>
          </a:p>
          <a:p>
            <a:r>
              <a:rPr lang="en-US" sz="2800" dirty="0" smtClean="0"/>
              <a:t>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66046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  </a:t>
            </a:r>
            <a:r>
              <a:rPr lang="en-US" sz="3200" dirty="0" smtClean="0">
                <a:sym typeface="Wingdings" pitchFamily="2" charset="2"/>
              </a:rPr>
              <a:t> </a:t>
            </a:r>
          </a:p>
          <a:p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Li  		B   		F  </a:t>
            </a:r>
          </a:p>
          <a:p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Na  				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2209800"/>
            <a:ext cx="2393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1312 kJ/mol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3200400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520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4114800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496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200400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801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3200400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1681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5181600"/>
          </a:xfrm>
        </p:spPr>
        <p:txBody>
          <a:bodyPr/>
          <a:lstStyle/>
          <a:p>
            <a:r>
              <a:rPr lang="en-US" sz="3200" dirty="0" smtClean="0"/>
              <a:t>Down: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                               Higher Desire – closer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					             </a:t>
            </a:r>
            <a:r>
              <a:rPr lang="en-US" sz="2000" dirty="0" smtClean="0">
                <a:solidFill>
                  <a:srgbClr val="FF0000"/>
                </a:solidFill>
              </a:rPr>
              <a:t>desire decreases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				      Lower Desire - farther</a:t>
            </a:r>
          </a:p>
          <a:p>
            <a:pPr>
              <a:buNone/>
            </a:pPr>
            <a:r>
              <a:rPr lang="en-US" sz="3200" dirty="0" smtClean="0"/>
              <a:t>							</a:t>
            </a:r>
            <a:endParaRPr lang="en-US" sz="3200" dirty="0"/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Across:    metal giving           nonmetal greedy</a:t>
            </a:r>
            <a:r>
              <a:rPr lang="en-US" dirty="0" smtClean="0"/>
              <a:t>			        </a:t>
            </a:r>
            <a:r>
              <a:rPr lang="en-US" dirty="0" smtClean="0">
                <a:solidFill>
                  <a:srgbClr val="FF0000"/>
                </a:solidFill>
              </a:rPr>
              <a:t> desire decreases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	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     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	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143000" y="2362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90600" y="32766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43000" y="3429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143000" y="4876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90600" y="47244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4343400"/>
            <a:ext cx="13716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143000" y="2286000"/>
            <a:ext cx="39466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447800" y="2286000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</a:t>
            </a:r>
            <a:r>
              <a:rPr lang="en-US" sz="2800" baseline="30000" dirty="0" smtClean="0"/>
              <a:t>-</a:t>
            </a:r>
            <a:endParaRPr lang="en-US" sz="2800" baseline="30000" dirty="0"/>
          </a:p>
        </p:txBody>
      </p:sp>
      <p:sp>
        <p:nvSpPr>
          <p:cNvPr id="30" name="Down Arrow 29"/>
          <p:cNvSpPr/>
          <p:nvPr/>
        </p:nvSpPr>
        <p:spPr>
          <a:xfrm>
            <a:off x="6019800" y="2971800"/>
            <a:ext cx="304800" cy="1600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572000" y="5943600"/>
            <a:ext cx="914400" cy="3048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4987" cy="1143000"/>
          </a:xfrm>
        </p:spPr>
        <p:txBody>
          <a:bodyPr/>
          <a:lstStyle/>
          <a:p>
            <a:pPr algn="ctr"/>
            <a:r>
              <a:rPr lang="en-US" sz="6000" dirty="0" err="1" smtClean="0"/>
              <a:t>Electronegativity</a:t>
            </a:r>
            <a:endParaRPr lang="en-US" sz="60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91440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err="1" smtClean="0">
                <a:solidFill>
                  <a:srgbClr val="FFFF00"/>
                </a:solidFill>
              </a:rPr>
              <a:t>Electronegativity</a:t>
            </a:r>
            <a:r>
              <a:rPr lang="en-US" sz="3200" dirty="0" smtClean="0"/>
              <a:t> – desire of an atom for an 				      electron.  (Table S)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43000" y="3352800"/>
            <a:ext cx="39466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219200" y="4800600"/>
            <a:ext cx="39466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1600200" y="3352800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</a:t>
            </a:r>
            <a:r>
              <a:rPr lang="en-US" sz="2800" baseline="30000" dirty="0" smtClean="0"/>
              <a:t>-</a:t>
            </a:r>
            <a:endParaRPr lang="en-US" sz="2800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1905000" y="4800600"/>
            <a:ext cx="46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</a:t>
            </a:r>
            <a:r>
              <a:rPr lang="en-US" sz="2800" baseline="30000" dirty="0" smtClean="0"/>
              <a:t>-</a:t>
            </a:r>
            <a:endParaRPr lang="en-US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457200"/>
            <a:ext cx="8305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Ion Electron Configuration</a:t>
            </a:r>
          </a:p>
          <a:p>
            <a:r>
              <a:rPr lang="en-US" sz="3200" dirty="0" smtClean="0"/>
              <a:t>**Ions have a noble gas configuration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057400"/>
          <a:ext cx="8534400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atom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same as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sodium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2-8-1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2-8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flourine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2-7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2-8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calcium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sulfur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9144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Ion Electron Configuration</a:t>
            </a:r>
          </a:p>
          <a:p>
            <a:pPr algn="ctr"/>
            <a:endParaRPr lang="en-US" sz="4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81200"/>
          <a:ext cx="8610600" cy="4343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Element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Electrons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Atom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Ion</a:t>
                      </a:r>
                      <a:endParaRPr lang="en-US" sz="3200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2-1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[Li]</a:t>
                      </a:r>
                      <a:r>
                        <a:rPr lang="en-US" sz="3200" baseline="30000" dirty="0" smtClean="0"/>
                        <a:t>+</a:t>
                      </a:r>
                      <a:endParaRPr lang="en-US" sz="3200" baseline="30000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638800" y="2895600"/>
            <a:ext cx="76200" cy="76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914400"/>
            <a:ext cx="8791575" cy="54864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2.9  </a:t>
            </a:r>
          </a:p>
          <a:p>
            <a:pPr>
              <a:buNone/>
            </a:pPr>
            <a:r>
              <a:rPr lang="en-US" sz="3200" dirty="0" smtClean="0"/>
              <a:t>Draw structures for the following atoms, showing the protons and neutrons in the nucleus, and the electrons in the energy levels:</a:t>
            </a:r>
          </a:p>
          <a:p>
            <a:pPr>
              <a:buNone/>
            </a:pPr>
            <a:r>
              <a:rPr lang="en-US" sz="3200" dirty="0" smtClean="0"/>
              <a:t>a)   Al		b)   </a:t>
            </a:r>
            <a:r>
              <a:rPr lang="en-US" sz="3200" dirty="0" err="1" smtClean="0"/>
              <a:t>Cl</a:t>
            </a:r>
            <a:r>
              <a:rPr lang="en-US" sz="3200" dirty="0" smtClean="0"/>
              <a:t>		c)   </a:t>
            </a:r>
            <a:r>
              <a:rPr lang="en-US" sz="3200" dirty="0" err="1" smtClean="0"/>
              <a:t>Ar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3581400"/>
            <a:ext cx="412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27</a:t>
            </a:r>
            <a:endParaRPr lang="en-US" sz="2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3505200" y="3581400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/>
              <a:t>35</a:t>
            </a:r>
            <a:endParaRPr lang="en-US" sz="2400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6248400" y="3581400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 smtClean="0"/>
              <a:t>40</a:t>
            </a:r>
            <a:endParaRPr lang="en-US" sz="24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73380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-25000" dirty="0" smtClean="0"/>
              <a:t>13</a:t>
            </a:r>
            <a:endParaRPr lang="en-US" sz="24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3733800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-25000" dirty="0" smtClean="0"/>
              <a:t>17</a:t>
            </a:r>
            <a:endParaRPr lang="en-US" sz="2400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6248400" y="3733800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-25000" dirty="0" smtClean="0"/>
              <a:t>18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077200" cy="457200"/>
          </a:xfrm>
          <a:effectLst>
            <a:outerShdw dist="35921" dir="2700000" algn="ctr" rotWithShape="0">
              <a:srgbClr val="140004"/>
            </a:outerShdw>
          </a:effectLst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066FF"/>
                </a:solidFill>
                <a:latin typeface="Rockwell" pitchFamily="18" charset="0"/>
              </a:rPr>
              <a:t>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4800600"/>
          </a:xfrm>
          <a:effectLst>
            <a:outerShdw dist="35921" dir="2700000" algn="ctr" rotWithShape="0">
              <a:srgbClr val="140004"/>
            </a:outerShdw>
          </a:effectLst>
        </p:spPr>
        <p:txBody>
          <a:bodyPr/>
          <a:lstStyle/>
          <a:p>
            <a:pPr>
              <a:lnSpc>
                <a:spcPct val="70000"/>
              </a:lnSpc>
              <a:defRPr/>
            </a:pPr>
            <a:r>
              <a:rPr lang="en-US" sz="3200" b="1" dirty="0" smtClean="0"/>
              <a:t>AN ELEMENT’S ATOMS ARE </a:t>
            </a:r>
            <a:r>
              <a:rPr lang="en-US" sz="3200" b="1" dirty="0" smtClean="0">
                <a:solidFill>
                  <a:schemeClr val="hlink"/>
                </a:solidFill>
              </a:rPr>
              <a:t>NOT ALWAYS NEUTRAL</a:t>
            </a:r>
            <a:r>
              <a:rPr lang="en-US" sz="3200" b="1" dirty="0" smtClean="0"/>
              <a:t> IN CHARGE.</a:t>
            </a:r>
          </a:p>
          <a:p>
            <a:pPr lvl="1">
              <a:lnSpc>
                <a:spcPct val="70000"/>
              </a:lnSpc>
              <a:defRPr/>
            </a:pPr>
            <a:r>
              <a:rPr lang="en-US" sz="3200" b="1" dirty="0" smtClean="0"/>
              <a:t>WHEN AN ATOM LOSES OR GAINS ONE OR MORE OF ITS ELECTRONS IT BECOMES </a:t>
            </a:r>
            <a:r>
              <a:rPr lang="en-US" sz="3200" b="1" dirty="0" smtClean="0">
                <a:solidFill>
                  <a:schemeClr val="hlink"/>
                </a:solidFill>
              </a:rPr>
              <a:t>ION</a:t>
            </a:r>
            <a:r>
              <a:rPr lang="en-US" sz="3200" b="1" dirty="0" smtClean="0"/>
              <a:t>.</a:t>
            </a:r>
          </a:p>
          <a:p>
            <a:pPr>
              <a:lnSpc>
                <a:spcPct val="70000"/>
              </a:lnSpc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AN ION THAT HAS MORE ELECTRONS THAN PROTONS HAS A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smtClean="0">
                <a:solidFill>
                  <a:schemeClr val="hlink"/>
                </a:solidFill>
              </a:rPr>
              <a:t>NEGATIVE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ELECTRICAL CHARGE</a:t>
            </a:r>
          </a:p>
          <a:p>
            <a:pPr>
              <a:lnSpc>
                <a:spcPct val="70000"/>
              </a:lnSpc>
              <a:defRPr/>
            </a:pPr>
            <a:r>
              <a:rPr lang="en-US" sz="3200" b="1" dirty="0" smtClean="0"/>
              <a:t>AN ION THAT HAS FEWER ELECTRONS THAN PROTONS HAS A </a:t>
            </a:r>
            <a:r>
              <a:rPr lang="en-US" sz="3200" b="1" dirty="0" smtClean="0">
                <a:solidFill>
                  <a:schemeClr val="hlink"/>
                </a:solidFill>
              </a:rPr>
              <a:t>POSITIVE</a:t>
            </a:r>
            <a:r>
              <a:rPr lang="en-US" sz="3200" b="1" dirty="0" smtClean="0"/>
              <a:t> ELECTRICAL CHARGE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5181600"/>
            <a:ext cx="9144000" cy="165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1481138" indent="-1481138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hlink"/>
                </a:solidFill>
                <a:latin typeface="Alois Heavy" pitchFamily="34" charset="0"/>
              </a:rPr>
              <a:t>NOTE:  IT’S THE PROTONS THAT DEFINE THE TYPE OF ATOM IT IS, BUT THE ELECTRONS DEFINE THE ATOM’S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2" autoUpdateAnimBg="0"/>
      <p:bldP spid="481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Documents and Settings\JSWANGO\My Documents\Units\pics\lithium 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140004"/>
            </a:outerShdw>
          </a:effectLst>
        </p:spPr>
        <p:txBody>
          <a:bodyPr lIns="92075" tIns="46038" rIns="92075" bIns="46038"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5000" b="1">
                <a:solidFill>
                  <a:srgbClr val="FF9900"/>
                </a:solidFill>
                <a:latin typeface="Rockwell Extra Bold" pitchFamily="18" charset="0"/>
              </a:rPr>
              <a:t>SOME ATOMS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5000" b="1">
                <a:solidFill>
                  <a:srgbClr val="FF9900"/>
                </a:solidFill>
                <a:latin typeface="Rockwell Extra Bold" pitchFamily="18" charset="0"/>
              </a:rPr>
              <a:t>GAIN ELECTRONS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100263" y="5867400"/>
            <a:ext cx="6318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140004"/>
                </a:solidFill>
                <a:latin typeface="Rockwell" pitchFamily="18" charset="0"/>
              </a:rPr>
              <a:t>O</a:t>
            </a: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762000" y="2687638"/>
            <a:ext cx="3124200" cy="2874962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0000">
                <a:srgbClr val="99FF99"/>
              </a:gs>
              <a:gs pos="100000">
                <a:schemeClr val="bg1"/>
              </a:gs>
            </a:gsLst>
            <a:lin ang="0" scaled="1"/>
          </a:gradFill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407" name="Picture 7" descr="C:\My Documents\images\chemistry\nucle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10000"/>
            <a:ext cx="609600" cy="609600"/>
          </a:xfrm>
          <a:prstGeom prst="rect">
            <a:avLst/>
          </a:prstGeom>
          <a:noFill/>
          <a:effectLst>
            <a:outerShdw dist="53882" dir="2700000" algn="ctr" rotWithShape="0">
              <a:srgbClr val="140004"/>
            </a:outerShdw>
          </a:effectLst>
        </p:spPr>
      </p:pic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3581400" y="33528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11" name="Oval 11"/>
          <p:cNvSpPr>
            <a:spLocks noChangeArrowheads="1"/>
          </p:cNvSpPr>
          <p:nvPr/>
        </p:nvSpPr>
        <p:spPr bwMode="auto">
          <a:xfrm>
            <a:off x="2514600" y="54864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12" name="Oval 12"/>
          <p:cNvSpPr>
            <a:spLocks noChangeArrowheads="1"/>
          </p:cNvSpPr>
          <p:nvPr/>
        </p:nvSpPr>
        <p:spPr bwMode="auto">
          <a:xfrm>
            <a:off x="1524000" y="53340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14" name="Oval 14"/>
          <p:cNvSpPr>
            <a:spLocks noChangeArrowheads="1"/>
          </p:cNvSpPr>
          <p:nvPr/>
        </p:nvSpPr>
        <p:spPr bwMode="auto">
          <a:xfrm>
            <a:off x="685800" y="43434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15" name="Oval 15"/>
          <p:cNvSpPr>
            <a:spLocks noChangeArrowheads="1"/>
          </p:cNvSpPr>
          <p:nvPr/>
        </p:nvSpPr>
        <p:spPr bwMode="auto">
          <a:xfrm>
            <a:off x="914400" y="33528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17" name="Oval 17"/>
          <p:cNvSpPr>
            <a:spLocks noChangeArrowheads="1"/>
          </p:cNvSpPr>
          <p:nvPr/>
        </p:nvSpPr>
        <p:spPr bwMode="auto">
          <a:xfrm>
            <a:off x="3581400" y="48006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66572" name="Line 20"/>
          <p:cNvSpPr>
            <a:spLocks noChangeShapeType="1"/>
          </p:cNvSpPr>
          <p:nvPr/>
        </p:nvSpPr>
        <p:spPr bwMode="auto">
          <a:xfrm>
            <a:off x="4191000" y="41910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Oval 40"/>
          <p:cNvSpPr>
            <a:spLocks noChangeArrowheads="1"/>
          </p:cNvSpPr>
          <p:nvPr/>
        </p:nvSpPr>
        <p:spPr bwMode="auto">
          <a:xfrm>
            <a:off x="1600200" y="3429000"/>
            <a:ext cx="1447800" cy="1447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Oval 8"/>
          <p:cNvSpPr>
            <a:spLocks noChangeArrowheads="1"/>
          </p:cNvSpPr>
          <p:nvPr/>
        </p:nvSpPr>
        <p:spPr bwMode="auto">
          <a:xfrm>
            <a:off x="1905000" y="34290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16" name="Oval 16"/>
          <p:cNvSpPr>
            <a:spLocks noChangeArrowheads="1"/>
          </p:cNvSpPr>
          <p:nvPr/>
        </p:nvSpPr>
        <p:spPr bwMode="auto">
          <a:xfrm>
            <a:off x="2514600" y="47244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66576" name="Text Box 42"/>
          <p:cNvSpPr txBox="1">
            <a:spLocks noChangeArrowheads="1"/>
          </p:cNvSpPr>
          <p:nvPr/>
        </p:nvSpPr>
        <p:spPr bwMode="auto">
          <a:xfrm>
            <a:off x="6813550" y="5846763"/>
            <a:ext cx="962025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140004"/>
                </a:solidFill>
                <a:latin typeface="Rockwell" pitchFamily="18" charset="0"/>
              </a:rPr>
              <a:t>O</a:t>
            </a:r>
            <a:r>
              <a:rPr lang="en-US" sz="4400" baseline="30000">
                <a:solidFill>
                  <a:srgbClr val="140004"/>
                </a:solidFill>
                <a:latin typeface="Rockwell" pitchFamily="18" charset="0"/>
              </a:rPr>
              <a:t>-2</a:t>
            </a:r>
          </a:p>
        </p:txBody>
      </p:sp>
      <p:sp>
        <p:nvSpPr>
          <p:cNvPr id="102443" name="Oval 43"/>
          <p:cNvSpPr>
            <a:spLocks noChangeArrowheads="1"/>
          </p:cNvSpPr>
          <p:nvPr/>
        </p:nvSpPr>
        <p:spPr bwMode="auto">
          <a:xfrm>
            <a:off x="5638800" y="2667000"/>
            <a:ext cx="3124200" cy="2874963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0000">
                <a:srgbClr val="99FF99"/>
              </a:gs>
              <a:gs pos="100000">
                <a:schemeClr val="bg1"/>
              </a:gs>
            </a:gsLst>
            <a:lin ang="0" scaled="1"/>
          </a:gradFill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444" name="Picture 44" descr="C:\My Documents\images\chemistry\nucle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789363"/>
            <a:ext cx="609600" cy="609600"/>
          </a:xfrm>
          <a:prstGeom prst="rect">
            <a:avLst/>
          </a:prstGeom>
          <a:noFill/>
          <a:effectLst>
            <a:outerShdw dist="53882" dir="2700000" algn="ctr" rotWithShape="0">
              <a:srgbClr val="140004"/>
            </a:outerShdw>
          </a:effectLst>
        </p:spPr>
      </p:pic>
      <p:sp>
        <p:nvSpPr>
          <p:cNvPr id="102445" name="Oval 45"/>
          <p:cNvSpPr>
            <a:spLocks noChangeArrowheads="1"/>
          </p:cNvSpPr>
          <p:nvPr/>
        </p:nvSpPr>
        <p:spPr bwMode="auto">
          <a:xfrm>
            <a:off x="8534400" y="3332163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46" name="Oval 46"/>
          <p:cNvSpPr>
            <a:spLocks noChangeArrowheads="1"/>
          </p:cNvSpPr>
          <p:nvPr/>
        </p:nvSpPr>
        <p:spPr bwMode="auto">
          <a:xfrm>
            <a:off x="7391400" y="5465763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47" name="Oval 47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48" name="Oval 48"/>
          <p:cNvSpPr>
            <a:spLocks noChangeArrowheads="1"/>
          </p:cNvSpPr>
          <p:nvPr/>
        </p:nvSpPr>
        <p:spPr bwMode="auto">
          <a:xfrm>
            <a:off x="5562600" y="4322763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49" name="Oval 49"/>
          <p:cNvSpPr>
            <a:spLocks noChangeArrowheads="1"/>
          </p:cNvSpPr>
          <p:nvPr/>
        </p:nvSpPr>
        <p:spPr bwMode="auto">
          <a:xfrm>
            <a:off x="5791200" y="3332163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50" name="Oval 50"/>
          <p:cNvSpPr>
            <a:spLocks noChangeArrowheads="1"/>
          </p:cNvSpPr>
          <p:nvPr/>
        </p:nvSpPr>
        <p:spPr bwMode="auto">
          <a:xfrm>
            <a:off x="8458200" y="4779963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66585" name="Oval 51"/>
          <p:cNvSpPr>
            <a:spLocks noChangeArrowheads="1"/>
          </p:cNvSpPr>
          <p:nvPr/>
        </p:nvSpPr>
        <p:spPr bwMode="auto">
          <a:xfrm>
            <a:off x="6477000" y="3408363"/>
            <a:ext cx="1447800" cy="14478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2" name="Oval 52"/>
          <p:cNvSpPr>
            <a:spLocks noChangeArrowheads="1"/>
          </p:cNvSpPr>
          <p:nvPr/>
        </p:nvSpPr>
        <p:spPr bwMode="auto">
          <a:xfrm>
            <a:off x="6781800" y="3408363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53" name="Oval 53"/>
          <p:cNvSpPr>
            <a:spLocks noChangeArrowheads="1"/>
          </p:cNvSpPr>
          <p:nvPr/>
        </p:nvSpPr>
        <p:spPr bwMode="auto">
          <a:xfrm>
            <a:off x="7391400" y="4703763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54" name="Oval 54"/>
          <p:cNvSpPr>
            <a:spLocks noChangeArrowheads="1"/>
          </p:cNvSpPr>
          <p:nvPr/>
        </p:nvSpPr>
        <p:spPr bwMode="auto">
          <a:xfrm>
            <a:off x="7696200" y="26670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55" name="Oval 55"/>
          <p:cNvSpPr>
            <a:spLocks noChangeArrowheads="1"/>
          </p:cNvSpPr>
          <p:nvPr/>
        </p:nvSpPr>
        <p:spPr bwMode="auto">
          <a:xfrm>
            <a:off x="6553200" y="2667000"/>
            <a:ext cx="152400" cy="152400"/>
          </a:xfrm>
          <a:prstGeom prst="ellipse">
            <a:avLst/>
          </a:prstGeom>
          <a:solidFill>
            <a:srgbClr val="0066FF"/>
          </a:solidFill>
          <a:ln w="12700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140004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-</a:t>
            </a:r>
          </a:p>
        </p:txBody>
      </p:sp>
      <p:sp>
        <p:nvSpPr>
          <p:cNvPr id="102456" name="Rectangle 56"/>
          <p:cNvSpPr>
            <a:spLocks noChangeArrowheads="1"/>
          </p:cNvSpPr>
          <p:nvPr/>
        </p:nvSpPr>
        <p:spPr bwMode="auto">
          <a:xfrm>
            <a:off x="0" y="1279525"/>
            <a:ext cx="91440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4000">
                <a:solidFill>
                  <a:srgbClr val="1400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ATOM’S IONIC CHARGE = </a:t>
            </a:r>
          </a:p>
          <a:p>
            <a:pPr algn="r">
              <a:defRPr/>
            </a:pPr>
            <a:r>
              <a:rPr lang="en-US" sz="4000">
                <a:solidFill>
                  <a:srgbClr val="1400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# PROTONS - # ELECTRONS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674" name="Group 98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895600"/>
                <a:gridCol w="6248400"/>
              </a:tblGrid>
              <a:tr h="6381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ATOMS, IONS, AND ISOTOPES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412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ATOMS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NEUTRAL AND ARE DEFINED BY THE # OF PROTONS IN THEIR NUCLEUS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3 p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+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= Li ATOM,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71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IONS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HAVE AN ELECTRICAL CHARGE DETERMINED BY                                    # PROTONS - # ELECTRONS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-2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= 7 p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+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-  9 e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-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; ETC.</a:t>
                      </a:r>
                      <a:endParaRPr kumimoji="0" lang="en-US" sz="32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ISOTOPES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TWO ATOMS WITH THE SAME # OF PROTONS, BUT DIFFERENT #’S OF NEUTRONS OR MASSES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CALCIUM-40 &amp; CALCIUM-44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08" name="AutoShape 99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066800"/>
            <a:ext cx="8867775" cy="4038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2.10</a:t>
            </a:r>
          </a:p>
          <a:p>
            <a:pPr>
              <a:buNone/>
            </a:pPr>
            <a:r>
              <a:rPr lang="en-US" sz="3200" dirty="0" smtClean="0"/>
              <a:t>How many electrons would there be in the second principal energy level of silicone?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066800"/>
            <a:ext cx="8867775" cy="4038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2.11</a:t>
            </a:r>
          </a:p>
          <a:p>
            <a:pPr>
              <a:buNone/>
            </a:pPr>
            <a:r>
              <a:rPr lang="en-US" sz="3200" dirty="0" smtClean="0"/>
              <a:t>Using arrows to represent electrons, draw the orbital configurations of the following atoms in the ground state.</a:t>
            </a:r>
          </a:p>
          <a:p>
            <a:pPr>
              <a:buNone/>
            </a:pPr>
            <a:r>
              <a:rPr lang="en-US" sz="3200" dirty="0" smtClean="0"/>
              <a:t>a) N		b) Si		c) </a:t>
            </a:r>
            <a:r>
              <a:rPr lang="en-US" sz="3200" dirty="0" err="1" smtClean="0"/>
              <a:t>Mn</a:t>
            </a:r>
            <a:r>
              <a:rPr lang="en-US" sz="3200" dirty="0" smtClean="0"/>
              <a:t>	d) Zn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066800"/>
            <a:ext cx="8867775" cy="4038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2.12</a:t>
            </a:r>
          </a:p>
          <a:p>
            <a:pPr>
              <a:buNone/>
            </a:pPr>
            <a:r>
              <a:rPr lang="en-US" sz="3200" dirty="0" smtClean="0"/>
              <a:t>How many unpaired electrons are there in each of the following elements, in the ground state?</a:t>
            </a:r>
          </a:p>
          <a:p>
            <a:pPr>
              <a:buNone/>
            </a:pPr>
            <a:r>
              <a:rPr lang="en-US" sz="3200" dirty="0" smtClean="0"/>
              <a:t>a)   O	b)   P	c)   </a:t>
            </a:r>
            <a:r>
              <a:rPr lang="en-US" sz="3200" dirty="0" err="1" smtClean="0"/>
              <a:t>Ar</a:t>
            </a:r>
            <a:r>
              <a:rPr lang="en-US" sz="3200" dirty="0" smtClean="0"/>
              <a:t>	d)   Cr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971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971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2971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971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0"/>
            <a:ext cx="6316662" cy="1143000"/>
          </a:xfrm>
        </p:spPr>
        <p:txBody>
          <a:bodyPr/>
          <a:lstStyle/>
          <a:p>
            <a:r>
              <a:rPr lang="en-US" sz="6000" dirty="0" smtClean="0"/>
              <a:t>HW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066800"/>
            <a:ext cx="8867775" cy="55626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2.13</a:t>
            </a:r>
          </a:p>
          <a:p>
            <a:pPr>
              <a:buNone/>
            </a:pPr>
            <a:r>
              <a:rPr lang="en-US" sz="3200" dirty="0" smtClean="0"/>
              <a:t>Each of the four elements is shown with an incorrect electron configuration.  In each case, indicate why the configuration is incorrect, and draw the correct configuration.  </a:t>
            </a:r>
          </a:p>
          <a:p>
            <a:pPr>
              <a:buNone/>
            </a:pPr>
            <a:r>
              <a:rPr lang="en-US" sz="3200" baseline="-25000" dirty="0" smtClean="0"/>
              <a:t>6</a:t>
            </a:r>
            <a:r>
              <a:rPr lang="en-US" sz="3200" dirty="0" smtClean="0"/>
              <a:t>C		</a:t>
            </a:r>
          </a:p>
          <a:p>
            <a:pPr>
              <a:buNone/>
            </a:pPr>
            <a:r>
              <a:rPr lang="en-US" sz="3200" baseline="-25000" dirty="0" smtClean="0"/>
              <a:t>9</a:t>
            </a:r>
            <a:r>
              <a:rPr lang="en-US" sz="3200" dirty="0" smtClean="0"/>
              <a:t>F</a:t>
            </a:r>
          </a:p>
          <a:p>
            <a:pPr>
              <a:buNone/>
            </a:pPr>
            <a:r>
              <a:rPr lang="en-US" sz="3200" baseline="-25000" dirty="0" smtClean="0"/>
              <a:t>12</a:t>
            </a:r>
            <a:r>
              <a:rPr lang="en-US" sz="3200" dirty="0" smtClean="0"/>
              <a:t>Mg</a:t>
            </a:r>
          </a:p>
          <a:p>
            <a:pPr>
              <a:buNone/>
            </a:pPr>
            <a:r>
              <a:rPr lang="en-US" sz="3200" baseline="-25000" dirty="0" smtClean="0"/>
              <a:t>7</a:t>
            </a:r>
            <a:r>
              <a:rPr lang="en-US" sz="3200" dirty="0" smtClean="0"/>
              <a:t>N</a:t>
            </a:r>
          </a:p>
          <a:p>
            <a:pPr>
              <a:buNone/>
            </a:pPr>
            <a:endParaRPr lang="en-US" sz="3200" dirty="0" smtClean="0"/>
          </a:p>
        </p:txBody>
      </p:sp>
      <p:pic>
        <p:nvPicPr>
          <p:cNvPr id="16" name="Picture 15" descr="electron_boxes_to_fil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705225"/>
            <a:ext cx="6400800" cy="3152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858000" cy="1143000"/>
          </a:xfrm>
        </p:spPr>
        <p:txBody>
          <a:bodyPr/>
          <a:lstStyle/>
          <a:p>
            <a:pPr algn="ctr"/>
            <a:r>
              <a:rPr lang="en-US" sz="4800" dirty="0" smtClean="0"/>
              <a:t>Periodic Table</a:t>
            </a:r>
            <a:endParaRPr lang="en-US" sz="4800" dirty="0"/>
          </a:p>
        </p:txBody>
      </p:sp>
      <p:pic>
        <p:nvPicPr>
          <p:cNvPr id="5" name="Picture 4" descr="7828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6934200" cy="4359878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57200" y="1981200"/>
            <a:ext cx="381000" cy="2743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533400" y="4953000"/>
            <a:ext cx="16764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0" y="3124200"/>
            <a:ext cx="7010400" cy="3810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6972300" y="3390900"/>
            <a:ext cx="60960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81200" y="5780782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Same number of electrons in outer shell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 makes similar for properties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43800" y="3048000"/>
            <a:ext cx="160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Same number of energy levels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0"/>
            <a:ext cx="63295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Valence Electrons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3488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Electrons in the outer shell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Determines chemical properties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Same group has same # of valence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1 = 1 valence electron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2 = 2 valence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13 = 3 valence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14 = 4 valence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15 = 5 valence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16 = 6 valence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17 = 7 valence electrons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Group 18 = 8 valence electrons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dern-periodic-tab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494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261_slide">
  <a:themeElements>
    <a:clrScheme name="Office Theme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99"/>
      </a:dk2>
      <a:lt2>
        <a:srgbClr val="FFFFFF"/>
      </a:lt2>
      <a:accent1>
        <a:srgbClr val="FFBFF3"/>
      </a:accent1>
      <a:accent2>
        <a:srgbClr val="BFC0FF"/>
      </a:accent2>
      <a:accent3>
        <a:srgbClr val="B8ADCA"/>
      </a:accent3>
      <a:accent4>
        <a:srgbClr val="DADADA"/>
      </a:accent4>
      <a:accent5>
        <a:srgbClr val="FFDCF8"/>
      </a:accent5>
      <a:accent6>
        <a:srgbClr val="ADAEE7"/>
      </a:accent6>
      <a:hlink>
        <a:srgbClr val="FFC7B2"/>
      </a:hlink>
      <a:folHlink>
        <a:srgbClr val="E1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C892FF"/>
        </a:accent1>
        <a:accent2>
          <a:srgbClr val="C7ADE0"/>
        </a:accent2>
        <a:accent3>
          <a:srgbClr val="B8ADCA"/>
        </a:accent3>
        <a:accent4>
          <a:srgbClr val="DADADA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FBFF3"/>
        </a:accent1>
        <a:accent2>
          <a:srgbClr val="BFC0FF"/>
        </a:accent2>
        <a:accent3>
          <a:srgbClr val="B8ADCA"/>
        </a:accent3>
        <a:accent4>
          <a:srgbClr val="DADADA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FAD56A"/>
        </a:accent1>
        <a:accent2>
          <a:srgbClr val="D8EC61"/>
        </a:accent2>
        <a:accent3>
          <a:srgbClr val="B8ADCA"/>
        </a:accent3>
        <a:accent4>
          <a:srgbClr val="DADADA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99"/>
        </a:dk2>
        <a:lt2>
          <a:srgbClr val="FFFFFF"/>
        </a:lt2>
        <a:accent1>
          <a:srgbClr val="EDE65A"/>
        </a:accent1>
        <a:accent2>
          <a:srgbClr val="FFC7B2"/>
        </a:accent2>
        <a:accent3>
          <a:srgbClr val="B8ADCA"/>
        </a:accent3>
        <a:accent4>
          <a:srgbClr val="DADADA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892FF"/>
        </a:accent1>
        <a:accent2>
          <a:srgbClr val="C7ADE0"/>
        </a:accent2>
        <a:accent3>
          <a:srgbClr val="FFFFFF"/>
        </a:accent3>
        <a:accent4>
          <a:srgbClr val="000000"/>
        </a:accent4>
        <a:accent5>
          <a:srgbClr val="E0C7FF"/>
        </a:accent5>
        <a:accent6>
          <a:srgbClr val="B49CCB"/>
        </a:accent6>
        <a:hlink>
          <a:srgbClr val="EEDEFF"/>
        </a:hlink>
        <a:folHlink>
          <a:srgbClr val="D8B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FF3"/>
        </a:accent1>
        <a:accent2>
          <a:srgbClr val="BFC0FF"/>
        </a:accent2>
        <a:accent3>
          <a:srgbClr val="FFFFFF"/>
        </a:accent3>
        <a:accent4>
          <a:srgbClr val="000000"/>
        </a:accent4>
        <a:accent5>
          <a:srgbClr val="FFDCF8"/>
        </a:accent5>
        <a:accent6>
          <a:srgbClr val="ADAEE7"/>
        </a:accent6>
        <a:hlink>
          <a:srgbClr val="FFC7B2"/>
        </a:hlink>
        <a:folHlink>
          <a:srgbClr val="E1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AD56A"/>
        </a:accent1>
        <a:accent2>
          <a:srgbClr val="D8EC61"/>
        </a:accent2>
        <a:accent3>
          <a:srgbClr val="FFFFFF"/>
        </a:accent3>
        <a:accent4>
          <a:srgbClr val="000000"/>
        </a:accent4>
        <a:accent5>
          <a:srgbClr val="FCE7B9"/>
        </a:accent5>
        <a:accent6>
          <a:srgbClr val="C4D657"/>
        </a:accent6>
        <a:hlink>
          <a:srgbClr val="B1EBE1"/>
        </a:hlink>
        <a:folHlink>
          <a:srgbClr val="EAD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DE65A"/>
        </a:accent1>
        <a:accent2>
          <a:srgbClr val="FFC7B2"/>
        </a:accent2>
        <a:accent3>
          <a:srgbClr val="FFFFFF"/>
        </a:accent3>
        <a:accent4>
          <a:srgbClr val="000000"/>
        </a:accent4>
        <a:accent5>
          <a:srgbClr val="F4F0B5"/>
        </a:accent5>
        <a:accent6>
          <a:srgbClr val="E7B4A1"/>
        </a:accent6>
        <a:hlink>
          <a:srgbClr val="6FECD7"/>
        </a:hlink>
        <a:folHlink>
          <a:srgbClr val="E9C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ind_2261_slide</Template>
  <TotalTime>1167</TotalTime>
  <Words>618</Words>
  <Application>Microsoft Office PowerPoint</Application>
  <PresentationFormat>On-screen Show (4:3)</PresentationFormat>
  <Paragraphs>218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ind_2261_slide</vt:lpstr>
      <vt:lpstr>1_Default Design</vt:lpstr>
      <vt:lpstr>Valence Electrons and Ionization Energy</vt:lpstr>
      <vt:lpstr>HW Review</vt:lpstr>
      <vt:lpstr>HW Review</vt:lpstr>
      <vt:lpstr>HW Review</vt:lpstr>
      <vt:lpstr>HW Review</vt:lpstr>
      <vt:lpstr>HW Review</vt:lpstr>
      <vt:lpstr>Periodic Table</vt:lpstr>
      <vt:lpstr>Slide 8</vt:lpstr>
      <vt:lpstr>Slide 9</vt:lpstr>
      <vt:lpstr>Valence Electrons</vt:lpstr>
      <vt:lpstr>Slide 11</vt:lpstr>
      <vt:lpstr>Valence Electrons – Electron Dot</vt:lpstr>
      <vt:lpstr>Ion</vt:lpstr>
      <vt:lpstr>Ionization Energy</vt:lpstr>
      <vt:lpstr>Slide 15</vt:lpstr>
      <vt:lpstr>Table S – Ionization Energy</vt:lpstr>
      <vt:lpstr>Electronegativity</vt:lpstr>
      <vt:lpstr>Slide 18</vt:lpstr>
      <vt:lpstr>Slide 19</vt:lpstr>
      <vt:lpstr>IONS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Randy</dc:creator>
  <cp:lastModifiedBy>Randy</cp:lastModifiedBy>
  <cp:revision>138</cp:revision>
  <dcterms:created xsi:type="dcterms:W3CDTF">2010-10-24T17:06:43Z</dcterms:created>
  <dcterms:modified xsi:type="dcterms:W3CDTF">2010-11-07T17:01:30Z</dcterms:modified>
</cp:coreProperties>
</file>