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8"/>
  </p:notesMasterIdLst>
  <p:sldIdLst>
    <p:sldId id="256" r:id="rId3"/>
    <p:sldId id="257" r:id="rId4"/>
    <p:sldId id="258" r:id="rId5"/>
    <p:sldId id="260" r:id="rId6"/>
    <p:sldId id="259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526762-CDC5-494D-8037-92F743C0F2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2B3034-13D1-4E69-A512-1FBF27E531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B12BC-ECEF-4B96-BE6F-F232C6AF8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F8079-FFC1-46F6-885C-1181A7146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A91AEF-4258-46CF-A9EC-BEE20BC10C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FACA1-E490-4049-A46E-198925D83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DC672-60F5-48F1-A579-E761B831A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F432B-2C2F-47D2-BFD6-7D734E596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DBB63-2024-4A36-AD84-0CF408DD9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8D1E8-9B1E-4D7A-88AA-DD346E1A9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85153-7F1A-4A11-8CEF-74A686800E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88E55-CAE2-40D2-9F5D-4D77E1732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B03D6-E83D-4842-A1F9-4708BCF1E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4EFEA-22E1-403C-AFB6-16E684721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06E70-4557-4A87-8667-C020035A9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DCA3F-0983-47E8-880E-18A4795C1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D7D58-32F1-4ECE-AEC5-0528C1F38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F3D99-175C-455B-BB29-B41A0F6206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52FB2-5966-48EA-BCA3-91BC3236C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F22C2-5D79-4231-998B-AF03733E2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8DEBA-D08A-42A7-9681-8DAF49919B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A86141-CC6E-4E1C-84A4-F132CA76D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B2D34-7625-45FF-8F8E-02434BE70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334989-3C83-480C-8F10-9A39E50A78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100D12-D0B4-43C9-BE73-289C22F3DC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762000"/>
            <a:ext cx="4800600" cy="1470025"/>
          </a:xfrm>
        </p:spPr>
        <p:txBody>
          <a:bodyPr/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Bonding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 descr="c-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95975" y="2809875"/>
            <a:ext cx="3248025" cy="40481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005-008-period-e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0"/>
            <a:ext cx="9448800" cy="629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Covalent Bond Polarity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sz="3200" u="sng" dirty="0" err="1" smtClean="0"/>
              <a:t>Nonpolar</a:t>
            </a:r>
            <a:r>
              <a:rPr lang="en-US" sz="3200" u="sng" dirty="0" smtClean="0"/>
              <a:t> Covalent Bond</a:t>
            </a:r>
          </a:p>
          <a:p>
            <a:pPr lvl="1"/>
            <a:r>
              <a:rPr lang="en-US" sz="3200" dirty="0" smtClean="0"/>
              <a:t>No poles</a:t>
            </a:r>
          </a:p>
          <a:p>
            <a:pPr lvl="1"/>
            <a:r>
              <a:rPr lang="en-US" sz="3200" dirty="0" smtClean="0"/>
              <a:t>Equal sharing</a:t>
            </a: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Diatomic Molecules</a:t>
            </a:r>
          </a:p>
          <a:p>
            <a:pPr lvl="2"/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F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Cl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Br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I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pic>
        <p:nvPicPr>
          <p:cNvPr id="4" name="Picture 3" descr="Hydrogen_molecu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581400"/>
            <a:ext cx="3886200" cy="8156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43400" y="4724400"/>
            <a:ext cx="40639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ame </a:t>
            </a:r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electronegativity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5524500" y="43815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5905500" y="43815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hydrgn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86525" y="1524000"/>
            <a:ext cx="2657475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4638"/>
            <a:ext cx="8610600" cy="11430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Covalent Bonds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/>
              <a:t>Single Bond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F</a:t>
            </a:r>
            <a:r>
              <a:rPr lang="en-US" sz="3200" baseline="-25000" dirty="0" smtClean="0"/>
              <a:t>2</a:t>
            </a:r>
          </a:p>
          <a:p>
            <a:pPr>
              <a:buNone/>
            </a:pPr>
            <a:endParaRPr lang="en-US" sz="3200" baseline="-25000" dirty="0"/>
          </a:p>
          <a:p>
            <a:pPr>
              <a:buNone/>
            </a:pPr>
            <a:r>
              <a:rPr lang="en-US" sz="3200" baseline="-25000" dirty="0" smtClean="0"/>
              <a:t>							</a:t>
            </a:r>
            <a:r>
              <a:rPr lang="en-US" sz="3200" dirty="0" smtClean="0"/>
              <a:t>F – F</a:t>
            </a:r>
          </a:p>
          <a:p>
            <a:pPr>
              <a:buNone/>
            </a:pPr>
            <a:r>
              <a:rPr lang="en-US" sz="3200" dirty="0" smtClean="0"/>
              <a:t>			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				   Single Bond</a:t>
            </a:r>
            <a:endParaRPr lang="en-US" sz="3200" baseline="-25000" dirty="0"/>
          </a:p>
          <a:p>
            <a:pPr>
              <a:buNone/>
            </a:pPr>
            <a:r>
              <a:rPr lang="en-US" sz="3200" baseline="-25000" dirty="0" smtClean="0"/>
              <a:t>							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981200" y="2667000"/>
            <a:ext cx="5633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     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   F  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F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6134894" y="46093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Flowchart: Connector 8"/>
          <p:cNvSpPr/>
          <p:nvPr/>
        </p:nvSpPr>
        <p:spPr>
          <a:xfrm>
            <a:off x="2133600" y="2514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362200" y="2514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23622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21336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18288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18288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25908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3657600" y="2514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3962400" y="2514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41910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41910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39624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36576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33528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6096000" y="2590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6400800" y="2590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57912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57912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60960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67056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67056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/>
          <p:cNvSpPr/>
          <p:nvPr/>
        </p:nvSpPr>
        <p:spPr>
          <a:xfrm>
            <a:off x="64008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7391400" y="2590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7010400" y="2590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76962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76962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70104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73152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4638"/>
            <a:ext cx="8610600" cy="11430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Covalent Bonds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/>
              <a:t>Double Bond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O</a:t>
            </a:r>
            <a:r>
              <a:rPr lang="en-US" sz="3200" baseline="-25000" dirty="0" smtClean="0"/>
              <a:t>2</a:t>
            </a:r>
          </a:p>
          <a:p>
            <a:pPr>
              <a:buNone/>
            </a:pPr>
            <a:endParaRPr lang="en-US" sz="3200" baseline="-25000" dirty="0"/>
          </a:p>
          <a:p>
            <a:pPr>
              <a:buNone/>
            </a:pPr>
            <a:r>
              <a:rPr lang="en-US" sz="3200" baseline="-25000" dirty="0" smtClean="0"/>
              <a:t>							</a:t>
            </a:r>
            <a:r>
              <a:rPr lang="en-US" sz="3200" dirty="0"/>
              <a:t>O</a:t>
            </a:r>
            <a:r>
              <a:rPr lang="en-US" sz="3200" dirty="0" smtClean="0"/>
              <a:t>   </a:t>
            </a:r>
            <a:r>
              <a:rPr lang="en-US" sz="3200" dirty="0" err="1" smtClean="0"/>
              <a:t>O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				   Double Bond</a:t>
            </a:r>
            <a:endParaRPr lang="en-US" sz="3200" baseline="-25000" dirty="0"/>
          </a:p>
          <a:p>
            <a:pPr>
              <a:buNone/>
            </a:pPr>
            <a:r>
              <a:rPr lang="en-US" sz="3200" baseline="-25000" dirty="0" smtClean="0"/>
              <a:t>							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750367" y="2667000"/>
            <a:ext cx="6094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</a:t>
            </a: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   O  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O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6134894" y="46093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Flowchart: Connector 8"/>
          <p:cNvSpPr/>
          <p:nvPr/>
        </p:nvSpPr>
        <p:spPr>
          <a:xfrm>
            <a:off x="1981200" y="2514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22860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19050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16002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16002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25908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3657600" y="2514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41910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41910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39624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>
            <a:off x="35814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32766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6096000" y="2590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5867400" y="2819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5867400" y="3352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60960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67056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67056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7467600" y="2590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69342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7772400" y="2743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7772400" y="3352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69342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75438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6400800" y="39624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00800" y="41148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4638"/>
            <a:ext cx="8610600" cy="11430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Covalent Bonds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/>
              <a:t>Triple Bond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/>
              <a:t>N</a:t>
            </a:r>
            <a:r>
              <a:rPr lang="en-US" sz="3200" baseline="-25000" dirty="0" smtClean="0"/>
              <a:t>2</a:t>
            </a:r>
          </a:p>
          <a:p>
            <a:pPr>
              <a:buNone/>
            </a:pPr>
            <a:endParaRPr lang="en-US" sz="3200" baseline="-25000" dirty="0"/>
          </a:p>
          <a:p>
            <a:pPr>
              <a:buNone/>
            </a:pPr>
            <a:r>
              <a:rPr lang="en-US" sz="3200" baseline="-25000" dirty="0" smtClean="0"/>
              <a:t>							</a:t>
            </a:r>
            <a:r>
              <a:rPr lang="en-US" sz="3200" dirty="0" smtClean="0"/>
              <a:t>N   </a:t>
            </a:r>
            <a:r>
              <a:rPr lang="en-US" sz="3200" dirty="0" err="1"/>
              <a:t>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		</a:t>
            </a:r>
          </a:p>
          <a:p>
            <a:pPr>
              <a:buNone/>
            </a:pPr>
            <a:r>
              <a:rPr lang="en-US" sz="3200" dirty="0"/>
              <a:t>	</a:t>
            </a:r>
            <a:r>
              <a:rPr lang="en-US" sz="3200" dirty="0" smtClean="0"/>
              <a:t>					   Triple Bond</a:t>
            </a:r>
            <a:endParaRPr lang="en-US" sz="3200" baseline="-25000" dirty="0"/>
          </a:p>
          <a:p>
            <a:pPr>
              <a:buNone/>
            </a:pPr>
            <a:r>
              <a:rPr lang="en-US" sz="3200" baseline="-25000" dirty="0" smtClean="0"/>
              <a:t>							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524000" y="2667000"/>
            <a:ext cx="66293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   N   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N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Wingdings" pitchFamily="2" charset="2"/>
              </a:rPr>
              <a:t> 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6134894" y="46093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Flowchart: Connector 8"/>
          <p:cNvSpPr/>
          <p:nvPr/>
        </p:nvSpPr>
        <p:spPr>
          <a:xfrm>
            <a:off x="2057400" y="2514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20574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16002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16002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25908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3657600" y="2514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41910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/>
          <p:cNvSpPr/>
          <p:nvPr/>
        </p:nvSpPr>
        <p:spPr>
          <a:xfrm>
            <a:off x="41910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/>
          <p:cNvSpPr/>
          <p:nvPr/>
        </p:nvSpPr>
        <p:spPr>
          <a:xfrm>
            <a:off x="3657600" y="3505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32766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58674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/>
          <p:cNvSpPr/>
          <p:nvPr/>
        </p:nvSpPr>
        <p:spPr>
          <a:xfrm>
            <a:off x="58674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/>
          <p:cNvSpPr/>
          <p:nvPr/>
        </p:nvSpPr>
        <p:spPr>
          <a:xfrm>
            <a:off x="67818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/>
          <p:cNvSpPr/>
          <p:nvPr/>
        </p:nvSpPr>
        <p:spPr>
          <a:xfrm>
            <a:off x="65532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/>
          <p:cNvSpPr/>
          <p:nvPr/>
        </p:nvSpPr>
        <p:spPr>
          <a:xfrm>
            <a:off x="65532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67818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/>
          <p:cNvSpPr/>
          <p:nvPr/>
        </p:nvSpPr>
        <p:spPr>
          <a:xfrm>
            <a:off x="70104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78486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/>
          <p:cNvSpPr/>
          <p:nvPr/>
        </p:nvSpPr>
        <p:spPr>
          <a:xfrm>
            <a:off x="78486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/>
          <p:cNvSpPr/>
          <p:nvPr/>
        </p:nvSpPr>
        <p:spPr>
          <a:xfrm>
            <a:off x="7010400" y="3200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6400800" y="39624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00800" y="40386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00800" y="4114800"/>
            <a:ext cx="228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Polyatomic Ions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600200"/>
            <a:ext cx="3963987" cy="5257800"/>
          </a:xfrm>
        </p:spPr>
        <p:txBody>
          <a:bodyPr/>
          <a:lstStyle/>
          <a:p>
            <a:r>
              <a:rPr lang="en-US" sz="3200" dirty="0" smtClean="0"/>
              <a:t>Polyatomic ions</a:t>
            </a:r>
          </a:p>
          <a:p>
            <a:pPr lvl="1"/>
            <a:r>
              <a:rPr lang="en-US" sz="3200" dirty="0" smtClean="0"/>
              <a:t>Table E</a:t>
            </a:r>
          </a:p>
          <a:p>
            <a:pPr lvl="1"/>
            <a:r>
              <a:rPr lang="en-US" sz="3200" dirty="0" smtClean="0"/>
              <a:t>Ions (charged particle) held together by covalent bonds.</a:t>
            </a:r>
            <a:endParaRPr lang="en-US" sz="3200" dirty="0"/>
          </a:p>
        </p:txBody>
      </p:sp>
      <p:pic>
        <p:nvPicPr>
          <p:cNvPr id="4" name="Picture 3" descr="chem%20table%20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74771" y="2057400"/>
            <a:ext cx="4924995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258175" cy="4525963"/>
          </a:xfrm>
        </p:spPr>
        <p:txBody>
          <a:bodyPr/>
          <a:lstStyle/>
          <a:p>
            <a:r>
              <a:rPr lang="en-US" sz="3200" dirty="0" smtClean="0"/>
              <a:t>The force that holds two atoms (ions) together.</a:t>
            </a:r>
          </a:p>
          <a:p>
            <a:r>
              <a:rPr lang="en-US" sz="3200" dirty="0" smtClean="0"/>
              <a:t>Bonding releases energy – </a:t>
            </a:r>
            <a:r>
              <a:rPr lang="en-US" sz="3200" u="sng" dirty="0" smtClean="0"/>
              <a:t>Exothermic</a:t>
            </a:r>
            <a:r>
              <a:rPr lang="en-US" sz="32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exotherm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3302000"/>
            <a:ext cx="5334000" cy="3556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231297" y="5410200"/>
            <a:ext cx="1912703" cy="461665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</a:t>
            </a:r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ore 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table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2324100" y="49149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313612" cy="1470025"/>
          </a:xfrm>
        </p:spPr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Covalent Bond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905000"/>
            <a:ext cx="8459787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 smtClean="0"/>
              <a:t>Sharing electrons between two nonmetals.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Makes a molecule.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 lvl="8">
              <a:buFont typeface="Arial" pitchFamily="34" charset="0"/>
              <a:buChar char="•"/>
            </a:pPr>
            <a:endParaRPr lang="en-US" sz="3200" dirty="0"/>
          </a:p>
        </p:txBody>
      </p:sp>
      <p:pic>
        <p:nvPicPr>
          <p:cNvPr id="6" name="Picture 5" descr="Lec21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00400"/>
            <a:ext cx="5421745" cy="3657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68864" y="4343400"/>
            <a:ext cx="37751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Metals = Blue</a:t>
            </a:r>
          </a:p>
          <a:p>
            <a:r>
              <a:rPr lang="en-US" sz="3200" dirty="0" smtClean="0"/>
              <a:t>Nonmetals = Yellow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wdot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81000"/>
            <a:ext cx="6553200" cy="2696066"/>
          </a:xfrm>
          <a:prstGeom prst="rect">
            <a:avLst/>
          </a:prstGeom>
        </p:spPr>
      </p:pic>
      <p:pic>
        <p:nvPicPr>
          <p:cNvPr id="5" name="Picture 4" descr="6367161219033834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3962400"/>
            <a:ext cx="2514600" cy="19613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76800" y="4495800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304800"/>
            <a:ext cx="1024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5867400" y="4800600"/>
            <a:ext cx="6858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6400800" y="838200"/>
            <a:ext cx="4572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james-bond-cars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588766"/>
            <a:ext cx="4648200" cy="3269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Covalent Bond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Octet Rule – elements generally bond to attain 8 valence electrons.</a:t>
            </a:r>
          </a:p>
          <a:p>
            <a:r>
              <a:rPr lang="en-US" sz="3200" dirty="0" smtClean="0"/>
              <a:t>Noble gas configuration – very stable.</a:t>
            </a:r>
            <a:endParaRPr lang="en-US" sz="3200" dirty="0"/>
          </a:p>
        </p:txBody>
      </p:sp>
      <p:pic>
        <p:nvPicPr>
          <p:cNvPr id="6" name="Picture 5" descr="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581400"/>
            <a:ext cx="4611511" cy="2895600"/>
          </a:xfrm>
          <a:prstGeom prst="rect">
            <a:avLst/>
          </a:prstGeom>
        </p:spPr>
      </p:pic>
      <p:pic>
        <p:nvPicPr>
          <p:cNvPr id="59396" name="Picture 4" descr="C:\Documents and Settings\stc\Local Settings\Temporary Internet Files\Content.IE5\UDHTB68N\MM90028275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638800"/>
            <a:ext cx="1219200" cy="1219200"/>
          </a:xfrm>
          <a:prstGeom prst="rect">
            <a:avLst/>
          </a:prstGeom>
          <a:noFill/>
        </p:spPr>
      </p:pic>
      <p:pic>
        <p:nvPicPr>
          <p:cNvPr id="59397" name="Picture 5" descr="C:\Documents and Settings\stc\Local Settings\Temporary Internet Files\Content.IE5\ISV3ZJ4S\MM900043729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5181600"/>
            <a:ext cx="1038225" cy="1676400"/>
          </a:xfrm>
          <a:prstGeom prst="rect">
            <a:avLst/>
          </a:prstGeom>
          <a:noFill/>
        </p:spPr>
      </p:pic>
      <p:pic>
        <p:nvPicPr>
          <p:cNvPr id="10" name="Picture 9" descr="Fluorine_molecu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4495800"/>
            <a:ext cx="3614615" cy="762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819400" y="3352800"/>
            <a:ext cx="152798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 w="50800"/>
                <a:solidFill>
                  <a:srgbClr val="00B050"/>
                </a:solidFill>
                <a:effectLst/>
              </a:rPr>
              <a:t>Stable </a:t>
            </a:r>
          </a:p>
          <a:p>
            <a:pPr algn="ctr"/>
            <a:r>
              <a:rPr lang="en-US" sz="3200" b="1" cap="none" spc="0" dirty="0" smtClean="0">
                <a:ln w="50800"/>
                <a:solidFill>
                  <a:srgbClr val="00B050"/>
                </a:solidFill>
                <a:effectLst/>
              </a:rPr>
              <a:t>Octet</a:t>
            </a:r>
            <a:endParaRPr lang="en-US" sz="3200" b="1" cap="none" spc="0" dirty="0">
              <a:ln w="50800"/>
              <a:solidFill>
                <a:srgbClr val="00B05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Covalent Bond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covalent_bondin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36367"/>
            <a:ext cx="5562600" cy="3821633"/>
          </a:xfrm>
        </p:spPr>
      </p:pic>
      <p:pic>
        <p:nvPicPr>
          <p:cNvPr id="6" name="Picture 5" descr="covalent_bond_animati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999" y="1676400"/>
            <a:ext cx="3364345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Covalent Bond Polarity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/>
              <a:t>Polar Covalent Bond</a:t>
            </a:r>
          </a:p>
          <a:p>
            <a:pPr lvl="1"/>
            <a:r>
              <a:rPr lang="en-US" sz="3200" dirty="0" smtClean="0"/>
              <a:t>Has 2 poles </a:t>
            </a:r>
            <a:r>
              <a:rPr lang="en-US" sz="3200" dirty="0" smtClean="0">
                <a:sym typeface="Wingdings" pitchFamily="2" charset="2"/>
              </a:rPr>
              <a:t> dipole</a:t>
            </a:r>
          </a:p>
          <a:p>
            <a:pPr lvl="1"/>
            <a:r>
              <a:rPr lang="en-US" sz="3200" dirty="0" smtClean="0">
                <a:sym typeface="Wingdings" pitchFamily="2" charset="2"/>
              </a:rPr>
              <a:t>Unequal sharing (one element is more electronegative than another)</a:t>
            </a:r>
          </a:p>
          <a:p>
            <a:pPr lvl="1"/>
            <a:r>
              <a:rPr lang="en-US" sz="3200" dirty="0" smtClean="0">
                <a:sym typeface="Wingdings" pitchFamily="2" charset="2"/>
              </a:rPr>
              <a:t>A bond between 2 different nonmetals.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276600" y="4724400"/>
            <a:ext cx="288091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 - O</a:t>
            </a:r>
            <a:endParaRPr lang="en-US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1357" y="6334780"/>
            <a:ext cx="38026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ore electronegative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Curved Connector 6"/>
          <p:cNvCxnSpPr>
            <a:endCxn id="4" idx="3"/>
          </p:cNvCxnSpPr>
          <p:nvPr/>
        </p:nvCxnSpPr>
        <p:spPr>
          <a:xfrm rot="10800000">
            <a:off x="6157518" y="5447676"/>
            <a:ext cx="1614882" cy="8769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Electronegativity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Atoms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Picture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76401"/>
            <a:ext cx="919184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Polar Covalent Bond</a:t>
            </a:r>
            <a:endParaRPr lang="en-US" sz="6000" dirty="0"/>
          </a:p>
        </p:txBody>
      </p:sp>
      <p:pic>
        <p:nvPicPr>
          <p:cNvPr id="7" name="Content Placeholder 6" descr="0005-009-samplessha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6189" r="54132" b="84523"/>
          <a:stretch>
            <a:fillRect/>
          </a:stretch>
        </p:blipFill>
        <p:spPr>
          <a:xfrm>
            <a:off x="3200400" y="3276600"/>
            <a:ext cx="3048000" cy="1066800"/>
          </a:xfr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00200" y="1828800"/>
          <a:ext cx="60960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Chlorine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Hydrogen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Difference</a:t>
                      </a:r>
                      <a:endParaRPr lang="en-US" sz="2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0.9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454967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This is more than the 0.5 minimum needed for a polar bond. There is a relatively + charge at the hydrogen end and a relatively negative - charge at the chlorine end. The polarity of bonds is indicated by an arrow. The arrow points at the more electronegative atom the pair. The more different the </a:t>
            </a:r>
            <a:r>
              <a:rPr lang="en-US" sz="2400" dirty="0" err="1" smtClean="0"/>
              <a:t>electronegativity</a:t>
            </a:r>
            <a:r>
              <a:rPr lang="en-US" sz="2400" dirty="0" smtClean="0"/>
              <a:t> the more polar the bond.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6_slide">
  <a:themeElements>
    <a:clrScheme name="Office Theme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9933"/>
      </a:lt1>
      <a:dk2>
        <a:srgbClr val="000000"/>
      </a:dk2>
      <a:lt2>
        <a:srgbClr val="CCCCCC"/>
      </a:lt2>
      <a:accent1>
        <a:srgbClr val="805900"/>
      </a:accent1>
      <a:accent2>
        <a:srgbClr val="99371F"/>
      </a:accent2>
      <a:accent3>
        <a:srgbClr val="FFCAAD"/>
      </a:accent3>
      <a:accent4>
        <a:srgbClr val="000000"/>
      </a:accent4>
      <a:accent5>
        <a:srgbClr val="C0B5AA"/>
      </a:accent5>
      <a:accent6>
        <a:srgbClr val="8A311B"/>
      </a:accent6>
      <a:hlink>
        <a:srgbClr val="733900"/>
      </a:hlink>
      <a:folHlink>
        <a:srgbClr val="80192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CAAD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CAAD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CAAD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9933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CAAD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5300"/>
        </a:accent1>
        <a:accent2>
          <a:srgbClr val="8C4600"/>
        </a:accent2>
        <a:accent3>
          <a:srgbClr val="FFFFFF"/>
        </a:accent3>
        <a:accent4>
          <a:srgbClr val="000000"/>
        </a:accent4>
        <a:accent5>
          <a:srgbClr val="D0B3AA"/>
        </a:accent5>
        <a:accent6>
          <a:srgbClr val="7E3F00"/>
        </a:accent6>
        <a:hlink>
          <a:srgbClr val="7339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5900"/>
        </a:accent1>
        <a:accent2>
          <a:srgbClr val="99371F"/>
        </a:accent2>
        <a:accent3>
          <a:srgbClr val="FFFFFF"/>
        </a:accent3>
        <a:accent4>
          <a:srgbClr val="000000"/>
        </a:accent4>
        <a:accent5>
          <a:srgbClr val="C0B5AA"/>
        </a:accent5>
        <a:accent6>
          <a:srgbClr val="8A311B"/>
        </a:accent6>
        <a:hlink>
          <a:srgbClr val="733900"/>
        </a:hlink>
        <a:folHlink>
          <a:srgbClr val="80192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4F7A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CB2BE"/>
        </a:accent5>
        <a:accent6>
          <a:srgbClr val="733900"/>
        </a:accent6>
        <a:hlink>
          <a:srgbClr val="453161"/>
        </a:hlink>
        <a:folHlink>
          <a:srgbClr val="134C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05900"/>
        </a:accent1>
        <a:accent2>
          <a:srgbClr val="204C6B"/>
        </a:accent2>
        <a:accent3>
          <a:srgbClr val="FFFFFF"/>
        </a:accent3>
        <a:accent4>
          <a:srgbClr val="000000"/>
        </a:accent4>
        <a:accent5>
          <a:srgbClr val="B3B5AA"/>
        </a:accent5>
        <a:accent6>
          <a:srgbClr val="1C4460"/>
        </a:accent6>
        <a:hlink>
          <a:srgbClr val="5E265A"/>
        </a:hlink>
        <a:folHlink>
          <a:srgbClr val="6B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ind_1256_slide</Template>
  <TotalTime>154</TotalTime>
  <Words>257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ind_1256_slide</vt:lpstr>
      <vt:lpstr>1_Default Design</vt:lpstr>
      <vt:lpstr>Bonding</vt:lpstr>
      <vt:lpstr>Bond</vt:lpstr>
      <vt:lpstr>Covalent Bond</vt:lpstr>
      <vt:lpstr>Slide 4</vt:lpstr>
      <vt:lpstr>Covalent Bond</vt:lpstr>
      <vt:lpstr>Covalent Bond</vt:lpstr>
      <vt:lpstr>Covalent Bond Polarity</vt:lpstr>
      <vt:lpstr>Electronegativity of Atoms</vt:lpstr>
      <vt:lpstr>Polar Covalent Bond</vt:lpstr>
      <vt:lpstr>Slide 10</vt:lpstr>
      <vt:lpstr>Covalent Bond Polarity</vt:lpstr>
      <vt:lpstr>Multiple Covalent Bonds</vt:lpstr>
      <vt:lpstr>Multiple Covalent Bonds</vt:lpstr>
      <vt:lpstr>Multiple Covalent Bonds</vt:lpstr>
      <vt:lpstr>Polyatomic 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</dc:title>
  <dc:creator>Randy</dc:creator>
  <cp:lastModifiedBy>Randy</cp:lastModifiedBy>
  <cp:revision>22</cp:revision>
  <dcterms:created xsi:type="dcterms:W3CDTF">2010-11-13T21:14:19Z</dcterms:created>
  <dcterms:modified xsi:type="dcterms:W3CDTF">2010-11-14T01:50:13Z</dcterms:modified>
</cp:coreProperties>
</file>