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2"/>
  </p:notesMasterIdLst>
  <p:sldIdLst>
    <p:sldId id="256" r:id="rId3"/>
    <p:sldId id="277" r:id="rId4"/>
    <p:sldId id="279" r:id="rId5"/>
    <p:sldId id="280" r:id="rId6"/>
    <p:sldId id="281" r:id="rId7"/>
    <p:sldId id="258" r:id="rId8"/>
    <p:sldId id="259" r:id="rId9"/>
    <p:sldId id="261" r:id="rId10"/>
    <p:sldId id="271" r:id="rId11"/>
    <p:sldId id="262" r:id="rId12"/>
    <p:sldId id="272" r:id="rId13"/>
    <p:sldId id="273" r:id="rId14"/>
    <p:sldId id="263" r:id="rId15"/>
    <p:sldId id="274" r:id="rId16"/>
    <p:sldId id="276" r:id="rId17"/>
    <p:sldId id="282" r:id="rId18"/>
    <p:sldId id="283" r:id="rId19"/>
    <p:sldId id="284" r:id="rId20"/>
    <p:sldId id="28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5" d="100"/>
          <a:sy n="65" d="100"/>
        </p:scale>
        <p:origin x="-114"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1526762-CDC5-494D-8037-92F743C0F2F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272B3034-13D1-4E69-A512-1FBF27E5315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DB12BC-ECEF-4B96-BE6F-F232C6AF88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8F8079-FFC1-46F6-885C-1181A7146D6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A9A91AEF-4258-46CF-A9EC-BEE20BC10C2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FACA1-E490-4049-A46E-198925D8396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FDC672-60F5-48F1-A579-E761B831AFA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5F432B-2C2F-47D2-BFD6-7D734E59659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4DBB63-2024-4A36-AD84-0CF408DD923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08D1E8-9B1E-4D7A-88AA-DD346E1A9EE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C85153-7F1A-4A11-8CEF-74A686800EA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088E55-CAE2-40D2-9F5D-4D77E17322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9B03D6-E83D-4842-A1F9-4708BCF1E9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C4EFEA-22E1-403C-AFB6-16E684721E3C}"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C06E70-4557-4A87-8667-C020035A900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1DCA3F-0983-47E8-880E-18A4795C16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AD7D58-32F1-4ECE-AEC5-0528C1F387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3F3D99-175C-455B-BB29-B41A0F6206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B52FB2-5966-48EA-BCA3-91BC3236C0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0F22C2-5D79-4231-998B-AF03733E2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98DEBA-D08A-42A7-9681-8DAF49919B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A86141-CC6E-4E1C-84A4-F132CA76D01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6B2D34-7625-45FF-8F8E-02434BE70D3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334989-3C83-480C-8F10-9A39E50A78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1100D12-D0B4-43C9-BE73-289C22F3DC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2057400" y="228600"/>
            <a:ext cx="5638800" cy="1981200"/>
          </a:xfrm>
        </p:spPr>
        <p:txBody>
          <a:bodyPr/>
          <a:lstStyle/>
          <a:p>
            <a:r>
              <a:rPr lang="en-US" sz="6600" dirty="0" smtClean="0">
                <a:effectLst>
                  <a:outerShdw blurRad="38100" dist="38100" dir="2700000" algn="tl">
                    <a:srgbClr val="000000">
                      <a:alpha val="43137"/>
                    </a:srgbClr>
                  </a:outerShdw>
                </a:effectLst>
              </a:rPr>
              <a:t>Metallic Bonds &amp; Ionic Bonds</a:t>
            </a:r>
            <a:endParaRPr lang="en-US" sz="6600" dirty="0">
              <a:effectLst>
                <a:outerShdw blurRad="38100" dist="38100" dir="2700000" algn="tl">
                  <a:srgbClr val="000000">
                    <a:alpha val="43137"/>
                  </a:srgbClr>
                </a:outerShdw>
              </a:effectLst>
            </a:endParaRPr>
          </a:p>
        </p:txBody>
      </p:sp>
      <p:pic>
        <p:nvPicPr>
          <p:cNvPr id="7" name="Picture 6" descr="Loss%20of%20Electron%20Cartoon.jpg"/>
          <p:cNvPicPr>
            <a:picLocks noChangeAspect="1"/>
          </p:cNvPicPr>
          <p:nvPr/>
        </p:nvPicPr>
        <p:blipFill>
          <a:blip r:embed="rId2" cstate="print"/>
          <a:stretch>
            <a:fillRect/>
          </a:stretch>
        </p:blipFill>
        <p:spPr>
          <a:xfrm>
            <a:off x="4267200" y="2070957"/>
            <a:ext cx="4876800" cy="478704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6425" cy="1143000"/>
          </a:xfrm>
        </p:spPr>
        <p:txBody>
          <a:bodyPr/>
          <a:lstStyle/>
          <a:p>
            <a:pPr algn="ctr"/>
            <a:r>
              <a:rPr lang="en-US" sz="5400" dirty="0" smtClean="0">
                <a:effectLst>
                  <a:outerShdw blurRad="38100" dist="38100" dir="2700000" algn="tl">
                    <a:srgbClr val="000000">
                      <a:alpha val="43137"/>
                    </a:srgbClr>
                  </a:outerShdw>
                </a:effectLst>
              </a:rPr>
              <a:t>Electron dot structure for ionic bonds</a:t>
            </a:r>
            <a:endParaRPr lang="en-US" sz="54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152401" y="1905000"/>
            <a:ext cx="8763000" cy="4953000"/>
          </a:xfrm>
        </p:spPr>
        <p:txBody>
          <a:bodyPr/>
          <a:lstStyle/>
          <a:p>
            <a:r>
              <a:rPr lang="en-US" sz="3200" dirty="0" smtClean="0"/>
              <a:t>No molecules </a:t>
            </a:r>
            <a:r>
              <a:rPr lang="en-US" sz="3200" dirty="0" smtClean="0">
                <a:sym typeface="Wingdings" pitchFamily="2" charset="2"/>
              </a:rPr>
              <a:t> </a:t>
            </a:r>
            <a:r>
              <a:rPr lang="en-US" sz="3200" dirty="0">
                <a:sym typeface="Wingdings" pitchFamily="2" charset="2"/>
              </a:rPr>
              <a:t>s</a:t>
            </a:r>
            <a:r>
              <a:rPr lang="en-US" sz="3200" dirty="0" smtClean="0">
                <a:sym typeface="Wingdings" pitchFamily="2" charset="2"/>
              </a:rPr>
              <a:t>how ions</a:t>
            </a:r>
          </a:p>
          <a:p>
            <a:endParaRPr lang="en-US" sz="3200" dirty="0">
              <a:sym typeface="Wingdings" pitchFamily="2" charset="2"/>
            </a:endParaRPr>
          </a:p>
          <a:p>
            <a:pPr>
              <a:buNone/>
            </a:pPr>
            <a:r>
              <a:rPr lang="en-US" sz="3200" dirty="0" smtClean="0">
                <a:sym typeface="Wingdings" pitchFamily="2" charset="2"/>
              </a:rPr>
              <a:t>				</a:t>
            </a:r>
            <a:r>
              <a:rPr lang="en-US" sz="3200" u="sng" dirty="0" smtClean="0">
                <a:sym typeface="Wingdings" pitchFamily="2" charset="2"/>
              </a:rPr>
              <a:t>atoms</a:t>
            </a:r>
            <a:r>
              <a:rPr lang="en-US" sz="3200" dirty="0" smtClean="0">
                <a:sym typeface="Wingdings" pitchFamily="2" charset="2"/>
              </a:rPr>
              <a:t>		</a:t>
            </a:r>
            <a:r>
              <a:rPr lang="en-US" sz="3200" u="sng" dirty="0" smtClean="0">
                <a:sym typeface="Wingdings" pitchFamily="2" charset="2"/>
              </a:rPr>
              <a:t>ions</a:t>
            </a:r>
            <a:endParaRPr lang="en-US" sz="3200" dirty="0" smtClean="0">
              <a:sym typeface="Wingdings" pitchFamily="2" charset="2"/>
            </a:endParaRPr>
          </a:p>
          <a:p>
            <a:pPr>
              <a:buNone/>
            </a:pPr>
            <a:endParaRPr lang="en-US" sz="3200" u="sng" dirty="0">
              <a:sym typeface="Wingdings" pitchFamily="2" charset="2"/>
            </a:endParaRPr>
          </a:p>
          <a:p>
            <a:pPr>
              <a:buNone/>
            </a:pPr>
            <a:r>
              <a:rPr lang="en-US" sz="3200" dirty="0" smtClean="0">
                <a:sym typeface="Wingdings" pitchFamily="2" charset="2"/>
              </a:rPr>
              <a:t>  		</a:t>
            </a:r>
            <a:r>
              <a:rPr lang="en-US" sz="3200" dirty="0" err="1" smtClean="0">
                <a:sym typeface="Wingdings" pitchFamily="2" charset="2"/>
              </a:rPr>
              <a:t>LiF</a:t>
            </a:r>
            <a:r>
              <a:rPr lang="en-US" sz="3200" dirty="0" smtClean="0">
                <a:sym typeface="Wingdings" pitchFamily="2" charset="2"/>
              </a:rPr>
              <a:t>         Li       F              [ Li ]</a:t>
            </a:r>
            <a:r>
              <a:rPr lang="en-US" sz="3200" baseline="30000" dirty="0" smtClean="0">
                <a:sym typeface="Wingdings" pitchFamily="2" charset="2"/>
              </a:rPr>
              <a:t>+</a:t>
            </a:r>
            <a:r>
              <a:rPr lang="en-US" sz="3200" dirty="0" smtClean="0">
                <a:sym typeface="Wingdings" pitchFamily="2" charset="2"/>
              </a:rPr>
              <a:t>  [  F  ]</a:t>
            </a:r>
            <a:r>
              <a:rPr lang="en-US" sz="3200" baseline="30000" dirty="0" smtClean="0">
                <a:sym typeface="Wingdings" pitchFamily="2" charset="2"/>
              </a:rPr>
              <a:t>-</a:t>
            </a:r>
            <a:endParaRPr lang="en-US" sz="3200" baseline="30000" dirty="0">
              <a:sym typeface="Wingdings" pitchFamily="2" charset="2"/>
            </a:endParaRPr>
          </a:p>
        </p:txBody>
      </p:sp>
      <p:sp>
        <p:nvSpPr>
          <p:cNvPr id="7" name="Oval 6"/>
          <p:cNvSpPr/>
          <p:nvPr/>
        </p:nvSpPr>
        <p:spPr>
          <a:xfrm>
            <a:off x="28194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38100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40386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Oval 9"/>
          <p:cNvSpPr/>
          <p:nvPr/>
        </p:nvSpPr>
        <p:spPr>
          <a:xfrm>
            <a:off x="4267200" y="4343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42672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40386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38100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3581400" y="4495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Oval 14"/>
          <p:cNvSpPr/>
          <p:nvPr/>
        </p:nvSpPr>
        <p:spPr>
          <a:xfrm>
            <a:off x="70866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73152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7" name="Oval 16"/>
          <p:cNvSpPr/>
          <p:nvPr/>
        </p:nvSpPr>
        <p:spPr>
          <a:xfrm>
            <a:off x="6934200" y="4343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69342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9" name="Oval 18"/>
          <p:cNvSpPr/>
          <p:nvPr/>
        </p:nvSpPr>
        <p:spPr>
          <a:xfrm>
            <a:off x="70866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Oval 19"/>
          <p:cNvSpPr/>
          <p:nvPr/>
        </p:nvSpPr>
        <p:spPr>
          <a:xfrm>
            <a:off x="73152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1" name="Oval 20"/>
          <p:cNvSpPr/>
          <p:nvPr/>
        </p:nvSpPr>
        <p:spPr>
          <a:xfrm>
            <a:off x="74676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2" name="Oval 21"/>
          <p:cNvSpPr/>
          <p:nvPr/>
        </p:nvSpPr>
        <p:spPr>
          <a:xfrm>
            <a:off x="7467600" y="4343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24" name="Straight Connector 23"/>
          <p:cNvCxnSpPr/>
          <p:nvPr/>
        </p:nvCxnSpPr>
        <p:spPr>
          <a:xfrm>
            <a:off x="6477000" y="45720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rot="16200000" flipV="1">
            <a:off x="6324600" y="5029200"/>
            <a:ext cx="685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Rectangle 26"/>
          <p:cNvSpPr/>
          <p:nvPr/>
        </p:nvSpPr>
        <p:spPr>
          <a:xfrm>
            <a:off x="5795378" y="5410200"/>
            <a:ext cx="2000869" cy="523220"/>
          </a:xfrm>
          <a:prstGeom prst="rect">
            <a:avLst/>
          </a:prstGeom>
          <a:noFill/>
        </p:spPr>
        <p:txBody>
          <a:bodyPr wrap="none" lIns="91440" tIns="45720" rIns="91440" bIns="45720">
            <a:spAutoFit/>
          </a:bodyPr>
          <a:lstStyle/>
          <a:p>
            <a:pPr algn="ctr"/>
            <a:r>
              <a:rPr lang="en-US" sz="2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i</a:t>
            </a: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onic bond</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6425" cy="1143000"/>
          </a:xfrm>
        </p:spPr>
        <p:txBody>
          <a:bodyPr/>
          <a:lstStyle/>
          <a:p>
            <a:pPr algn="ctr"/>
            <a:r>
              <a:rPr lang="en-US" sz="5400" dirty="0" smtClean="0">
                <a:effectLst>
                  <a:outerShdw blurRad="38100" dist="38100" dir="2700000" algn="tl">
                    <a:srgbClr val="000000">
                      <a:alpha val="43137"/>
                    </a:srgbClr>
                  </a:outerShdw>
                </a:effectLst>
              </a:rPr>
              <a:t>Electron dot structure for ionic bonds</a:t>
            </a:r>
            <a:endParaRPr lang="en-US" sz="54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152401" y="1905000"/>
            <a:ext cx="8763000" cy="4953000"/>
          </a:xfrm>
        </p:spPr>
        <p:txBody>
          <a:bodyPr/>
          <a:lstStyle/>
          <a:p>
            <a:r>
              <a:rPr lang="en-US" sz="3200" dirty="0" smtClean="0"/>
              <a:t>Metals </a:t>
            </a:r>
            <a:r>
              <a:rPr lang="en-US" sz="3200" dirty="0" smtClean="0">
                <a:sym typeface="Wingdings" pitchFamily="2" charset="2"/>
              </a:rPr>
              <a:t> giving</a:t>
            </a:r>
          </a:p>
          <a:p>
            <a:r>
              <a:rPr lang="en-US" sz="3200" dirty="0" smtClean="0">
                <a:sym typeface="Wingdings" pitchFamily="2" charset="2"/>
              </a:rPr>
              <a:t>Nonmetals  accepting</a:t>
            </a:r>
          </a:p>
          <a:p>
            <a:pPr>
              <a:buNone/>
            </a:pPr>
            <a:r>
              <a:rPr lang="en-US" sz="3200" dirty="0" smtClean="0">
                <a:sym typeface="Wingdings" pitchFamily="2" charset="2"/>
              </a:rPr>
              <a:t>				</a:t>
            </a:r>
            <a:r>
              <a:rPr lang="en-US" sz="3200" u="sng" dirty="0" smtClean="0">
                <a:sym typeface="Wingdings" pitchFamily="2" charset="2"/>
              </a:rPr>
              <a:t>atoms</a:t>
            </a:r>
            <a:r>
              <a:rPr lang="en-US" sz="3200" dirty="0" smtClean="0">
                <a:sym typeface="Wingdings" pitchFamily="2" charset="2"/>
              </a:rPr>
              <a:t>		</a:t>
            </a:r>
            <a:r>
              <a:rPr lang="en-US" sz="3200" u="sng" dirty="0" smtClean="0">
                <a:sym typeface="Wingdings" pitchFamily="2" charset="2"/>
              </a:rPr>
              <a:t>ions</a:t>
            </a:r>
            <a:endParaRPr lang="en-US" sz="3200" dirty="0" smtClean="0">
              <a:sym typeface="Wingdings" pitchFamily="2" charset="2"/>
            </a:endParaRPr>
          </a:p>
          <a:p>
            <a:pPr>
              <a:buNone/>
            </a:pPr>
            <a:r>
              <a:rPr lang="en-US" sz="3200" dirty="0" smtClean="0">
                <a:sym typeface="Wingdings" pitchFamily="2" charset="2"/>
              </a:rPr>
              <a:t>		</a:t>
            </a:r>
          </a:p>
          <a:p>
            <a:pPr>
              <a:buNone/>
            </a:pPr>
            <a:r>
              <a:rPr lang="en-US" sz="3200" dirty="0">
                <a:sym typeface="Wingdings" pitchFamily="2" charset="2"/>
              </a:rPr>
              <a:t>	</a:t>
            </a:r>
            <a:r>
              <a:rPr lang="en-US" sz="3200" dirty="0" smtClean="0">
                <a:sym typeface="Wingdings" pitchFamily="2" charset="2"/>
              </a:rPr>
              <a:t>    </a:t>
            </a:r>
            <a:r>
              <a:rPr lang="en-US" sz="3200" dirty="0" err="1" smtClean="0">
                <a:sym typeface="Wingdings" pitchFamily="2" charset="2"/>
              </a:rPr>
              <a:t>CaO</a:t>
            </a:r>
            <a:r>
              <a:rPr lang="en-US" sz="3200" dirty="0" smtClean="0">
                <a:sym typeface="Wingdings" pitchFamily="2" charset="2"/>
              </a:rPr>
              <a:t>		Ca      O		[Ca]</a:t>
            </a:r>
            <a:r>
              <a:rPr lang="en-US" sz="3200" baseline="30000" dirty="0" smtClean="0">
                <a:sym typeface="Wingdings" pitchFamily="2" charset="2"/>
              </a:rPr>
              <a:t>2+ </a:t>
            </a:r>
            <a:r>
              <a:rPr lang="en-US" sz="3200" dirty="0" smtClean="0">
                <a:sym typeface="Wingdings" pitchFamily="2" charset="2"/>
              </a:rPr>
              <a:t>[ O ]</a:t>
            </a:r>
            <a:r>
              <a:rPr lang="en-US" sz="3200" baseline="30000" dirty="0" smtClean="0">
                <a:sym typeface="Wingdings" pitchFamily="2" charset="2"/>
              </a:rPr>
              <a:t>2-</a:t>
            </a:r>
            <a:endParaRPr lang="en-US" sz="3200" baseline="30000" dirty="0">
              <a:sym typeface="Wingdings" pitchFamily="2" charset="2"/>
            </a:endParaRPr>
          </a:p>
        </p:txBody>
      </p:sp>
      <p:sp>
        <p:nvSpPr>
          <p:cNvPr id="25" name="Oval 24"/>
          <p:cNvSpPr/>
          <p:nvPr/>
        </p:nvSpPr>
        <p:spPr>
          <a:xfrm>
            <a:off x="31242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Oval 27"/>
          <p:cNvSpPr/>
          <p:nvPr/>
        </p:nvSpPr>
        <p:spPr>
          <a:xfrm>
            <a:off x="3581400" y="4495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29" name="Oval 28"/>
          <p:cNvSpPr/>
          <p:nvPr/>
        </p:nvSpPr>
        <p:spPr>
          <a:xfrm>
            <a:off x="3962400" y="4495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Oval 29"/>
          <p:cNvSpPr/>
          <p:nvPr/>
        </p:nvSpPr>
        <p:spPr>
          <a:xfrm>
            <a:off x="42672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Oval 30"/>
          <p:cNvSpPr/>
          <p:nvPr/>
        </p:nvSpPr>
        <p:spPr>
          <a:xfrm>
            <a:off x="45720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4572000" y="4343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Oval 32"/>
          <p:cNvSpPr/>
          <p:nvPr/>
        </p:nvSpPr>
        <p:spPr>
          <a:xfrm>
            <a:off x="41148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Oval 33"/>
          <p:cNvSpPr/>
          <p:nvPr/>
        </p:nvSpPr>
        <p:spPr>
          <a:xfrm>
            <a:off x="43434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6425" cy="1143000"/>
          </a:xfrm>
        </p:spPr>
        <p:txBody>
          <a:bodyPr/>
          <a:lstStyle/>
          <a:p>
            <a:pPr algn="ctr"/>
            <a:r>
              <a:rPr lang="en-US" sz="5400" dirty="0" smtClean="0">
                <a:effectLst>
                  <a:outerShdw blurRad="38100" dist="38100" dir="2700000" algn="tl">
                    <a:srgbClr val="000000">
                      <a:alpha val="43137"/>
                    </a:srgbClr>
                  </a:outerShdw>
                </a:effectLst>
              </a:rPr>
              <a:t>Electron dot structure for ionic bonds</a:t>
            </a:r>
            <a:endParaRPr lang="en-US" sz="54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152401" y="1905000"/>
            <a:ext cx="8763000" cy="4953000"/>
          </a:xfrm>
        </p:spPr>
        <p:txBody>
          <a:bodyPr/>
          <a:lstStyle/>
          <a:p>
            <a:pPr>
              <a:buNone/>
            </a:pPr>
            <a:endParaRPr lang="en-US" sz="3200" dirty="0" smtClean="0">
              <a:sym typeface="Wingdings" pitchFamily="2" charset="2"/>
            </a:endParaRPr>
          </a:p>
          <a:p>
            <a:pPr>
              <a:buNone/>
            </a:pPr>
            <a:endParaRPr lang="en-US" sz="3200" dirty="0">
              <a:sym typeface="Wingdings" pitchFamily="2" charset="2"/>
            </a:endParaRPr>
          </a:p>
          <a:p>
            <a:pPr>
              <a:buNone/>
            </a:pPr>
            <a:r>
              <a:rPr lang="en-US" sz="3200" dirty="0" smtClean="0">
                <a:sym typeface="Wingdings" pitchFamily="2" charset="2"/>
              </a:rPr>
              <a:t>				</a:t>
            </a:r>
            <a:r>
              <a:rPr lang="en-US" sz="3200" u="sng" dirty="0" smtClean="0">
                <a:sym typeface="Wingdings" pitchFamily="2" charset="2"/>
              </a:rPr>
              <a:t>atoms</a:t>
            </a:r>
            <a:r>
              <a:rPr lang="en-US" sz="3200" dirty="0" smtClean="0">
                <a:sym typeface="Wingdings" pitchFamily="2" charset="2"/>
              </a:rPr>
              <a:t>		</a:t>
            </a:r>
            <a:r>
              <a:rPr lang="en-US" sz="3200" u="sng" dirty="0" smtClean="0">
                <a:sym typeface="Wingdings" pitchFamily="2" charset="2"/>
              </a:rPr>
              <a:t>ions</a:t>
            </a:r>
            <a:endParaRPr lang="en-US" sz="3200" dirty="0" smtClean="0">
              <a:sym typeface="Wingdings" pitchFamily="2" charset="2"/>
            </a:endParaRPr>
          </a:p>
          <a:p>
            <a:pPr>
              <a:buNone/>
            </a:pPr>
            <a:endParaRPr lang="en-US" sz="3200" u="sng" dirty="0">
              <a:sym typeface="Wingdings" pitchFamily="2" charset="2"/>
            </a:endParaRPr>
          </a:p>
          <a:p>
            <a:pPr>
              <a:buNone/>
            </a:pPr>
            <a:r>
              <a:rPr lang="en-US" sz="3200" dirty="0" smtClean="0">
                <a:sym typeface="Wingdings" pitchFamily="2" charset="2"/>
              </a:rPr>
              <a:t>  	CaF</a:t>
            </a:r>
            <a:r>
              <a:rPr lang="en-US" sz="3200" baseline="-25000" dirty="0" smtClean="0">
                <a:sym typeface="Wingdings" pitchFamily="2" charset="2"/>
              </a:rPr>
              <a:t>2</a:t>
            </a:r>
            <a:r>
              <a:rPr lang="en-US" sz="3200" dirty="0" smtClean="0">
                <a:sym typeface="Wingdings" pitchFamily="2" charset="2"/>
              </a:rPr>
              <a:t>     Ca     F      </a:t>
            </a:r>
            <a:r>
              <a:rPr lang="en-US" sz="3200" dirty="0" err="1" smtClean="0">
                <a:sym typeface="Wingdings" pitchFamily="2" charset="2"/>
              </a:rPr>
              <a:t>F</a:t>
            </a:r>
            <a:r>
              <a:rPr lang="en-US" sz="3200" dirty="0" smtClean="0">
                <a:sym typeface="Wingdings" pitchFamily="2" charset="2"/>
              </a:rPr>
              <a:t>              [ Ca ]</a:t>
            </a:r>
            <a:r>
              <a:rPr lang="en-US" sz="3200" baseline="30000" dirty="0" smtClean="0">
                <a:sym typeface="Wingdings" pitchFamily="2" charset="2"/>
              </a:rPr>
              <a:t>2+</a:t>
            </a:r>
            <a:r>
              <a:rPr lang="en-US" sz="3200" dirty="0" smtClean="0">
                <a:sym typeface="Wingdings" pitchFamily="2" charset="2"/>
              </a:rPr>
              <a:t> 2[ F ]</a:t>
            </a:r>
            <a:r>
              <a:rPr lang="en-US" sz="3200" baseline="30000" dirty="0" smtClean="0">
                <a:sym typeface="Wingdings" pitchFamily="2" charset="2"/>
              </a:rPr>
              <a:t>-</a:t>
            </a:r>
            <a:endParaRPr lang="en-US" sz="3200" baseline="30000" dirty="0">
              <a:sym typeface="Wingdings" pitchFamily="2" charset="2"/>
            </a:endParaRPr>
          </a:p>
        </p:txBody>
      </p:sp>
      <p:sp>
        <p:nvSpPr>
          <p:cNvPr id="7" name="Oval 6"/>
          <p:cNvSpPr/>
          <p:nvPr/>
        </p:nvSpPr>
        <p:spPr>
          <a:xfrm>
            <a:off x="22860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39624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41910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Oval 9"/>
          <p:cNvSpPr/>
          <p:nvPr/>
        </p:nvSpPr>
        <p:spPr>
          <a:xfrm>
            <a:off x="4419600" y="4343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44196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41910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39624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38100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3" name="Oval 22"/>
          <p:cNvSpPr/>
          <p:nvPr/>
        </p:nvSpPr>
        <p:spPr>
          <a:xfrm>
            <a:off x="29718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5" name="Oval 24"/>
          <p:cNvSpPr/>
          <p:nvPr/>
        </p:nvSpPr>
        <p:spPr>
          <a:xfrm>
            <a:off x="31242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8" name="Oval 27"/>
          <p:cNvSpPr/>
          <p:nvPr/>
        </p:nvSpPr>
        <p:spPr>
          <a:xfrm>
            <a:off x="3352800" y="4114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9" name="Oval 28"/>
          <p:cNvSpPr/>
          <p:nvPr/>
        </p:nvSpPr>
        <p:spPr>
          <a:xfrm>
            <a:off x="3505200" y="4343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0" name="Oval 29"/>
          <p:cNvSpPr/>
          <p:nvPr/>
        </p:nvSpPr>
        <p:spPr>
          <a:xfrm>
            <a:off x="3505200" y="4572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1" name="Oval 30"/>
          <p:cNvSpPr/>
          <p:nvPr/>
        </p:nvSpPr>
        <p:spPr>
          <a:xfrm>
            <a:off x="33528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2" name="Oval 31"/>
          <p:cNvSpPr/>
          <p:nvPr/>
        </p:nvSpPr>
        <p:spPr>
          <a:xfrm>
            <a:off x="3124200" y="4800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Oval 32"/>
          <p:cNvSpPr/>
          <p:nvPr/>
        </p:nvSpPr>
        <p:spPr>
          <a:xfrm>
            <a:off x="2590800" y="4495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Properties of Ionic Compounds</a:t>
            </a:r>
            <a:endParaRPr lang="en-US" sz="4400" dirty="0"/>
          </a:p>
        </p:txBody>
      </p:sp>
      <p:sp>
        <p:nvSpPr>
          <p:cNvPr id="9" name="Content Placeholder 8"/>
          <p:cNvSpPr>
            <a:spLocks noGrp="1"/>
          </p:cNvSpPr>
          <p:nvPr>
            <p:ph idx="1"/>
          </p:nvPr>
        </p:nvSpPr>
        <p:spPr/>
        <p:txBody>
          <a:bodyPr/>
          <a:lstStyle/>
          <a:p>
            <a:r>
              <a:rPr lang="en-US" sz="3200" dirty="0" smtClean="0"/>
              <a:t>Crystalline</a:t>
            </a:r>
          </a:p>
          <a:p>
            <a:r>
              <a:rPr lang="en-US" sz="3200" dirty="0" smtClean="0"/>
              <a:t>Hard</a:t>
            </a:r>
          </a:p>
          <a:p>
            <a:r>
              <a:rPr lang="en-US" sz="3200" dirty="0" smtClean="0"/>
              <a:t>High melting point – solid</a:t>
            </a:r>
          </a:p>
          <a:p>
            <a:r>
              <a:rPr lang="en-US" sz="3200" dirty="0" smtClean="0"/>
              <a:t>Conduct in water – electrolytes</a:t>
            </a:r>
          </a:p>
          <a:p>
            <a:r>
              <a:rPr lang="en-US" sz="3200" dirty="0" smtClean="0"/>
              <a:t>Conducts when melted</a:t>
            </a:r>
            <a:endParaRPr lang="en-US" sz="3200" dirty="0"/>
          </a:p>
        </p:txBody>
      </p:sp>
      <p:pic>
        <p:nvPicPr>
          <p:cNvPr id="10" name="Picture 9" descr="Rock_salt_crystal.jpg"/>
          <p:cNvPicPr>
            <a:picLocks noChangeAspect="1"/>
          </p:cNvPicPr>
          <p:nvPr/>
        </p:nvPicPr>
        <p:blipFill>
          <a:blip r:embed="rId2" cstate="print"/>
          <a:stretch>
            <a:fillRect/>
          </a:stretch>
        </p:blipFill>
        <p:spPr>
          <a:xfrm>
            <a:off x="6172200" y="1409700"/>
            <a:ext cx="2667000" cy="2000250"/>
          </a:xfrm>
          <a:prstGeom prst="rect">
            <a:avLst/>
          </a:prstGeom>
        </p:spPr>
      </p:pic>
      <p:pic>
        <p:nvPicPr>
          <p:cNvPr id="11" name="Picture 10" descr="I12-20-salt.jpg"/>
          <p:cNvPicPr>
            <a:picLocks noChangeAspect="1"/>
          </p:cNvPicPr>
          <p:nvPr/>
        </p:nvPicPr>
        <p:blipFill>
          <a:blip r:embed="rId3" cstate="print"/>
          <a:stretch>
            <a:fillRect/>
          </a:stretch>
        </p:blipFill>
        <p:spPr>
          <a:xfrm>
            <a:off x="6705600" y="3363479"/>
            <a:ext cx="2438400" cy="3494522"/>
          </a:xfrm>
          <a:prstGeom prst="rect">
            <a:avLst/>
          </a:prstGeom>
        </p:spPr>
      </p:pic>
      <p:sp>
        <p:nvSpPr>
          <p:cNvPr id="13" name="TextBox 12"/>
          <p:cNvSpPr txBox="1"/>
          <p:nvPr/>
        </p:nvSpPr>
        <p:spPr>
          <a:xfrm>
            <a:off x="1676400" y="4953000"/>
            <a:ext cx="4535216" cy="584775"/>
          </a:xfrm>
          <a:prstGeom prst="rect">
            <a:avLst/>
          </a:prstGeom>
          <a:noFill/>
        </p:spPr>
        <p:txBody>
          <a:bodyPr wrap="none" rtlCol="0">
            <a:spAutoFit/>
          </a:bodyPr>
          <a:lstStyle/>
          <a:p>
            <a:r>
              <a:rPr lang="en-US" sz="3200" dirty="0" smtClean="0"/>
              <a:t>Stuck – doesn’t conduct</a:t>
            </a:r>
            <a:endParaRPr lang="en-US" sz="3200" dirty="0"/>
          </a:p>
        </p:txBody>
      </p:sp>
      <p:sp>
        <p:nvSpPr>
          <p:cNvPr id="14" name="TextBox 13"/>
          <p:cNvSpPr txBox="1"/>
          <p:nvPr/>
        </p:nvSpPr>
        <p:spPr>
          <a:xfrm>
            <a:off x="381000" y="6019800"/>
            <a:ext cx="6128601" cy="584775"/>
          </a:xfrm>
          <a:prstGeom prst="rect">
            <a:avLst/>
          </a:prstGeom>
          <a:noFill/>
        </p:spPr>
        <p:txBody>
          <a:bodyPr wrap="none" rtlCol="0">
            <a:spAutoFit/>
          </a:bodyPr>
          <a:lstStyle/>
          <a:p>
            <a:r>
              <a:rPr lang="en-US" sz="3200" dirty="0" smtClean="0"/>
              <a:t>Unstuck (mobile ions) - conducts</a:t>
            </a:r>
            <a:endParaRPr lang="en-US" sz="3200" dirty="0"/>
          </a:p>
        </p:txBody>
      </p:sp>
      <p:cxnSp>
        <p:nvCxnSpPr>
          <p:cNvPr id="16" name="Straight Arrow Connector 15"/>
          <p:cNvCxnSpPr/>
          <p:nvPr/>
        </p:nvCxnSpPr>
        <p:spPr>
          <a:xfrm flipV="1">
            <a:off x="6324600" y="4343400"/>
            <a:ext cx="1219200" cy="9144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6477000" y="5410200"/>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6477000" y="6400800"/>
            <a:ext cx="381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slide(fromBottom)">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800" decel="100000"/>
                                        <p:tgtEl>
                                          <p:spTgt spid="10"/>
                                        </p:tgtEl>
                                      </p:cBhvr>
                                    </p:animEffect>
                                    <p:anim calcmode="lin" valueType="num">
                                      <p:cBhvr>
                                        <p:cTn id="13" dur="800" decel="100000" fill="hold"/>
                                        <p:tgtEl>
                                          <p:spTgt spid="10"/>
                                        </p:tgtEl>
                                        <p:attrNameLst>
                                          <p:attrName>style.rotation</p:attrName>
                                        </p:attrNameLst>
                                      </p:cBhvr>
                                      <p:tavLst>
                                        <p:tav tm="0">
                                          <p:val>
                                            <p:fltVal val="-90"/>
                                          </p:val>
                                        </p:tav>
                                        <p:tav tm="100000">
                                          <p:val>
                                            <p:fltVal val="0"/>
                                          </p:val>
                                        </p:tav>
                                      </p:tavLst>
                                    </p:anim>
                                    <p:anim calcmode="lin" valueType="num">
                                      <p:cBhvr>
                                        <p:cTn id="14" dur="800" decel="100000" fill="hold"/>
                                        <p:tgtEl>
                                          <p:spTgt spid="10"/>
                                        </p:tgtEl>
                                        <p:attrNameLst>
                                          <p:attrName>ppt_x</p:attrName>
                                        </p:attrNameLst>
                                      </p:cBhvr>
                                      <p:tavLst>
                                        <p:tav tm="0">
                                          <p:val>
                                            <p:strVal val="#ppt_x+0.4"/>
                                          </p:val>
                                        </p:tav>
                                        <p:tav tm="100000">
                                          <p:val>
                                            <p:strVal val="#ppt_x-0.05"/>
                                          </p:val>
                                        </p:tav>
                                      </p:tavLst>
                                    </p:anim>
                                    <p:anim calcmode="lin" valueType="num">
                                      <p:cBhvr>
                                        <p:cTn id="15" dur="800" decel="100000" fill="hold"/>
                                        <p:tgtEl>
                                          <p:spTgt spid="10"/>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17"/>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6425" cy="1143000"/>
          </a:xfrm>
        </p:spPr>
        <p:txBody>
          <a:bodyPr/>
          <a:lstStyle/>
          <a:p>
            <a:r>
              <a:rPr lang="en-US" sz="4800" dirty="0" err="1" smtClean="0"/>
              <a:t>Electronegativity</a:t>
            </a:r>
            <a:r>
              <a:rPr lang="en-US" sz="4800" dirty="0" smtClean="0"/>
              <a:t> Difference</a:t>
            </a:r>
            <a:endParaRPr lang="en-US" sz="4800" dirty="0"/>
          </a:p>
        </p:txBody>
      </p:sp>
      <p:sp>
        <p:nvSpPr>
          <p:cNvPr id="3" name="Content Placeholder 2"/>
          <p:cNvSpPr>
            <a:spLocks noGrp="1"/>
          </p:cNvSpPr>
          <p:nvPr>
            <p:ph idx="1"/>
          </p:nvPr>
        </p:nvSpPr>
        <p:spPr>
          <a:xfrm>
            <a:off x="455613" y="914400"/>
            <a:ext cx="8688387" cy="5943600"/>
          </a:xfrm>
        </p:spPr>
        <p:txBody>
          <a:bodyPr/>
          <a:lstStyle/>
          <a:p>
            <a:pPr>
              <a:buNone/>
            </a:pPr>
            <a:r>
              <a:rPr lang="en-US" sz="3200" dirty="0" smtClean="0"/>
              <a:t>F		4.0</a:t>
            </a:r>
          </a:p>
          <a:p>
            <a:pPr>
              <a:buNone/>
            </a:pPr>
            <a:r>
              <a:rPr lang="en-US" sz="3200" dirty="0" smtClean="0"/>
              <a:t>Fr	</a:t>
            </a:r>
            <a:r>
              <a:rPr lang="en-US" sz="3200" u="sng" dirty="0" smtClean="0"/>
              <a:t>0.7</a:t>
            </a:r>
            <a:endParaRPr lang="en-US" sz="3200" dirty="0" smtClean="0"/>
          </a:p>
          <a:p>
            <a:pPr>
              <a:buNone/>
            </a:pPr>
            <a:r>
              <a:rPr lang="en-US" sz="3200" dirty="0"/>
              <a:t>	</a:t>
            </a:r>
            <a:r>
              <a:rPr lang="en-US" sz="3200" dirty="0" smtClean="0"/>
              <a:t>	3.3  </a:t>
            </a:r>
            <a:r>
              <a:rPr lang="en-US" sz="3200" dirty="0" smtClean="0">
                <a:sym typeface="Wingdings" pitchFamily="2" charset="2"/>
              </a:rPr>
              <a:t>  greatest possible difference</a:t>
            </a:r>
          </a:p>
          <a:p>
            <a:pPr>
              <a:buNone/>
            </a:pPr>
            <a:r>
              <a:rPr lang="en-US" sz="3200" dirty="0">
                <a:sym typeface="Wingdings" pitchFamily="2" charset="2"/>
              </a:rPr>
              <a:t> </a:t>
            </a:r>
            <a:r>
              <a:rPr lang="en-US" sz="3200" dirty="0" smtClean="0">
                <a:sym typeface="Wingdings" pitchFamily="2" charset="2"/>
              </a:rPr>
              <a:t>        </a:t>
            </a:r>
          </a:p>
          <a:p>
            <a:pPr>
              <a:buNone/>
            </a:pPr>
            <a:r>
              <a:rPr lang="en-US" sz="3200" dirty="0">
                <a:sym typeface="Wingdings" pitchFamily="2" charset="2"/>
              </a:rPr>
              <a:t> </a:t>
            </a:r>
            <a:r>
              <a:rPr lang="en-US" sz="3200" dirty="0" smtClean="0">
                <a:sym typeface="Wingdings" pitchFamily="2" charset="2"/>
              </a:rPr>
              <a:t>          covalent                       ionic</a:t>
            </a:r>
          </a:p>
          <a:p>
            <a:pPr>
              <a:buNone/>
            </a:pPr>
            <a:r>
              <a:rPr lang="en-US" sz="3200" dirty="0" smtClean="0">
                <a:sym typeface="Wingdings" pitchFamily="2" charset="2"/>
              </a:rPr>
              <a:t> 0					 1.7				    3.3</a:t>
            </a:r>
          </a:p>
          <a:p>
            <a:pPr>
              <a:buNone/>
            </a:pPr>
            <a:r>
              <a:rPr lang="en-US" sz="3200" dirty="0" smtClean="0">
                <a:sym typeface="Wingdings" pitchFamily="2" charset="2"/>
              </a:rPr>
              <a:t> </a:t>
            </a:r>
            <a:r>
              <a:rPr lang="en-US" sz="3200" dirty="0" err="1" smtClean="0">
                <a:sym typeface="Wingdings" pitchFamily="2" charset="2"/>
              </a:rPr>
              <a:t>nonpolar</a:t>
            </a:r>
            <a:r>
              <a:rPr lang="en-US" sz="3200" dirty="0" smtClean="0">
                <a:sym typeface="Wingdings" pitchFamily="2" charset="2"/>
              </a:rPr>
              <a:t>                                           more polar  </a:t>
            </a:r>
          </a:p>
          <a:p>
            <a:pPr>
              <a:buNone/>
            </a:pPr>
            <a:r>
              <a:rPr lang="en-US" sz="3200" dirty="0" smtClean="0">
                <a:sym typeface="Wingdings" pitchFamily="2" charset="2"/>
              </a:rPr>
              <a:t>H</a:t>
            </a:r>
            <a:r>
              <a:rPr lang="en-US" sz="3200" baseline="-25000" dirty="0" smtClean="0">
                <a:sym typeface="Wingdings" pitchFamily="2" charset="2"/>
              </a:rPr>
              <a:t>2</a:t>
            </a:r>
            <a:r>
              <a:rPr lang="en-US" sz="3200" dirty="0" smtClean="0">
                <a:sym typeface="Wingdings" pitchFamily="2" charset="2"/>
              </a:rPr>
              <a:t>0    3.5					</a:t>
            </a:r>
            <a:r>
              <a:rPr lang="en-US" sz="3200" dirty="0" err="1" smtClean="0">
                <a:sym typeface="Wingdings" pitchFamily="2" charset="2"/>
              </a:rPr>
              <a:t>NaCl</a:t>
            </a:r>
            <a:r>
              <a:rPr lang="en-US" sz="3200" dirty="0" smtClean="0">
                <a:sym typeface="Wingdings" pitchFamily="2" charset="2"/>
              </a:rPr>
              <a:t>	    3.2</a:t>
            </a:r>
          </a:p>
          <a:p>
            <a:pPr>
              <a:buNone/>
            </a:pPr>
            <a:r>
              <a:rPr lang="en-US" sz="3200" dirty="0">
                <a:sym typeface="Wingdings" pitchFamily="2" charset="2"/>
              </a:rPr>
              <a:t>	</a:t>
            </a:r>
            <a:r>
              <a:rPr lang="en-US" sz="3200" dirty="0" smtClean="0">
                <a:sym typeface="Wingdings" pitchFamily="2" charset="2"/>
              </a:rPr>
              <a:t>	</a:t>
            </a:r>
            <a:r>
              <a:rPr lang="en-US" sz="3200" u="sng" dirty="0" smtClean="0">
                <a:sym typeface="Wingdings" pitchFamily="2" charset="2"/>
              </a:rPr>
              <a:t>- 2.1</a:t>
            </a:r>
            <a:r>
              <a:rPr lang="en-US" sz="3200" dirty="0" smtClean="0">
                <a:sym typeface="Wingdings" pitchFamily="2" charset="2"/>
              </a:rPr>
              <a:t>						  </a:t>
            </a:r>
            <a:r>
              <a:rPr lang="en-US" sz="3200" u="sng" dirty="0" smtClean="0">
                <a:sym typeface="Wingdings" pitchFamily="2" charset="2"/>
              </a:rPr>
              <a:t>- 0.9</a:t>
            </a:r>
          </a:p>
          <a:p>
            <a:pPr>
              <a:buNone/>
            </a:pPr>
            <a:r>
              <a:rPr lang="en-US" sz="3200" dirty="0">
                <a:sym typeface="Wingdings" pitchFamily="2" charset="2"/>
              </a:rPr>
              <a:t> </a:t>
            </a:r>
            <a:r>
              <a:rPr lang="en-US" sz="3200" dirty="0" smtClean="0">
                <a:sym typeface="Wingdings" pitchFamily="2" charset="2"/>
              </a:rPr>
              <a:t>         1.4                                              2.3</a:t>
            </a:r>
            <a:endParaRPr lang="en-US" sz="3200" dirty="0"/>
          </a:p>
        </p:txBody>
      </p:sp>
      <p:cxnSp>
        <p:nvCxnSpPr>
          <p:cNvPr id="5" name="Straight Connector 4"/>
          <p:cNvCxnSpPr/>
          <p:nvPr/>
        </p:nvCxnSpPr>
        <p:spPr>
          <a:xfrm>
            <a:off x="762000" y="3886200"/>
            <a:ext cx="7696200"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rot="5400000">
            <a:off x="533400" y="3733800"/>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rot="5400000">
            <a:off x="8229600" y="3733800"/>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rot="5400000">
            <a:off x="4267200" y="3733800"/>
            <a:ext cx="45720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2438400" y="4724400"/>
            <a:ext cx="45720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Straight Arrow Connector 12"/>
          <p:cNvCxnSpPr/>
          <p:nvPr/>
        </p:nvCxnSpPr>
        <p:spPr>
          <a:xfrm rot="5400000" flipH="1" flipV="1">
            <a:off x="609600" y="4419600"/>
            <a:ext cx="3048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rot="5400000" flipH="1" flipV="1">
            <a:off x="1371600" y="4953000"/>
            <a:ext cx="2438400" cy="6096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21" name="Straight Arrow Connector 20"/>
          <p:cNvCxnSpPr/>
          <p:nvPr/>
        </p:nvCxnSpPr>
        <p:spPr>
          <a:xfrm rot="16200000" flipV="1">
            <a:off x="5638800" y="4800600"/>
            <a:ext cx="2438400" cy="91440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457200" y="228600"/>
            <a:ext cx="8473089" cy="1261884"/>
          </a:xfrm>
          <a:prstGeom prst="rect">
            <a:avLst/>
          </a:prstGeom>
          <a:noFill/>
          <a:ln w="9525" algn="ctr">
            <a:noFill/>
            <a:miter lim="800000"/>
            <a:headEnd/>
            <a:tailEnd/>
          </a:ln>
        </p:spPr>
        <p:txBody>
          <a:bodyPr wrap="none">
            <a:spAutoFit/>
          </a:bodyPr>
          <a:lstStyle/>
          <a:p>
            <a:r>
              <a:rPr lang="en-US" sz="4400" dirty="0"/>
              <a:t>Type of </a:t>
            </a:r>
            <a:r>
              <a:rPr lang="en-US" sz="4400" dirty="0" smtClean="0"/>
              <a:t>bond? – ionic or covalent</a:t>
            </a:r>
          </a:p>
          <a:p>
            <a:r>
              <a:rPr lang="en-US" sz="3200" dirty="0" smtClean="0"/>
              <a:t>	</a:t>
            </a:r>
            <a:r>
              <a:rPr lang="en-US" sz="3200" dirty="0" smtClean="0">
                <a:solidFill>
                  <a:srgbClr val="C00000"/>
                </a:solidFill>
              </a:rPr>
              <a:t>0-1.7 = covalent</a:t>
            </a:r>
            <a:r>
              <a:rPr lang="en-US" sz="3200" dirty="0" smtClean="0"/>
              <a:t>  	</a:t>
            </a:r>
            <a:r>
              <a:rPr lang="en-US" sz="3200" dirty="0" smtClean="0">
                <a:solidFill>
                  <a:srgbClr val="002060"/>
                </a:solidFill>
              </a:rPr>
              <a:t>1.7-3.3 = ionic</a:t>
            </a:r>
            <a:endParaRPr lang="en-US" sz="3200" dirty="0">
              <a:solidFill>
                <a:srgbClr val="002060"/>
              </a:solidFill>
            </a:endParaRPr>
          </a:p>
        </p:txBody>
      </p:sp>
      <p:sp>
        <p:nvSpPr>
          <p:cNvPr id="18435" name="Text Box 6"/>
          <p:cNvSpPr txBox="1">
            <a:spLocks noChangeArrowheads="1"/>
          </p:cNvSpPr>
          <p:nvPr/>
        </p:nvSpPr>
        <p:spPr bwMode="auto">
          <a:xfrm>
            <a:off x="1371600" y="1550988"/>
            <a:ext cx="957263" cy="519112"/>
          </a:xfrm>
          <a:prstGeom prst="rect">
            <a:avLst/>
          </a:prstGeom>
          <a:noFill/>
          <a:ln w="9525" algn="ctr">
            <a:noFill/>
            <a:miter lim="800000"/>
            <a:headEnd/>
            <a:tailEnd/>
          </a:ln>
        </p:spPr>
        <p:txBody>
          <a:bodyPr wrap="none">
            <a:spAutoFit/>
          </a:bodyPr>
          <a:lstStyle/>
          <a:p>
            <a:r>
              <a:rPr lang="en-US" sz="2800" dirty="0">
                <a:solidFill>
                  <a:srgbClr val="006600"/>
                </a:solidFill>
              </a:rPr>
              <a:t>TiO</a:t>
            </a:r>
            <a:r>
              <a:rPr lang="en-US" sz="2800" baseline="-25000" dirty="0">
                <a:solidFill>
                  <a:srgbClr val="006600"/>
                </a:solidFill>
              </a:rPr>
              <a:t>2</a:t>
            </a:r>
          </a:p>
        </p:txBody>
      </p:sp>
      <p:sp>
        <p:nvSpPr>
          <p:cNvPr id="18436" name="Text Box 7"/>
          <p:cNvSpPr txBox="1">
            <a:spLocks noChangeArrowheads="1"/>
          </p:cNvSpPr>
          <p:nvPr/>
        </p:nvSpPr>
        <p:spPr bwMode="auto">
          <a:xfrm>
            <a:off x="4191000" y="1550988"/>
            <a:ext cx="819150" cy="519112"/>
          </a:xfrm>
          <a:prstGeom prst="rect">
            <a:avLst/>
          </a:prstGeom>
          <a:noFill/>
          <a:ln w="9525" algn="ctr">
            <a:noFill/>
            <a:miter lim="800000"/>
            <a:headEnd/>
            <a:tailEnd/>
          </a:ln>
        </p:spPr>
        <p:txBody>
          <a:bodyPr wrap="none">
            <a:spAutoFit/>
          </a:bodyPr>
          <a:lstStyle/>
          <a:p>
            <a:r>
              <a:rPr lang="en-US" sz="2800">
                <a:solidFill>
                  <a:srgbClr val="006600"/>
                </a:solidFill>
              </a:rPr>
              <a:t>CH</a:t>
            </a:r>
            <a:r>
              <a:rPr lang="en-US" sz="2800" baseline="-25000">
                <a:solidFill>
                  <a:srgbClr val="006600"/>
                </a:solidFill>
              </a:rPr>
              <a:t>4</a:t>
            </a:r>
          </a:p>
        </p:txBody>
      </p:sp>
      <p:sp>
        <p:nvSpPr>
          <p:cNvPr id="18437" name="Text Box 8"/>
          <p:cNvSpPr txBox="1">
            <a:spLocks noChangeArrowheads="1"/>
          </p:cNvSpPr>
          <p:nvPr/>
        </p:nvSpPr>
        <p:spPr bwMode="auto">
          <a:xfrm>
            <a:off x="7010400" y="1550988"/>
            <a:ext cx="844550" cy="519112"/>
          </a:xfrm>
          <a:prstGeom prst="rect">
            <a:avLst/>
          </a:prstGeom>
          <a:noFill/>
          <a:ln w="9525" algn="ctr">
            <a:noFill/>
            <a:miter lim="800000"/>
            <a:headEnd/>
            <a:tailEnd/>
          </a:ln>
        </p:spPr>
        <p:txBody>
          <a:bodyPr wrap="none">
            <a:spAutoFit/>
          </a:bodyPr>
          <a:lstStyle/>
          <a:p>
            <a:r>
              <a:rPr lang="en-US" sz="2800" dirty="0" err="1">
                <a:solidFill>
                  <a:srgbClr val="006600"/>
                </a:solidFill>
              </a:rPr>
              <a:t>NaI</a:t>
            </a:r>
            <a:endParaRPr lang="en-US" sz="2800" dirty="0">
              <a:solidFill>
                <a:srgbClr val="006600"/>
              </a:solidFill>
            </a:endParaRPr>
          </a:p>
        </p:txBody>
      </p:sp>
      <p:sp>
        <p:nvSpPr>
          <p:cNvPr id="18438" name="Text Box 9"/>
          <p:cNvSpPr txBox="1">
            <a:spLocks noChangeArrowheads="1"/>
          </p:cNvSpPr>
          <p:nvPr/>
        </p:nvSpPr>
        <p:spPr bwMode="auto">
          <a:xfrm>
            <a:off x="1524000" y="3379788"/>
            <a:ext cx="792163" cy="519112"/>
          </a:xfrm>
          <a:prstGeom prst="rect">
            <a:avLst/>
          </a:prstGeom>
          <a:noFill/>
          <a:ln w="9525" algn="ctr">
            <a:noFill/>
            <a:miter lim="800000"/>
            <a:headEnd/>
            <a:tailEnd/>
          </a:ln>
        </p:spPr>
        <p:txBody>
          <a:bodyPr wrap="none">
            <a:spAutoFit/>
          </a:bodyPr>
          <a:lstStyle/>
          <a:p>
            <a:r>
              <a:rPr lang="en-US" sz="2800">
                <a:solidFill>
                  <a:srgbClr val="006600"/>
                </a:solidFill>
              </a:rPr>
              <a:t>CS</a:t>
            </a:r>
            <a:r>
              <a:rPr lang="en-US" sz="2800" baseline="-25000">
                <a:solidFill>
                  <a:srgbClr val="006600"/>
                </a:solidFill>
              </a:rPr>
              <a:t>2</a:t>
            </a:r>
          </a:p>
        </p:txBody>
      </p:sp>
      <p:sp>
        <p:nvSpPr>
          <p:cNvPr id="18439" name="Text Box 10"/>
          <p:cNvSpPr txBox="1">
            <a:spLocks noChangeArrowheads="1"/>
          </p:cNvSpPr>
          <p:nvPr/>
        </p:nvSpPr>
        <p:spPr bwMode="auto">
          <a:xfrm>
            <a:off x="4191000" y="3379788"/>
            <a:ext cx="830263" cy="519112"/>
          </a:xfrm>
          <a:prstGeom prst="rect">
            <a:avLst/>
          </a:prstGeom>
          <a:noFill/>
          <a:ln w="9525" algn="ctr">
            <a:noFill/>
            <a:miter lim="800000"/>
            <a:headEnd/>
            <a:tailEnd/>
          </a:ln>
        </p:spPr>
        <p:txBody>
          <a:bodyPr wrap="none">
            <a:spAutoFit/>
          </a:bodyPr>
          <a:lstStyle/>
          <a:p>
            <a:r>
              <a:rPr lang="en-US" sz="2800">
                <a:solidFill>
                  <a:srgbClr val="006600"/>
                </a:solidFill>
              </a:rPr>
              <a:t>CO</a:t>
            </a:r>
            <a:r>
              <a:rPr lang="en-US" sz="2800" baseline="-25000">
                <a:solidFill>
                  <a:srgbClr val="006600"/>
                </a:solidFill>
              </a:rPr>
              <a:t>2</a:t>
            </a:r>
          </a:p>
        </p:txBody>
      </p:sp>
      <p:sp>
        <p:nvSpPr>
          <p:cNvPr id="18440" name="Text Box 11"/>
          <p:cNvSpPr txBox="1">
            <a:spLocks noChangeArrowheads="1"/>
          </p:cNvSpPr>
          <p:nvPr/>
        </p:nvSpPr>
        <p:spPr bwMode="auto">
          <a:xfrm>
            <a:off x="7010400" y="3379788"/>
            <a:ext cx="712788" cy="519112"/>
          </a:xfrm>
          <a:prstGeom prst="rect">
            <a:avLst/>
          </a:prstGeom>
          <a:noFill/>
          <a:ln w="9525" algn="ctr">
            <a:noFill/>
            <a:miter lim="800000"/>
            <a:headEnd/>
            <a:tailEnd/>
          </a:ln>
        </p:spPr>
        <p:txBody>
          <a:bodyPr wrap="none">
            <a:spAutoFit/>
          </a:bodyPr>
          <a:lstStyle/>
          <a:p>
            <a:r>
              <a:rPr lang="en-US" sz="2800">
                <a:solidFill>
                  <a:srgbClr val="006600"/>
                </a:solidFill>
              </a:rPr>
              <a:t>KCl</a:t>
            </a:r>
          </a:p>
        </p:txBody>
      </p:sp>
      <p:sp>
        <p:nvSpPr>
          <p:cNvPr id="18441" name="Text Box 12"/>
          <p:cNvSpPr txBox="1">
            <a:spLocks noChangeArrowheads="1"/>
          </p:cNvSpPr>
          <p:nvPr/>
        </p:nvSpPr>
        <p:spPr bwMode="auto">
          <a:xfrm>
            <a:off x="1371600" y="5208588"/>
            <a:ext cx="1000125" cy="519112"/>
          </a:xfrm>
          <a:prstGeom prst="rect">
            <a:avLst/>
          </a:prstGeom>
          <a:noFill/>
          <a:ln w="9525" algn="ctr">
            <a:noFill/>
            <a:miter lim="800000"/>
            <a:headEnd/>
            <a:tailEnd/>
          </a:ln>
        </p:spPr>
        <p:txBody>
          <a:bodyPr wrap="none">
            <a:spAutoFit/>
          </a:bodyPr>
          <a:lstStyle/>
          <a:p>
            <a:r>
              <a:rPr lang="en-US" sz="2800">
                <a:solidFill>
                  <a:srgbClr val="006600"/>
                </a:solidFill>
              </a:rPr>
              <a:t>AlCl</a:t>
            </a:r>
            <a:r>
              <a:rPr lang="en-US" sz="2800" baseline="-25000">
                <a:solidFill>
                  <a:srgbClr val="006600"/>
                </a:solidFill>
              </a:rPr>
              <a:t>3</a:t>
            </a:r>
          </a:p>
        </p:txBody>
      </p:sp>
      <p:sp>
        <p:nvSpPr>
          <p:cNvPr id="18442" name="Text Box 13"/>
          <p:cNvSpPr txBox="1">
            <a:spLocks noChangeArrowheads="1"/>
          </p:cNvSpPr>
          <p:nvPr/>
        </p:nvSpPr>
        <p:spPr bwMode="auto">
          <a:xfrm>
            <a:off x="4267200" y="5208588"/>
            <a:ext cx="787400" cy="519112"/>
          </a:xfrm>
          <a:prstGeom prst="rect">
            <a:avLst/>
          </a:prstGeom>
          <a:noFill/>
          <a:ln w="9525" algn="ctr">
            <a:noFill/>
            <a:miter lim="800000"/>
            <a:headEnd/>
            <a:tailEnd/>
          </a:ln>
        </p:spPr>
        <p:txBody>
          <a:bodyPr wrap="none">
            <a:spAutoFit/>
          </a:bodyPr>
          <a:lstStyle/>
          <a:p>
            <a:r>
              <a:rPr lang="en-US" sz="2800">
                <a:solidFill>
                  <a:srgbClr val="006600"/>
                </a:solidFill>
              </a:rPr>
              <a:t>CsF</a:t>
            </a:r>
          </a:p>
        </p:txBody>
      </p:sp>
      <p:sp>
        <p:nvSpPr>
          <p:cNvPr id="18443" name="Text Box 14"/>
          <p:cNvSpPr txBox="1">
            <a:spLocks noChangeArrowheads="1"/>
          </p:cNvSpPr>
          <p:nvPr/>
        </p:nvSpPr>
        <p:spPr bwMode="auto">
          <a:xfrm>
            <a:off x="6934200" y="5208588"/>
            <a:ext cx="852488" cy="519112"/>
          </a:xfrm>
          <a:prstGeom prst="rect">
            <a:avLst/>
          </a:prstGeom>
          <a:noFill/>
          <a:ln w="9525" algn="ctr">
            <a:noFill/>
            <a:miter lim="800000"/>
            <a:headEnd/>
            <a:tailEnd/>
          </a:ln>
        </p:spPr>
        <p:txBody>
          <a:bodyPr wrap="none">
            <a:spAutoFit/>
          </a:bodyPr>
          <a:lstStyle/>
          <a:p>
            <a:r>
              <a:rPr lang="en-US" sz="2800">
                <a:solidFill>
                  <a:srgbClr val="006600"/>
                </a:solidFill>
              </a:rPr>
              <a:t>HBr</a:t>
            </a:r>
          </a:p>
        </p:txBody>
      </p:sp>
      <p:sp>
        <p:nvSpPr>
          <p:cNvPr id="12" name="TextBox 11"/>
          <p:cNvSpPr txBox="1"/>
          <p:nvPr/>
        </p:nvSpPr>
        <p:spPr>
          <a:xfrm>
            <a:off x="838200" y="2362200"/>
            <a:ext cx="8001000" cy="523220"/>
          </a:xfrm>
          <a:prstGeom prst="rect">
            <a:avLst/>
          </a:prstGeom>
          <a:noFill/>
        </p:spPr>
        <p:txBody>
          <a:bodyPr wrap="square" rtlCol="0">
            <a:spAutoFit/>
          </a:bodyPr>
          <a:lstStyle/>
          <a:p>
            <a:r>
              <a:rPr lang="en-US" sz="2800" dirty="0" smtClean="0"/>
              <a:t>2.0 – ionic		 0.5 – covalent	   1.8 - ionic</a:t>
            </a:r>
            <a:endParaRPr lang="en-US" sz="2800" dirty="0"/>
          </a:p>
        </p:txBody>
      </p:sp>
      <p:sp>
        <p:nvSpPr>
          <p:cNvPr id="13" name="Rectangle 12"/>
          <p:cNvSpPr/>
          <p:nvPr/>
        </p:nvSpPr>
        <p:spPr>
          <a:xfrm>
            <a:off x="838200" y="4267200"/>
            <a:ext cx="8153400" cy="523220"/>
          </a:xfrm>
          <a:prstGeom prst="rect">
            <a:avLst/>
          </a:prstGeom>
        </p:spPr>
        <p:txBody>
          <a:bodyPr wrap="square">
            <a:spAutoFit/>
          </a:bodyPr>
          <a:lstStyle/>
          <a:p>
            <a:r>
              <a:rPr lang="en-US" sz="2800" dirty="0" smtClean="0"/>
              <a:t>0 – covalent 	 0.9 – covalent	   2.4 - ionic</a:t>
            </a:r>
            <a:endParaRPr lang="en-US" sz="2800" dirty="0"/>
          </a:p>
        </p:txBody>
      </p:sp>
      <p:sp>
        <p:nvSpPr>
          <p:cNvPr id="14" name="Rectangle 13"/>
          <p:cNvSpPr/>
          <p:nvPr/>
        </p:nvSpPr>
        <p:spPr>
          <a:xfrm>
            <a:off x="838200" y="5943600"/>
            <a:ext cx="8153400" cy="523220"/>
          </a:xfrm>
          <a:prstGeom prst="rect">
            <a:avLst/>
          </a:prstGeom>
        </p:spPr>
        <p:txBody>
          <a:bodyPr wrap="square">
            <a:spAutoFit/>
          </a:bodyPr>
          <a:lstStyle/>
          <a:p>
            <a:r>
              <a:rPr lang="en-US" sz="2800" dirty="0" smtClean="0"/>
              <a:t>1.6</a:t>
            </a:r>
            <a:r>
              <a:rPr lang="en-US" sz="2800" dirty="0" smtClean="0"/>
              <a:t> – covalent 	 3.2 – ionic   	   0.9 - covalent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0" y="609600"/>
            <a:ext cx="4953000" cy="5909310"/>
          </a:xfrm>
          <a:prstGeom prst="rect">
            <a:avLst/>
          </a:prstGeom>
        </p:spPr>
        <p:txBody>
          <a:bodyPr wrap="square">
            <a:spAutoFit/>
          </a:bodyPr>
          <a:lstStyle/>
          <a:p>
            <a:r>
              <a:rPr lang="en-US" sz="2400" b="1" dirty="0" smtClean="0"/>
              <a:t>Ionic Bonds: One big greedy thief dog!</a:t>
            </a:r>
            <a:r>
              <a:rPr lang="en-US" sz="2400" dirty="0" smtClean="0"/>
              <a:t/>
            </a:r>
            <a:br>
              <a:rPr lang="en-US" sz="2400" dirty="0" smtClean="0"/>
            </a:br>
            <a:r>
              <a:rPr lang="en-US" sz="2400" dirty="0" smtClean="0"/>
              <a:t>Ionic bonding can be best imagined as one big greedy dog steeling the other dog's bone.  If the bone represents the electron that is up for grabs, then when the big dog gains an electron he becomes negatively charged and the little dog who lost the electron becomes positively charged.  The two ions (that's where the name ionic comes from) are attracted very strongly to each other as a result of the opposite charges.</a:t>
            </a:r>
            <a:r>
              <a:rPr lang="en-US" dirty="0" smtClean="0"/>
              <a:t/>
            </a:r>
            <a:br>
              <a:rPr lang="en-US" dirty="0" smtClean="0"/>
            </a:br>
            <a:endParaRPr lang="en-US" dirty="0"/>
          </a:p>
        </p:txBody>
      </p:sp>
      <p:pic>
        <p:nvPicPr>
          <p:cNvPr id="3" name="Picture 2" descr="dogionic.gif"/>
          <p:cNvPicPr>
            <a:picLocks noChangeAspect="1"/>
          </p:cNvPicPr>
          <p:nvPr/>
        </p:nvPicPr>
        <p:blipFill>
          <a:blip r:embed="rId2" cstate="print"/>
          <a:stretch>
            <a:fillRect/>
          </a:stretch>
        </p:blipFill>
        <p:spPr>
          <a:xfrm>
            <a:off x="381000" y="1752600"/>
            <a:ext cx="3810000" cy="2286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457200"/>
            <a:ext cx="4572000" cy="6001643"/>
          </a:xfrm>
          <a:prstGeom prst="rect">
            <a:avLst/>
          </a:prstGeom>
        </p:spPr>
        <p:txBody>
          <a:bodyPr wrap="square">
            <a:spAutoFit/>
          </a:bodyPr>
          <a:lstStyle/>
          <a:p>
            <a:r>
              <a:rPr lang="en-US" sz="2400" b="1" dirty="0" smtClean="0"/>
              <a:t>Covalent Bonds: Dogs of equal strength.</a:t>
            </a:r>
            <a:r>
              <a:rPr lang="en-US" sz="2400" dirty="0" smtClean="0"/>
              <a:t/>
            </a:r>
            <a:br>
              <a:rPr lang="en-US" sz="2400" dirty="0" smtClean="0"/>
            </a:br>
            <a:r>
              <a:rPr lang="en-US" sz="2400" dirty="0" smtClean="0"/>
              <a:t>Covalent bonds can be thought of as two or more dogs with equal attraction to the bones.  Since the dogs (atoms) are identical, then the dogs share the pairs of available bones evenly.  Since one dog does not have more of the bone than the other dog, the charge is evenly distributed among both dogs.  The molecule is not "polar" meaning one side does not have more charge than the other. </a:t>
            </a:r>
            <a:endParaRPr lang="en-US" sz="2400" dirty="0"/>
          </a:p>
        </p:txBody>
      </p:sp>
      <p:pic>
        <p:nvPicPr>
          <p:cNvPr id="3" name="Picture 2" descr="dogcovnt.gif"/>
          <p:cNvPicPr>
            <a:picLocks noChangeAspect="1"/>
          </p:cNvPicPr>
          <p:nvPr/>
        </p:nvPicPr>
        <p:blipFill>
          <a:blip r:embed="rId2" cstate="print"/>
          <a:stretch>
            <a:fillRect/>
          </a:stretch>
        </p:blipFill>
        <p:spPr>
          <a:xfrm>
            <a:off x="533400" y="1828800"/>
            <a:ext cx="3937000" cy="2362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0"/>
            <a:ext cx="4572000" cy="7017306"/>
          </a:xfrm>
          <a:prstGeom prst="rect">
            <a:avLst/>
          </a:prstGeom>
        </p:spPr>
        <p:txBody>
          <a:bodyPr wrap="square">
            <a:spAutoFit/>
          </a:bodyPr>
          <a:lstStyle/>
          <a:p>
            <a:r>
              <a:rPr lang="en-US" sz="2400" b="1" dirty="0" smtClean="0"/>
              <a:t>Polar Covalent Bonds: Unevenly matched but willing to share.</a:t>
            </a:r>
            <a:r>
              <a:rPr lang="en-US" sz="2400" dirty="0" smtClean="0"/>
              <a:t/>
            </a:r>
            <a:br>
              <a:rPr lang="en-US" sz="2400" dirty="0" smtClean="0"/>
            </a:br>
            <a:r>
              <a:rPr lang="en-US" sz="2400" dirty="0" smtClean="0"/>
              <a:t>These bonds can be thought of as two or more dogs that have different desire for bones.  The bigger dog has more strength to possess a larger portion of the bones.  Sharing still takes place but is an uneven sharing.  In the case of the atoms, the electrons spend more time on the end of the molecule near the atom with the greater </a:t>
            </a:r>
            <a:r>
              <a:rPr lang="en-US" sz="2400" dirty="0" err="1" smtClean="0"/>
              <a:t>electronegativity</a:t>
            </a:r>
            <a:r>
              <a:rPr lang="en-US" sz="2400" dirty="0" smtClean="0"/>
              <a:t> (desire for the electron) making it seem more negative and the other end of the molecule seem more positive.</a:t>
            </a:r>
            <a:r>
              <a:rPr lang="en-US" dirty="0" smtClean="0"/>
              <a:t/>
            </a:r>
            <a:br>
              <a:rPr lang="en-US" dirty="0" smtClean="0"/>
            </a:br>
            <a:endParaRPr lang="en-US" dirty="0"/>
          </a:p>
        </p:txBody>
      </p:sp>
      <p:pic>
        <p:nvPicPr>
          <p:cNvPr id="3" name="Picture 2" descr="dogpolcv.gif"/>
          <p:cNvPicPr>
            <a:picLocks noChangeAspect="1"/>
          </p:cNvPicPr>
          <p:nvPr/>
        </p:nvPicPr>
        <p:blipFill>
          <a:blip r:embed="rId2" cstate="print"/>
          <a:stretch>
            <a:fillRect/>
          </a:stretch>
        </p:blipFill>
        <p:spPr>
          <a:xfrm>
            <a:off x="381000" y="1981200"/>
            <a:ext cx="4191000" cy="25146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838200"/>
            <a:ext cx="4572000" cy="4893647"/>
          </a:xfrm>
          <a:prstGeom prst="rect">
            <a:avLst/>
          </a:prstGeom>
        </p:spPr>
        <p:txBody>
          <a:bodyPr wrap="square">
            <a:spAutoFit/>
          </a:bodyPr>
          <a:lstStyle/>
          <a:p>
            <a:r>
              <a:rPr lang="en-US" sz="2400" b="1" dirty="0" smtClean="0"/>
              <a:t>Metallic Bonds:  Mellow dogs with plenty of bones to go around</a:t>
            </a:r>
            <a:r>
              <a:rPr lang="en-US" sz="2400" dirty="0" smtClean="0"/>
              <a:t/>
            </a:r>
            <a:br>
              <a:rPr lang="en-US" sz="2400" dirty="0" smtClean="0"/>
            </a:br>
            <a:r>
              <a:rPr lang="en-US" sz="2400" dirty="0" smtClean="0"/>
              <a:t>These bonds are best imagined as a room full of puppies who have plenty of bones to go around and are not possessive of any one particular bone.  This allows the electrons to move through the substance with little restriction.  The model is often described as the "kernels of atoms in a sea of electrons."</a:t>
            </a:r>
            <a:endParaRPr lang="en-US" sz="2400" dirty="0"/>
          </a:p>
        </p:txBody>
      </p:sp>
      <p:pic>
        <p:nvPicPr>
          <p:cNvPr id="3" name="Picture 2" descr="dogmetlc.gif"/>
          <p:cNvPicPr>
            <a:picLocks noChangeAspect="1"/>
          </p:cNvPicPr>
          <p:nvPr/>
        </p:nvPicPr>
        <p:blipFill>
          <a:blip r:embed="rId2" cstate="print"/>
          <a:stretch>
            <a:fillRect/>
          </a:stretch>
        </p:blipFill>
        <p:spPr>
          <a:xfrm>
            <a:off x="381000" y="1905000"/>
            <a:ext cx="4191000" cy="2514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0"/>
            <a:ext cx="8639175" cy="960438"/>
          </a:xfrm>
        </p:spPr>
        <p:txBody>
          <a:bodyPr/>
          <a:lstStyle/>
          <a:p>
            <a:r>
              <a:rPr lang="en-US" dirty="0" smtClean="0"/>
              <a:t>Homework Review</a:t>
            </a:r>
            <a:endParaRPr lang="en-US" dirty="0"/>
          </a:p>
        </p:txBody>
      </p:sp>
      <p:sp>
        <p:nvSpPr>
          <p:cNvPr id="3" name="Content Placeholder 2"/>
          <p:cNvSpPr>
            <a:spLocks noGrp="1"/>
          </p:cNvSpPr>
          <p:nvPr>
            <p:ph idx="1"/>
          </p:nvPr>
        </p:nvSpPr>
        <p:spPr>
          <a:xfrm>
            <a:off x="0" y="1219200"/>
            <a:ext cx="9144000" cy="5410200"/>
          </a:xfrm>
        </p:spPr>
        <p:txBody>
          <a:bodyPr/>
          <a:lstStyle/>
          <a:p>
            <a:r>
              <a:rPr lang="en-US" sz="3200" dirty="0" smtClean="0"/>
              <a:t>3.1</a:t>
            </a:r>
          </a:p>
          <a:p>
            <a:pPr lvl="1">
              <a:buNone/>
            </a:pPr>
            <a:r>
              <a:rPr lang="en-US" sz="3200" dirty="0" smtClean="0"/>
              <a:t>Draw dot structures of the following molecules, which obey the octet rule.  Remember that hydrogen, with only one energy level, will acquire 2 valence electrons.</a:t>
            </a:r>
          </a:p>
          <a:p>
            <a:pPr lvl="1">
              <a:buNone/>
            </a:pPr>
            <a:r>
              <a:rPr lang="en-US" sz="3200" dirty="0" smtClean="0"/>
              <a:t>NH</a:t>
            </a:r>
            <a:r>
              <a:rPr lang="en-US" sz="3200" baseline="-25000" dirty="0" smtClean="0"/>
              <a:t>3</a:t>
            </a:r>
            <a:r>
              <a:rPr lang="en-US" sz="3200" dirty="0" smtClean="0"/>
              <a:t>	H</a:t>
            </a:r>
            <a:r>
              <a:rPr lang="en-US" sz="3200" baseline="-25000" dirty="0" smtClean="0"/>
              <a:t>2</a:t>
            </a:r>
            <a:r>
              <a:rPr lang="en-US" sz="3200" dirty="0" smtClean="0"/>
              <a:t>CO      SO</a:t>
            </a:r>
            <a:r>
              <a:rPr lang="en-US" sz="3200" baseline="-25000" dirty="0" smtClean="0"/>
              <a:t>3</a:t>
            </a:r>
            <a:r>
              <a:rPr lang="en-US" sz="3200" dirty="0" smtClean="0"/>
              <a:t>	     </a:t>
            </a:r>
            <a:r>
              <a:rPr lang="en-US" sz="3200" dirty="0" err="1" smtClean="0"/>
              <a:t>BrCl</a:t>
            </a:r>
            <a:r>
              <a:rPr lang="en-US" sz="3200" dirty="0" smtClean="0"/>
              <a:t>	   O</a:t>
            </a:r>
            <a:r>
              <a:rPr lang="en-US" sz="3200" baseline="-25000" dirty="0" smtClean="0"/>
              <a:t>3</a:t>
            </a:r>
            <a:r>
              <a:rPr lang="en-US" sz="3200" dirty="0" smtClean="0"/>
              <a:t>	        N</a:t>
            </a:r>
            <a:r>
              <a:rPr lang="en-US" sz="3200" baseline="-25000" dirty="0" smtClean="0"/>
              <a:t>2</a:t>
            </a:r>
            <a:endParaRPr lang="en-US" sz="3200" baseline="-25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0"/>
            <a:ext cx="8639175" cy="960438"/>
          </a:xfrm>
        </p:spPr>
        <p:txBody>
          <a:bodyPr/>
          <a:lstStyle/>
          <a:p>
            <a:r>
              <a:rPr lang="en-US" dirty="0" smtClean="0"/>
              <a:t>Homework Review</a:t>
            </a:r>
            <a:endParaRPr lang="en-US" dirty="0"/>
          </a:p>
        </p:txBody>
      </p:sp>
      <p:sp>
        <p:nvSpPr>
          <p:cNvPr id="3" name="Content Placeholder 2"/>
          <p:cNvSpPr>
            <a:spLocks noGrp="1"/>
          </p:cNvSpPr>
          <p:nvPr>
            <p:ph idx="1"/>
          </p:nvPr>
        </p:nvSpPr>
        <p:spPr>
          <a:xfrm>
            <a:off x="0" y="1219200"/>
            <a:ext cx="9144000" cy="5410200"/>
          </a:xfrm>
        </p:spPr>
        <p:txBody>
          <a:bodyPr/>
          <a:lstStyle/>
          <a:p>
            <a:r>
              <a:rPr lang="en-US" sz="3200" dirty="0" smtClean="0"/>
              <a:t>3.2</a:t>
            </a:r>
          </a:p>
          <a:p>
            <a:pPr lvl="1">
              <a:buNone/>
            </a:pPr>
            <a:r>
              <a:rPr lang="en-US" sz="3200" dirty="0" smtClean="0"/>
              <a:t>Arrange the following bonds, from most highly polar to least polar.</a:t>
            </a:r>
          </a:p>
          <a:p>
            <a:pPr lvl="1">
              <a:buNone/>
            </a:pPr>
            <a:r>
              <a:rPr lang="en-US" sz="3200" dirty="0"/>
              <a:t>	</a:t>
            </a:r>
            <a:r>
              <a:rPr lang="en-US" sz="3200" dirty="0" smtClean="0"/>
              <a:t>		a)  H-I</a:t>
            </a:r>
          </a:p>
          <a:p>
            <a:pPr lvl="1">
              <a:buNone/>
            </a:pPr>
            <a:r>
              <a:rPr lang="en-US" sz="3200" dirty="0"/>
              <a:t>	</a:t>
            </a:r>
            <a:r>
              <a:rPr lang="en-US" sz="3200" dirty="0" smtClean="0"/>
              <a:t>		b)  Br-</a:t>
            </a:r>
            <a:r>
              <a:rPr lang="en-US" sz="3200" dirty="0" err="1" smtClean="0"/>
              <a:t>Cl</a:t>
            </a:r>
            <a:endParaRPr lang="en-US" sz="3200" dirty="0" smtClean="0"/>
          </a:p>
          <a:p>
            <a:pPr lvl="1">
              <a:buNone/>
            </a:pPr>
            <a:r>
              <a:rPr lang="en-US" sz="3200" dirty="0"/>
              <a:t>	</a:t>
            </a:r>
            <a:r>
              <a:rPr lang="en-US" sz="3200" dirty="0" smtClean="0"/>
              <a:t>		c)  N-I</a:t>
            </a:r>
          </a:p>
          <a:p>
            <a:pPr lvl="1">
              <a:buNone/>
            </a:pPr>
            <a:r>
              <a:rPr lang="en-US" sz="3200" dirty="0"/>
              <a:t>	</a:t>
            </a:r>
            <a:r>
              <a:rPr lang="en-US" sz="3200" dirty="0" smtClean="0"/>
              <a:t>		d)  H-O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0"/>
            <a:ext cx="8639175" cy="960438"/>
          </a:xfrm>
        </p:spPr>
        <p:txBody>
          <a:bodyPr/>
          <a:lstStyle/>
          <a:p>
            <a:r>
              <a:rPr lang="en-US" dirty="0" smtClean="0"/>
              <a:t>Homework Review</a:t>
            </a:r>
            <a:endParaRPr lang="en-US" dirty="0"/>
          </a:p>
        </p:txBody>
      </p:sp>
      <p:sp>
        <p:nvSpPr>
          <p:cNvPr id="3" name="Content Placeholder 2"/>
          <p:cNvSpPr>
            <a:spLocks noGrp="1"/>
          </p:cNvSpPr>
          <p:nvPr>
            <p:ph idx="1"/>
          </p:nvPr>
        </p:nvSpPr>
        <p:spPr>
          <a:xfrm>
            <a:off x="0" y="1219200"/>
            <a:ext cx="9144000" cy="5410200"/>
          </a:xfrm>
        </p:spPr>
        <p:txBody>
          <a:bodyPr/>
          <a:lstStyle/>
          <a:p>
            <a:r>
              <a:rPr lang="en-US" sz="3200" dirty="0" smtClean="0"/>
              <a:t>3.3</a:t>
            </a:r>
          </a:p>
          <a:p>
            <a:pPr lvl="1">
              <a:buNone/>
            </a:pPr>
            <a:r>
              <a:rPr lang="en-US" sz="3200" dirty="0" smtClean="0"/>
              <a:t>Hydrogen cyanide, the gas used in the gas chambers in some states of the United States, has the structure </a:t>
            </a:r>
          </a:p>
          <a:p>
            <a:pPr lvl="1">
              <a:buNone/>
            </a:pPr>
            <a:r>
              <a:rPr lang="en-US" sz="3200" baseline="-25000" dirty="0"/>
              <a:t>	</a:t>
            </a:r>
            <a:r>
              <a:rPr lang="en-US" sz="3200" baseline="-25000" dirty="0" smtClean="0"/>
              <a:t>			</a:t>
            </a:r>
            <a:r>
              <a:rPr lang="en-US" sz="3200" dirty="0" smtClean="0"/>
              <a:t>H   C    N</a:t>
            </a:r>
          </a:p>
          <a:p>
            <a:pPr lvl="1">
              <a:buNone/>
            </a:pPr>
            <a:r>
              <a:rPr lang="en-US" sz="3200" dirty="0" smtClean="0"/>
              <a:t>What is the total number of electrons represented by the lines connecting the C to the N?</a:t>
            </a:r>
            <a:endParaRPr lang="en-US" sz="3200" dirty="0"/>
          </a:p>
        </p:txBody>
      </p:sp>
      <p:cxnSp>
        <p:nvCxnSpPr>
          <p:cNvPr id="5" name="Straight Connector 4"/>
          <p:cNvCxnSpPr/>
          <p:nvPr/>
        </p:nvCxnSpPr>
        <p:spPr>
          <a:xfrm>
            <a:off x="3124200" y="36576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6" name="Straight Connector 5"/>
          <p:cNvCxnSpPr/>
          <p:nvPr/>
        </p:nvCxnSpPr>
        <p:spPr>
          <a:xfrm>
            <a:off x="3810000" y="35814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7" name="Straight Connector 6"/>
          <p:cNvCxnSpPr/>
          <p:nvPr/>
        </p:nvCxnSpPr>
        <p:spPr>
          <a:xfrm>
            <a:off x="3810000" y="3657600"/>
            <a:ext cx="304800" cy="0"/>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3810000" y="3733800"/>
            <a:ext cx="30480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0"/>
            <a:ext cx="8639175" cy="960438"/>
          </a:xfrm>
        </p:spPr>
        <p:txBody>
          <a:bodyPr/>
          <a:lstStyle/>
          <a:p>
            <a:r>
              <a:rPr lang="en-US" dirty="0" smtClean="0"/>
              <a:t>Homework Review</a:t>
            </a:r>
            <a:endParaRPr lang="en-US" dirty="0"/>
          </a:p>
        </p:txBody>
      </p:sp>
      <p:sp>
        <p:nvSpPr>
          <p:cNvPr id="3" name="Content Placeholder 2"/>
          <p:cNvSpPr>
            <a:spLocks noGrp="1"/>
          </p:cNvSpPr>
          <p:nvPr>
            <p:ph idx="1"/>
          </p:nvPr>
        </p:nvSpPr>
        <p:spPr>
          <a:xfrm>
            <a:off x="0" y="1219200"/>
            <a:ext cx="9144000" cy="5410200"/>
          </a:xfrm>
        </p:spPr>
        <p:txBody>
          <a:bodyPr/>
          <a:lstStyle/>
          <a:p>
            <a:r>
              <a:rPr lang="en-US" sz="3200" dirty="0" smtClean="0"/>
              <a:t>3.4</a:t>
            </a:r>
          </a:p>
          <a:p>
            <a:pPr lvl="1">
              <a:buNone/>
            </a:pPr>
            <a:r>
              <a:rPr lang="en-US" sz="3200" dirty="0" smtClean="0"/>
              <a:t>What atom would form a </a:t>
            </a:r>
            <a:r>
              <a:rPr lang="en-US" sz="3200" dirty="0" err="1" smtClean="0"/>
              <a:t>nonpolar</a:t>
            </a:r>
            <a:r>
              <a:rPr lang="en-US" sz="3200" dirty="0" smtClean="0"/>
              <a:t> covalent bond with a </a:t>
            </a:r>
            <a:r>
              <a:rPr lang="en-US" sz="3200" dirty="0" err="1" smtClean="0"/>
              <a:t>flourine</a:t>
            </a:r>
            <a:r>
              <a:rPr lang="en-US" sz="3200" dirty="0" smtClean="0"/>
              <a:t> atom?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ctrTitle"/>
          </p:nvPr>
        </p:nvSpPr>
        <p:spPr>
          <a:xfrm>
            <a:off x="457200" y="0"/>
            <a:ext cx="7313612" cy="1470025"/>
          </a:xfrm>
        </p:spPr>
        <p:txBody>
          <a:bodyPr/>
          <a:lstStyle/>
          <a:p>
            <a:r>
              <a:rPr lang="en-US" sz="6000" dirty="0" smtClean="0">
                <a:effectLst>
                  <a:outerShdw blurRad="38100" dist="38100" dir="2700000" algn="tl">
                    <a:srgbClr val="000000">
                      <a:alpha val="43137"/>
                    </a:srgbClr>
                  </a:outerShdw>
                </a:effectLst>
              </a:rPr>
              <a:t>Metallic Bonds</a:t>
            </a:r>
            <a:endParaRPr lang="en-US" sz="6000" dirty="0">
              <a:effectLst>
                <a:outerShdw blurRad="38100" dist="38100" dir="2700000" algn="tl">
                  <a:srgbClr val="000000">
                    <a:alpha val="43137"/>
                  </a:srgbClr>
                </a:outerShdw>
              </a:effectLst>
            </a:endParaRPr>
          </a:p>
        </p:txBody>
      </p:sp>
      <p:sp>
        <p:nvSpPr>
          <p:cNvPr id="58373" name="Rectangle 5"/>
          <p:cNvSpPr>
            <a:spLocks noGrp="1" noChangeArrowheads="1"/>
          </p:cNvSpPr>
          <p:nvPr>
            <p:ph type="subTitle" idx="1"/>
          </p:nvPr>
        </p:nvSpPr>
        <p:spPr>
          <a:xfrm>
            <a:off x="381001" y="1524000"/>
            <a:ext cx="5715000" cy="4724400"/>
          </a:xfrm>
        </p:spPr>
        <p:txBody>
          <a:bodyPr/>
          <a:lstStyle/>
          <a:p>
            <a:pPr>
              <a:buFont typeface="Arial" pitchFamily="34" charset="0"/>
              <a:buChar char="•"/>
            </a:pPr>
            <a:r>
              <a:rPr lang="en-US" dirty="0" smtClean="0"/>
              <a:t> </a:t>
            </a:r>
            <a:r>
              <a:rPr lang="en-US" sz="3200" dirty="0" smtClean="0"/>
              <a:t>Positive ions immersed in a sea of mobile electrons.</a:t>
            </a:r>
          </a:p>
          <a:p>
            <a:pPr>
              <a:buFont typeface="Arial" pitchFamily="34" charset="0"/>
              <a:buChar char="•"/>
            </a:pPr>
            <a:endParaRPr lang="en-US" sz="3200" dirty="0" smtClean="0"/>
          </a:p>
          <a:p>
            <a:pPr lvl="8">
              <a:buFont typeface="Arial" pitchFamily="34" charset="0"/>
              <a:buChar char="•"/>
            </a:pPr>
            <a:endParaRPr lang="en-US" sz="3200" dirty="0"/>
          </a:p>
        </p:txBody>
      </p:sp>
      <p:pic>
        <p:nvPicPr>
          <p:cNvPr id="8" name="Picture 7" descr="mtlbond.gif"/>
          <p:cNvPicPr>
            <a:picLocks noChangeAspect="1"/>
          </p:cNvPicPr>
          <p:nvPr/>
        </p:nvPicPr>
        <p:blipFill>
          <a:blip r:embed="rId2" cstate="print"/>
          <a:stretch>
            <a:fillRect/>
          </a:stretch>
        </p:blipFill>
        <p:spPr>
          <a:xfrm>
            <a:off x="0" y="3276600"/>
            <a:ext cx="5998464" cy="3124200"/>
          </a:xfrm>
          <a:prstGeom prst="rect">
            <a:avLst/>
          </a:prstGeom>
        </p:spPr>
      </p:pic>
      <p:sp>
        <p:nvSpPr>
          <p:cNvPr id="9" name="Rectangle 8"/>
          <p:cNvSpPr/>
          <p:nvPr/>
        </p:nvSpPr>
        <p:spPr>
          <a:xfrm>
            <a:off x="5943600" y="381001"/>
            <a:ext cx="3200400" cy="6186309"/>
          </a:xfrm>
          <a:prstGeom prst="rect">
            <a:avLst/>
          </a:prstGeom>
        </p:spPr>
        <p:txBody>
          <a:bodyPr wrap="square">
            <a:spAutoFit/>
          </a:bodyPr>
          <a:lstStyle/>
          <a:p>
            <a:r>
              <a:rPr lang="en-US" b="1" dirty="0" smtClean="0"/>
              <a:t>A</a:t>
            </a:r>
            <a:r>
              <a:rPr lang="en-US" dirty="0" smtClean="0"/>
              <a:t>. Outermost electrons wander freely through metal. </a:t>
            </a:r>
          </a:p>
          <a:p>
            <a:r>
              <a:rPr lang="en-US" b="1" dirty="0" smtClean="0"/>
              <a:t>B</a:t>
            </a:r>
            <a:r>
              <a:rPr lang="en-US" dirty="0" smtClean="0"/>
              <a:t>. Free electrons can move rapidly in response to electric fields </a:t>
            </a:r>
            <a:r>
              <a:rPr lang="en-US" dirty="0" smtClean="0">
                <a:sym typeface="Wingdings" pitchFamily="2" charset="2"/>
              </a:rPr>
              <a:t></a:t>
            </a:r>
            <a:r>
              <a:rPr lang="en-US" dirty="0" smtClean="0"/>
              <a:t>metals are good conductors of electricity.</a:t>
            </a:r>
          </a:p>
          <a:p>
            <a:r>
              <a:rPr lang="en-US" b="1" dirty="0" smtClean="0"/>
              <a:t>C</a:t>
            </a:r>
            <a:r>
              <a:rPr lang="en-US" dirty="0" smtClean="0"/>
              <a:t>. Free electrons can transmit kinetic energy rapidly </a:t>
            </a:r>
            <a:r>
              <a:rPr lang="en-US" dirty="0" smtClean="0">
                <a:sym typeface="Wingdings" pitchFamily="2" charset="2"/>
              </a:rPr>
              <a:t></a:t>
            </a:r>
            <a:r>
              <a:rPr lang="en-US" dirty="0" smtClean="0"/>
              <a:t>metals are good conductors of heat.</a:t>
            </a:r>
          </a:p>
          <a:p>
            <a:r>
              <a:rPr lang="en-US" b="1" dirty="0" smtClean="0"/>
              <a:t>D</a:t>
            </a:r>
            <a:r>
              <a:rPr lang="en-US" dirty="0" smtClean="0"/>
              <a:t>. The layers of atoms in metal are hard to pull apart because of the electrons holding them together </a:t>
            </a:r>
            <a:r>
              <a:rPr lang="en-US" dirty="0" smtClean="0">
                <a:sym typeface="Wingdings" pitchFamily="2" charset="2"/>
              </a:rPr>
              <a:t></a:t>
            </a:r>
            <a:r>
              <a:rPr lang="en-US" dirty="0" smtClean="0"/>
              <a:t>metals are tough.  Individual atoms are not held to any other specific atoms </a:t>
            </a:r>
            <a:r>
              <a:rPr lang="en-US" dirty="0" smtClean="0">
                <a:sym typeface="Wingdings" pitchFamily="2" charset="2"/>
              </a:rPr>
              <a:t></a:t>
            </a:r>
            <a:r>
              <a:rPr lang="en-US" dirty="0" smtClean="0"/>
              <a:t>atoms slip easily past one another. Thus metals are ductile. </a:t>
            </a:r>
            <a:r>
              <a:rPr lang="en-US" b="1" dirty="0" smtClean="0"/>
              <a:t>Metallic Bonding is the basis of our industrial civilization.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83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slide(fromBottom)">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6000" dirty="0" smtClean="0">
                <a:effectLst>
                  <a:outerShdw blurRad="38100" dist="38100" dir="2700000" algn="tl">
                    <a:srgbClr val="000000">
                      <a:alpha val="43137"/>
                    </a:srgbClr>
                  </a:outerShdw>
                </a:effectLst>
              </a:rPr>
              <a:t>Metallic Bonds</a:t>
            </a:r>
            <a:endParaRPr lang="en-US" sz="6000" dirty="0">
              <a:effectLst>
                <a:outerShdw blurRad="38100" dist="38100" dir="2700000" algn="tl">
                  <a:srgbClr val="000000">
                    <a:alpha val="43137"/>
                  </a:srgbClr>
                </a:outerShdw>
              </a:effectLst>
            </a:endParaRPr>
          </a:p>
        </p:txBody>
      </p:sp>
      <p:sp>
        <p:nvSpPr>
          <p:cNvPr id="59395" name="Rectangle 3"/>
          <p:cNvSpPr>
            <a:spLocks noGrp="1" noChangeArrowheads="1"/>
          </p:cNvSpPr>
          <p:nvPr>
            <p:ph type="body" idx="1"/>
          </p:nvPr>
        </p:nvSpPr>
        <p:spPr/>
        <p:txBody>
          <a:bodyPr/>
          <a:lstStyle/>
          <a:p>
            <a:r>
              <a:rPr lang="en-US" sz="3200" dirty="0" smtClean="0"/>
              <a:t>Found in any metal or alloy</a:t>
            </a:r>
          </a:p>
          <a:p>
            <a:r>
              <a:rPr lang="en-US" sz="3200" dirty="0" smtClean="0"/>
              <a:t>Solid – have high melting point</a:t>
            </a:r>
          </a:p>
          <a:p>
            <a:r>
              <a:rPr lang="en-US" sz="3200" dirty="0" smtClean="0"/>
              <a:t>Conduct electricity and heat</a:t>
            </a:r>
          </a:p>
          <a:p>
            <a:r>
              <a:rPr lang="en-US" sz="3200" dirty="0" smtClean="0"/>
              <a:t>Luster – silvery shine</a:t>
            </a:r>
          </a:p>
          <a:p>
            <a:r>
              <a:rPr lang="en-US" sz="3200" dirty="0" smtClean="0"/>
              <a:t>Malleability – shaped by hammering</a:t>
            </a:r>
          </a:p>
          <a:p>
            <a:r>
              <a:rPr lang="en-US" sz="3200" dirty="0" smtClean="0"/>
              <a:t>Ductility – draw into wire</a:t>
            </a:r>
          </a:p>
        </p:txBody>
      </p:sp>
      <p:pic>
        <p:nvPicPr>
          <p:cNvPr id="12" name="Picture 11" descr="electron-sea-model.gif"/>
          <p:cNvPicPr>
            <a:picLocks noChangeAspect="1"/>
          </p:cNvPicPr>
          <p:nvPr/>
        </p:nvPicPr>
        <p:blipFill>
          <a:blip r:embed="rId2" cstate="print"/>
          <a:stretch>
            <a:fillRect/>
          </a:stretch>
        </p:blipFill>
        <p:spPr>
          <a:xfrm>
            <a:off x="6324600" y="0"/>
            <a:ext cx="2819400" cy="2095500"/>
          </a:xfrm>
          <a:prstGeom prst="rect">
            <a:avLst/>
          </a:prstGeom>
        </p:spPr>
      </p:pic>
      <p:pic>
        <p:nvPicPr>
          <p:cNvPr id="13" name="Picture 12" descr="silver.jpg"/>
          <p:cNvPicPr>
            <a:picLocks noChangeAspect="1"/>
          </p:cNvPicPr>
          <p:nvPr/>
        </p:nvPicPr>
        <p:blipFill>
          <a:blip r:embed="rId3" cstate="print"/>
          <a:stretch>
            <a:fillRect/>
          </a:stretch>
        </p:blipFill>
        <p:spPr>
          <a:xfrm>
            <a:off x="5672735" y="4648201"/>
            <a:ext cx="3471265" cy="220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slide(fromBottom)">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slide(fromBottom)">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slide(fromBottom)">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slide(fromBottom)">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slide(fromBottom)">
                                      <p:cBhvr>
                                        <p:cTn id="27" dur="500"/>
                                        <p:tgtEl>
                                          <p:spTgt spid="593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slide(fromBottom)">
                                      <p:cBhvr>
                                        <p:cTn id="32"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Ionic Bonds</a:t>
            </a:r>
            <a:endParaRPr lang="en-US" sz="6000" dirty="0"/>
          </a:p>
        </p:txBody>
      </p:sp>
      <p:sp>
        <p:nvSpPr>
          <p:cNvPr id="3" name="Content Placeholder 2"/>
          <p:cNvSpPr>
            <a:spLocks noGrp="1"/>
          </p:cNvSpPr>
          <p:nvPr>
            <p:ph idx="1"/>
          </p:nvPr>
        </p:nvSpPr>
        <p:spPr>
          <a:xfrm>
            <a:off x="455613" y="1600200"/>
            <a:ext cx="8688387" cy="5257800"/>
          </a:xfrm>
        </p:spPr>
        <p:txBody>
          <a:bodyPr/>
          <a:lstStyle/>
          <a:p>
            <a:r>
              <a:rPr lang="en-US" sz="3200" dirty="0" smtClean="0"/>
              <a:t>Transfer of electrons between a </a:t>
            </a:r>
            <a:r>
              <a:rPr lang="en-US" sz="3200" u="sng" dirty="0" smtClean="0"/>
              <a:t>metal</a:t>
            </a:r>
            <a:r>
              <a:rPr lang="en-US" sz="3200" dirty="0" smtClean="0"/>
              <a:t> and a </a:t>
            </a:r>
            <a:r>
              <a:rPr lang="en-US" sz="3200" u="sng" dirty="0" smtClean="0"/>
              <a:t>nonmetal</a:t>
            </a:r>
            <a:r>
              <a:rPr lang="en-US" sz="3200" dirty="0" smtClean="0"/>
              <a:t>.</a:t>
            </a:r>
          </a:p>
          <a:p>
            <a:r>
              <a:rPr lang="en-US" sz="3200" dirty="0" smtClean="0"/>
              <a:t>Causes a positive atom and a negative atom which attract.  (electrostatic attraction)</a:t>
            </a:r>
          </a:p>
          <a:p>
            <a:r>
              <a:rPr lang="en-US" sz="3200" dirty="0" smtClean="0"/>
              <a:t>Metal gives the electron </a:t>
            </a:r>
            <a:r>
              <a:rPr lang="en-US" sz="3200" dirty="0" smtClean="0">
                <a:sym typeface="Wingdings" pitchFamily="2" charset="2"/>
              </a:rPr>
              <a:t> becomes positive</a:t>
            </a:r>
          </a:p>
          <a:p>
            <a:r>
              <a:rPr lang="en-US" sz="3200" dirty="0" smtClean="0">
                <a:sym typeface="Wingdings" pitchFamily="2" charset="2"/>
              </a:rPr>
              <a:t>Nonmetal accepts electron  becomes negative</a:t>
            </a:r>
          </a:p>
          <a:p>
            <a:endParaRPr lang="en-US" sz="3200" dirty="0">
              <a:sym typeface="Wingdings" pitchFamily="2" charset="2"/>
            </a:endParaRPr>
          </a:p>
          <a:p>
            <a:pPr>
              <a:buNone/>
            </a:pPr>
            <a:endParaRPr lang="en-US" sz="3200" dirty="0"/>
          </a:p>
        </p:txBody>
      </p:sp>
      <p:pic>
        <p:nvPicPr>
          <p:cNvPr id="9" name="Picture 8" descr="Ionic_bonding_animation.gif"/>
          <p:cNvPicPr>
            <a:picLocks noChangeAspect="1"/>
          </p:cNvPicPr>
          <p:nvPr/>
        </p:nvPicPr>
        <p:blipFill>
          <a:blip r:embed="rId2" cstate="print"/>
          <a:stretch>
            <a:fillRect/>
          </a:stretch>
        </p:blipFill>
        <p:spPr>
          <a:xfrm>
            <a:off x="3581400" y="5029200"/>
            <a:ext cx="3505200" cy="1752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Size of Ions</a:t>
            </a:r>
            <a:endParaRPr lang="en-US" sz="6000" dirty="0"/>
          </a:p>
        </p:txBody>
      </p:sp>
      <p:pic>
        <p:nvPicPr>
          <p:cNvPr id="4" name="Content Placeholder 3" descr="ionic_bond_animation.gif"/>
          <p:cNvPicPr>
            <a:picLocks noGrp="1" noChangeAspect="1"/>
          </p:cNvPicPr>
          <p:nvPr>
            <p:ph idx="1"/>
          </p:nvPr>
        </p:nvPicPr>
        <p:blipFill>
          <a:blip r:embed="rId2" cstate="print"/>
          <a:stretch>
            <a:fillRect/>
          </a:stretch>
        </p:blipFill>
        <p:spPr>
          <a:xfrm>
            <a:off x="0" y="1381781"/>
            <a:ext cx="4648200" cy="5476219"/>
          </a:xfrm>
        </p:spPr>
      </p:pic>
      <p:sp>
        <p:nvSpPr>
          <p:cNvPr id="6" name="TextBox 5"/>
          <p:cNvSpPr txBox="1"/>
          <p:nvPr/>
        </p:nvSpPr>
        <p:spPr>
          <a:xfrm>
            <a:off x="4953000" y="1752600"/>
            <a:ext cx="4191000" cy="3539430"/>
          </a:xfrm>
          <a:prstGeom prst="rect">
            <a:avLst/>
          </a:prstGeom>
          <a:noFill/>
        </p:spPr>
        <p:txBody>
          <a:bodyPr wrap="square" rtlCol="0">
            <a:spAutoFit/>
          </a:bodyPr>
          <a:lstStyle/>
          <a:p>
            <a:r>
              <a:rPr lang="en-US" sz="3200" dirty="0" smtClean="0"/>
              <a:t>Metals </a:t>
            </a:r>
            <a:r>
              <a:rPr lang="en-US" sz="3200" dirty="0" smtClean="0">
                <a:sym typeface="Wingdings" pitchFamily="2" charset="2"/>
              </a:rPr>
              <a:t> smaller</a:t>
            </a:r>
          </a:p>
          <a:p>
            <a:r>
              <a:rPr lang="en-US" sz="3200" dirty="0">
                <a:sym typeface="Wingdings" pitchFamily="2" charset="2"/>
              </a:rPr>
              <a:t>	</a:t>
            </a:r>
            <a:r>
              <a:rPr lang="en-US" sz="3200" dirty="0" smtClean="0">
                <a:sym typeface="Wingdings" pitchFamily="2" charset="2"/>
              </a:rPr>
              <a:t>Lose shell</a:t>
            </a:r>
          </a:p>
          <a:p>
            <a:endParaRPr lang="en-US" sz="3200" dirty="0">
              <a:sym typeface="Wingdings" pitchFamily="2" charset="2"/>
            </a:endParaRPr>
          </a:p>
          <a:p>
            <a:r>
              <a:rPr lang="en-US" sz="3200" dirty="0" smtClean="0">
                <a:sym typeface="Wingdings" pitchFamily="2" charset="2"/>
              </a:rPr>
              <a:t>Nonmetals  larger</a:t>
            </a:r>
          </a:p>
          <a:p>
            <a:r>
              <a:rPr lang="en-US" sz="3200" dirty="0">
                <a:sym typeface="Wingdings" pitchFamily="2" charset="2"/>
              </a:rPr>
              <a:t>	</a:t>
            </a:r>
            <a:r>
              <a:rPr lang="en-US" sz="3200" dirty="0" smtClean="0">
                <a:sym typeface="Wingdings" pitchFamily="2" charset="2"/>
              </a:rPr>
              <a:t>more repulsion 	between 	electrons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slide(fromBottom)">
                                      <p:cBhvr>
                                        <p:cTn id="11" dur="500"/>
                                        <p:tgtEl>
                                          <p:spTgt spid="6">
                                            <p:txEl>
                                              <p:pRg st="0" end="0"/>
                                            </p:txEl>
                                          </p:spTgt>
                                        </p:tgtEl>
                                      </p:cBhvr>
                                    </p:animEffect>
                                  </p:childTnLst>
                                </p:cTn>
                              </p:par>
                              <p:par>
                                <p:cTn id="12" presetID="12" presetClass="entr" presetSubtype="4" fill="hold" nodeType="with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slide(fromBottom)">
                                      <p:cBhvr>
                                        <p:cTn id="14" dur="500"/>
                                        <p:tgtEl>
                                          <p:spTgt spid="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slide(fromBottom)">
                                      <p:cBhvr>
                                        <p:cTn id="19" dur="500"/>
                                        <p:tgtEl>
                                          <p:spTgt spid="6">
                                            <p:txEl>
                                              <p:pRg st="3" end="3"/>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slide(fromBottom)">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256_slide">
  <a:themeElements>
    <a:clrScheme name="Office Theme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9933"/>
        </a:lt1>
        <a:dk2>
          <a:srgbClr val="000000"/>
        </a:dk2>
        <a:lt2>
          <a:srgbClr val="CCCCCC"/>
        </a:lt2>
        <a:accent1>
          <a:srgbClr val="A65300"/>
        </a:accent1>
        <a:accent2>
          <a:srgbClr val="8C4600"/>
        </a:accent2>
        <a:accent3>
          <a:srgbClr val="FFCAAD"/>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9933"/>
        </a:lt1>
        <a:dk2>
          <a:srgbClr val="000000"/>
        </a:dk2>
        <a:lt2>
          <a:srgbClr val="CCCCCC"/>
        </a:lt2>
        <a:accent1>
          <a:srgbClr val="2B4F7A"/>
        </a:accent1>
        <a:accent2>
          <a:srgbClr val="804000"/>
        </a:accent2>
        <a:accent3>
          <a:srgbClr val="FFCAAD"/>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9933"/>
        </a:lt1>
        <a:dk2>
          <a:srgbClr val="000000"/>
        </a:dk2>
        <a:lt2>
          <a:srgbClr val="CCCCCC"/>
        </a:lt2>
        <a:accent1>
          <a:srgbClr val="505900"/>
        </a:accent1>
        <a:accent2>
          <a:srgbClr val="204C6B"/>
        </a:accent2>
        <a:accent3>
          <a:srgbClr val="FFCAAD"/>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A65300"/>
        </a:accent1>
        <a:accent2>
          <a:srgbClr val="8C4600"/>
        </a:accent2>
        <a:accent3>
          <a:srgbClr val="FFFFFF"/>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805900"/>
        </a:accent1>
        <a:accent2>
          <a:srgbClr val="99371F"/>
        </a:accent2>
        <a:accent3>
          <a:srgbClr val="FFFFFF"/>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2B4F7A"/>
        </a:accent1>
        <a:accent2>
          <a:srgbClr val="804000"/>
        </a:accent2>
        <a:accent3>
          <a:srgbClr val="FFFFFF"/>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05900"/>
        </a:accent1>
        <a:accent2>
          <a:srgbClr val="204C6B"/>
        </a:accent2>
        <a:accent3>
          <a:srgbClr val="FFFFFF"/>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9933"/>
        </a:lt1>
        <a:dk2>
          <a:srgbClr val="000000"/>
        </a:dk2>
        <a:lt2>
          <a:srgbClr val="CCCCCC"/>
        </a:lt2>
        <a:accent1>
          <a:srgbClr val="A65300"/>
        </a:accent1>
        <a:accent2>
          <a:srgbClr val="8C4600"/>
        </a:accent2>
        <a:accent3>
          <a:srgbClr val="FFCAAD"/>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9933"/>
        </a:lt1>
        <a:dk2>
          <a:srgbClr val="000000"/>
        </a:dk2>
        <a:lt2>
          <a:srgbClr val="CCCCCC"/>
        </a:lt2>
        <a:accent1>
          <a:srgbClr val="2B4F7A"/>
        </a:accent1>
        <a:accent2>
          <a:srgbClr val="804000"/>
        </a:accent2>
        <a:accent3>
          <a:srgbClr val="FFCAAD"/>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9933"/>
        </a:lt1>
        <a:dk2>
          <a:srgbClr val="000000"/>
        </a:dk2>
        <a:lt2>
          <a:srgbClr val="CCCCCC"/>
        </a:lt2>
        <a:accent1>
          <a:srgbClr val="505900"/>
        </a:accent1>
        <a:accent2>
          <a:srgbClr val="204C6B"/>
        </a:accent2>
        <a:accent3>
          <a:srgbClr val="FFCAAD"/>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65300"/>
        </a:accent1>
        <a:accent2>
          <a:srgbClr val="8C4600"/>
        </a:accent2>
        <a:accent3>
          <a:srgbClr val="FFFFFF"/>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05900"/>
        </a:accent1>
        <a:accent2>
          <a:srgbClr val="99371F"/>
        </a:accent2>
        <a:accent3>
          <a:srgbClr val="FFFFFF"/>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2B4F7A"/>
        </a:accent1>
        <a:accent2>
          <a:srgbClr val="804000"/>
        </a:accent2>
        <a:accent3>
          <a:srgbClr val="FFFFFF"/>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05900"/>
        </a:accent1>
        <a:accent2>
          <a:srgbClr val="204C6B"/>
        </a:accent2>
        <a:accent3>
          <a:srgbClr val="FFFFFF"/>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ind_1256_slide</Template>
  <TotalTime>279</TotalTime>
  <Words>411</Words>
  <Application>Microsoft Office PowerPoint</Application>
  <PresentationFormat>On-screen Show (4:3)</PresentationFormat>
  <Paragraphs>100</Paragraphs>
  <Slides>19</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19</vt:i4>
      </vt:variant>
    </vt:vector>
  </HeadingPairs>
  <TitlesOfParts>
    <vt:vector size="22" baseType="lpstr">
      <vt:lpstr>Arial</vt:lpstr>
      <vt:lpstr>ind_1256_slide</vt:lpstr>
      <vt:lpstr>1_Default Design</vt:lpstr>
      <vt:lpstr>Metallic Bonds &amp; Ionic Bonds</vt:lpstr>
      <vt:lpstr>Homework Review</vt:lpstr>
      <vt:lpstr>Homework Review</vt:lpstr>
      <vt:lpstr>Homework Review</vt:lpstr>
      <vt:lpstr>Homework Review</vt:lpstr>
      <vt:lpstr>Metallic Bonds</vt:lpstr>
      <vt:lpstr>Metallic Bonds</vt:lpstr>
      <vt:lpstr>Ionic Bonds</vt:lpstr>
      <vt:lpstr>Size of Ions</vt:lpstr>
      <vt:lpstr>Electron dot structure for ionic bonds</vt:lpstr>
      <vt:lpstr>Electron dot structure for ionic bonds</vt:lpstr>
      <vt:lpstr>Electron dot structure for ionic bonds</vt:lpstr>
      <vt:lpstr>Properties of Ionic Compounds</vt:lpstr>
      <vt:lpstr>Electronegativity Difference</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Randy</dc:creator>
  <cp:lastModifiedBy>Randy</cp:lastModifiedBy>
  <cp:revision>43</cp:revision>
  <dcterms:created xsi:type="dcterms:W3CDTF">2010-11-13T21:14:19Z</dcterms:created>
  <dcterms:modified xsi:type="dcterms:W3CDTF">2010-11-14T01:53:34Z</dcterms:modified>
</cp:coreProperties>
</file>