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Default Extension="jpeg" ContentType="image/jpeg"/>
  <Override PartName="/ppt/tags/tag3.xml" ContentType="application/vnd.openxmlformats-officedocument.presentationml.tags+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14"/>
  </p:notesMasterIdLst>
  <p:sldIdLst>
    <p:sldId id="256" r:id="rId3"/>
    <p:sldId id="277" r:id="rId4"/>
    <p:sldId id="279" r:id="rId5"/>
    <p:sldId id="280" r:id="rId6"/>
    <p:sldId id="281" r:id="rId7"/>
    <p:sldId id="282" r:id="rId8"/>
    <p:sldId id="283" r:id="rId9"/>
    <p:sldId id="284" r:id="rId10"/>
    <p:sldId id="285" r:id="rId11"/>
    <p:sldId id="286" r:id="rId12"/>
    <p:sldId id="28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65" d="100"/>
          <a:sy n="65" d="100"/>
        </p:scale>
        <p:origin x="-114" y="-2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1526762-CDC5-494D-8037-92F743C0F2F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2253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22532" name="Rectangle 4"/>
          <p:cNvSpPr>
            <a:spLocks noGrp="1" noChangeArrowheads="1"/>
          </p:cNvSpPr>
          <p:nvPr>
            <p:ph type="dt" sz="half" idx="2"/>
          </p:nvPr>
        </p:nvSpPr>
        <p:spPr/>
        <p:txBody>
          <a:bodyPr/>
          <a:lstStyle>
            <a:lvl1pPr>
              <a:defRPr/>
            </a:lvl1pPr>
          </a:lstStyle>
          <a:p>
            <a:endParaRPr lang="en-US"/>
          </a:p>
        </p:txBody>
      </p:sp>
      <p:sp>
        <p:nvSpPr>
          <p:cNvPr id="22533" name="Rectangle 5"/>
          <p:cNvSpPr>
            <a:spLocks noGrp="1" noChangeArrowheads="1"/>
          </p:cNvSpPr>
          <p:nvPr>
            <p:ph type="ftr" sz="quarter" idx="3"/>
          </p:nvPr>
        </p:nvSpPr>
        <p:spPr/>
        <p:txBody>
          <a:bodyPr/>
          <a:lstStyle>
            <a:lvl1pPr>
              <a:defRPr/>
            </a:lvl1pPr>
          </a:lstStyle>
          <a:p>
            <a:endParaRPr lang="en-US"/>
          </a:p>
        </p:txBody>
      </p:sp>
      <p:sp>
        <p:nvSpPr>
          <p:cNvPr id="22534" name="Rectangle 6"/>
          <p:cNvSpPr>
            <a:spLocks noGrp="1" noChangeArrowheads="1"/>
          </p:cNvSpPr>
          <p:nvPr>
            <p:ph type="sldNum" sz="quarter" idx="4"/>
          </p:nvPr>
        </p:nvSpPr>
        <p:spPr/>
        <p:txBody>
          <a:bodyPr/>
          <a:lstStyle>
            <a:lvl1pPr>
              <a:defRPr/>
            </a:lvl1pPr>
          </a:lstStyle>
          <a:p>
            <a:fld id="{272B3034-13D1-4E69-A512-1FBF27E5315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DB12BC-ECEF-4B96-BE6F-F232C6AF885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8F8079-FFC1-46F6-885C-1181A7146D6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969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2970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29701" name="Rectangle 5"/>
          <p:cNvSpPr>
            <a:spLocks noGrp="1" noChangeArrowheads="1"/>
          </p:cNvSpPr>
          <p:nvPr>
            <p:ph type="dt" sz="half" idx="2"/>
          </p:nvPr>
        </p:nvSpPr>
        <p:spPr/>
        <p:txBody>
          <a:bodyPr/>
          <a:lstStyle>
            <a:lvl1pPr>
              <a:defRPr/>
            </a:lvl1pPr>
          </a:lstStyle>
          <a:p>
            <a:endParaRPr lang="en-US"/>
          </a:p>
        </p:txBody>
      </p:sp>
      <p:sp>
        <p:nvSpPr>
          <p:cNvPr id="29702" name="Rectangle 6"/>
          <p:cNvSpPr>
            <a:spLocks noGrp="1" noChangeArrowheads="1"/>
          </p:cNvSpPr>
          <p:nvPr>
            <p:ph type="ftr" sz="quarter" idx="3"/>
          </p:nvPr>
        </p:nvSpPr>
        <p:spPr/>
        <p:txBody>
          <a:bodyPr/>
          <a:lstStyle>
            <a:lvl1pPr>
              <a:defRPr/>
            </a:lvl1pPr>
          </a:lstStyle>
          <a:p>
            <a:endParaRPr lang="en-US"/>
          </a:p>
        </p:txBody>
      </p:sp>
      <p:sp>
        <p:nvSpPr>
          <p:cNvPr id="29703" name="Rectangle 7"/>
          <p:cNvSpPr>
            <a:spLocks noGrp="1" noChangeArrowheads="1"/>
          </p:cNvSpPr>
          <p:nvPr>
            <p:ph type="sldNum" sz="quarter" idx="4"/>
          </p:nvPr>
        </p:nvSpPr>
        <p:spPr/>
        <p:txBody>
          <a:bodyPr/>
          <a:lstStyle>
            <a:lvl1pPr>
              <a:defRPr/>
            </a:lvl1pPr>
          </a:lstStyle>
          <a:p>
            <a:fld id="{A9A91AEF-4258-46CF-A9EC-BEE20BC10C20}"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9FACA1-E490-4049-A46E-198925D83961}"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3FDC672-60F5-48F1-A579-E761B831AFAF}"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95F432B-2C2F-47D2-BFD6-7D734E59659D}"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F4DBB63-2024-4A36-AD84-0CF408DD9236}"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B08D1E8-9B1E-4D7A-88AA-DD346E1A9EE5}"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2C85153-7F1A-4A11-8CEF-74A686800EA1}"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088E55-CAE2-40D2-9F5D-4D77E173221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79B03D6-E83D-4842-A1F9-4708BCF1E9F8}"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8C4EFEA-22E1-403C-AFB6-16E684721E3C}"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C06E70-4557-4A87-8667-C020035A9002}"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1DCA3F-0983-47E8-880E-18A4795C164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EAD7D58-32F1-4ECE-AEC5-0528C1F3873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83F3D99-175C-455B-BB29-B41A0F6206E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2B52FB2-5966-48EA-BCA3-91BC3236C07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50F22C2-5D79-4231-998B-AF03733E2C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A98DEBA-D08A-42A7-9681-8DAF49919BD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0A86141-CC6E-4E1C-84A4-F132CA76D01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F6B2D34-7625-45FF-8F8E-02434BE70D3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14334989-3C83-480C-8F10-9A39E50A782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28675"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8676"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2867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2867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91100D12-D0B4-43C9-BE73-289C22F3DC4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gif"/><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1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gif"/><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0.png"/><Relationship Id="rId4" Type="http://schemas.openxmlformats.org/officeDocument/2006/relationships/image" Target="../media/image2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gif"/></Relationships>
</file>

<file path=ppt/slides/_rels/slide7.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19.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p:nvPr>
        </p:nvSpPr>
        <p:spPr>
          <a:xfrm>
            <a:off x="533400" y="228600"/>
            <a:ext cx="8229600" cy="1981200"/>
          </a:xfrm>
        </p:spPr>
        <p:txBody>
          <a:bodyPr/>
          <a:lstStyle/>
          <a:p>
            <a:pPr algn="ctr"/>
            <a:r>
              <a:rPr lang="en-US" sz="6600" dirty="0" smtClean="0">
                <a:effectLst>
                  <a:outerShdw blurRad="38100" dist="38100" dir="2700000" algn="tl">
                    <a:srgbClr val="000000">
                      <a:alpha val="43137"/>
                    </a:srgbClr>
                  </a:outerShdw>
                </a:effectLst>
              </a:rPr>
              <a:t>Shapes &amp; Polarity </a:t>
            </a:r>
            <a:br>
              <a:rPr lang="en-US" sz="6600" dirty="0" smtClean="0">
                <a:effectLst>
                  <a:outerShdw blurRad="38100" dist="38100" dir="2700000" algn="tl">
                    <a:srgbClr val="000000">
                      <a:alpha val="43137"/>
                    </a:srgbClr>
                  </a:outerShdw>
                </a:effectLst>
              </a:rPr>
            </a:br>
            <a:r>
              <a:rPr lang="en-US" sz="6600" dirty="0" smtClean="0">
                <a:effectLst>
                  <a:outerShdw blurRad="38100" dist="38100" dir="2700000" algn="tl">
                    <a:srgbClr val="000000">
                      <a:alpha val="43137"/>
                    </a:srgbClr>
                  </a:outerShdw>
                </a:effectLst>
              </a:rPr>
              <a:t>of Molecules</a:t>
            </a:r>
            <a:endParaRPr lang="en-US" sz="6600" dirty="0">
              <a:effectLst>
                <a:outerShdw blurRad="38100" dist="38100" dir="2700000" algn="tl">
                  <a:srgbClr val="000000">
                    <a:alpha val="43137"/>
                  </a:srgbClr>
                </a:outerShdw>
              </a:effectLst>
            </a:endParaRPr>
          </a:p>
        </p:txBody>
      </p:sp>
      <p:pic>
        <p:nvPicPr>
          <p:cNvPr id="8" name="Picture 7" descr="2001-09-29.gif"/>
          <p:cNvPicPr>
            <a:picLocks noChangeAspect="1"/>
          </p:cNvPicPr>
          <p:nvPr/>
        </p:nvPicPr>
        <p:blipFill>
          <a:blip r:embed="rId2" cstate="print"/>
          <a:stretch>
            <a:fillRect/>
          </a:stretch>
        </p:blipFill>
        <p:spPr>
          <a:xfrm>
            <a:off x="4419600" y="2184400"/>
            <a:ext cx="3505200" cy="4673600"/>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639175" cy="1143000"/>
          </a:xfrm>
        </p:spPr>
        <p:txBody>
          <a:bodyPr/>
          <a:lstStyle/>
          <a:p>
            <a:r>
              <a:rPr lang="en-US" sz="6000" dirty="0" smtClean="0"/>
              <a:t>Polar - asymmetrical</a:t>
            </a:r>
            <a:endParaRPr lang="en-US" sz="6000" dirty="0"/>
          </a:p>
        </p:txBody>
      </p:sp>
      <p:pic>
        <p:nvPicPr>
          <p:cNvPr id="4" name="Content Placeholder 3" descr="aim4_h12.gif"/>
          <p:cNvPicPr>
            <a:picLocks noGrp="1" noChangeAspect="1"/>
          </p:cNvPicPr>
          <p:nvPr>
            <p:ph idx="1"/>
          </p:nvPr>
        </p:nvPicPr>
        <p:blipFill>
          <a:blip r:embed="rId2" cstate="print"/>
          <a:stretch>
            <a:fillRect/>
          </a:stretch>
        </p:blipFill>
        <p:spPr>
          <a:xfrm>
            <a:off x="373904" y="1752600"/>
            <a:ext cx="8770096" cy="2590799"/>
          </a:xfrm>
        </p:spPr>
      </p:pic>
      <p:pic>
        <p:nvPicPr>
          <p:cNvPr id="5" name="Picture 4" descr="1151547_f260.jpg"/>
          <p:cNvPicPr>
            <a:picLocks noChangeAspect="1"/>
          </p:cNvPicPr>
          <p:nvPr/>
        </p:nvPicPr>
        <p:blipFill>
          <a:blip r:embed="rId3" cstate="print"/>
          <a:stretch>
            <a:fillRect/>
          </a:stretch>
        </p:blipFill>
        <p:spPr>
          <a:xfrm>
            <a:off x="5181600" y="4055305"/>
            <a:ext cx="2781300" cy="2802695"/>
          </a:xfrm>
          <a:prstGeom prst="rect">
            <a:avLst/>
          </a:prstGeom>
        </p:spPr>
      </p:pic>
      <p:pic>
        <p:nvPicPr>
          <p:cNvPr id="6" name="Picture 5" descr="WaterBendBending.jpg"/>
          <p:cNvPicPr>
            <a:picLocks noChangeAspect="1"/>
          </p:cNvPicPr>
          <p:nvPr/>
        </p:nvPicPr>
        <p:blipFill>
          <a:blip r:embed="rId4" cstate="print"/>
          <a:stretch>
            <a:fillRect/>
          </a:stretch>
        </p:blipFill>
        <p:spPr>
          <a:xfrm>
            <a:off x="0" y="3276600"/>
            <a:ext cx="3245644" cy="3581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0"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800" decel="100000"/>
                                        <p:tgtEl>
                                          <p:spTgt spid="6"/>
                                        </p:tgtEl>
                                      </p:cBhvr>
                                    </p:animEffect>
                                    <p:anim calcmode="lin" valueType="num">
                                      <p:cBhvr>
                                        <p:cTn id="12" dur="800" decel="100000" fill="hold"/>
                                        <p:tgtEl>
                                          <p:spTgt spid="6"/>
                                        </p:tgtEl>
                                        <p:attrNameLst>
                                          <p:attrName>style.rotation</p:attrName>
                                        </p:attrNameLst>
                                      </p:cBhvr>
                                      <p:tavLst>
                                        <p:tav tm="0">
                                          <p:val>
                                            <p:fltVal val="-90"/>
                                          </p:val>
                                        </p:tav>
                                        <p:tav tm="100000">
                                          <p:val>
                                            <p:fltVal val="0"/>
                                          </p:val>
                                        </p:tav>
                                      </p:tavLst>
                                    </p:anim>
                                    <p:anim calcmode="lin" valueType="num">
                                      <p:cBhvr>
                                        <p:cTn id="13" dur="800" decel="100000" fill="hold"/>
                                        <p:tgtEl>
                                          <p:spTgt spid="6"/>
                                        </p:tgtEl>
                                        <p:attrNameLst>
                                          <p:attrName>ppt_x</p:attrName>
                                        </p:attrNameLst>
                                      </p:cBhvr>
                                      <p:tavLst>
                                        <p:tav tm="0">
                                          <p:val>
                                            <p:strVal val="#ppt_x+0.4"/>
                                          </p:val>
                                        </p:tav>
                                        <p:tav tm="100000">
                                          <p:val>
                                            <p:strVal val="#ppt_x-0.05"/>
                                          </p:val>
                                        </p:tav>
                                      </p:tavLst>
                                    </p:anim>
                                    <p:anim calcmode="lin" valueType="num">
                                      <p:cBhvr>
                                        <p:cTn id="14" dur="800" decel="100000" fill="hold"/>
                                        <p:tgtEl>
                                          <p:spTgt spid="6"/>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0"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800" decel="100000"/>
                                        <p:tgtEl>
                                          <p:spTgt spid="5"/>
                                        </p:tgtEl>
                                      </p:cBhvr>
                                    </p:animEffect>
                                    <p:anim calcmode="lin" valueType="num">
                                      <p:cBhvr>
                                        <p:cTn id="22" dur="800" decel="100000" fill="hold"/>
                                        <p:tgtEl>
                                          <p:spTgt spid="5"/>
                                        </p:tgtEl>
                                        <p:attrNameLst>
                                          <p:attrName>style.rotation</p:attrName>
                                        </p:attrNameLst>
                                      </p:cBhvr>
                                      <p:tavLst>
                                        <p:tav tm="0">
                                          <p:val>
                                            <p:fltVal val="-90"/>
                                          </p:val>
                                        </p:tav>
                                        <p:tav tm="100000">
                                          <p:val>
                                            <p:fltVal val="0"/>
                                          </p:val>
                                        </p:tav>
                                      </p:tavLst>
                                    </p:anim>
                                    <p:anim calcmode="lin" valueType="num">
                                      <p:cBhvr>
                                        <p:cTn id="23" dur="800" decel="100000" fill="hold"/>
                                        <p:tgtEl>
                                          <p:spTgt spid="5"/>
                                        </p:tgtEl>
                                        <p:attrNameLst>
                                          <p:attrName>ppt_x</p:attrName>
                                        </p:attrNameLst>
                                      </p:cBhvr>
                                      <p:tavLst>
                                        <p:tav tm="0">
                                          <p:val>
                                            <p:strVal val="#ppt_x+0.4"/>
                                          </p:val>
                                        </p:tav>
                                        <p:tav tm="100000">
                                          <p:val>
                                            <p:strVal val="#ppt_x-0.05"/>
                                          </p:val>
                                        </p:tav>
                                      </p:tavLst>
                                    </p:anim>
                                    <p:anim calcmode="lin" valueType="num">
                                      <p:cBhvr>
                                        <p:cTn id="24" dur="800" decel="100000" fill="hold"/>
                                        <p:tgtEl>
                                          <p:spTgt spid="5"/>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381000"/>
          <a:ext cx="8229600" cy="6370320"/>
        </p:xfrm>
        <a:graphic>
          <a:graphicData uri="http://schemas.openxmlformats.org/drawingml/2006/table">
            <a:tbl>
              <a:tblPr firstRow="1" bandRow="1">
                <a:tableStyleId>{00A15C55-8517-42AA-B614-E9B94910E393}</a:tableStyleId>
              </a:tblPr>
              <a:tblGrid>
                <a:gridCol w="1981200"/>
                <a:gridCol w="3505200"/>
                <a:gridCol w="2743200"/>
              </a:tblGrid>
              <a:tr h="762000">
                <a:tc>
                  <a:txBody>
                    <a:bodyPr/>
                    <a:lstStyle/>
                    <a:p>
                      <a:pPr algn="ctr"/>
                      <a:endParaRPr lang="en-US" sz="3200" dirty="0"/>
                    </a:p>
                  </a:txBody>
                  <a:tcPr/>
                </a:tc>
                <a:tc>
                  <a:txBody>
                    <a:bodyPr/>
                    <a:lstStyle/>
                    <a:p>
                      <a:pPr algn="ctr"/>
                      <a:r>
                        <a:rPr lang="en-US" sz="3200" dirty="0" smtClean="0"/>
                        <a:t>Bond</a:t>
                      </a:r>
                      <a:endParaRPr lang="en-US" sz="3200" dirty="0"/>
                    </a:p>
                  </a:txBody>
                  <a:tcPr/>
                </a:tc>
                <a:tc>
                  <a:txBody>
                    <a:bodyPr/>
                    <a:lstStyle/>
                    <a:p>
                      <a:pPr algn="ctr"/>
                      <a:r>
                        <a:rPr lang="en-US" sz="3200" dirty="0" smtClean="0"/>
                        <a:t>Molecule</a:t>
                      </a:r>
                      <a:endParaRPr lang="en-US" sz="3200" dirty="0"/>
                    </a:p>
                  </a:txBody>
                  <a:tcPr/>
                </a:tc>
              </a:tr>
              <a:tr h="2560603">
                <a:tc>
                  <a:txBody>
                    <a:bodyPr/>
                    <a:lstStyle/>
                    <a:p>
                      <a:pPr algn="ctr"/>
                      <a:endParaRPr lang="en-US" sz="3200" dirty="0" smtClean="0">
                        <a:solidFill>
                          <a:srgbClr val="FF0000"/>
                        </a:solidFill>
                      </a:endParaRPr>
                    </a:p>
                    <a:p>
                      <a:pPr algn="ctr"/>
                      <a:endParaRPr lang="en-US" sz="3200" dirty="0" smtClean="0">
                        <a:solidFill>
                          <a:srgbClr val="FF0000"/>
                        </a:solidFill>
                      </a:endParaRPr>
                    </a:p>
                    <a:p>
                      <a:pPr algn="ctr"/>
                      <a:r>
                        <a:rPr lang="en-US" sz="3200" dirty="0" err="1" smtClean="0">
                          <a:solidFill>
                            <a:srgbClr val="FF0000"/>
                          </a:solidFill>
                        </a:rPr>
                        <a:t>Nonpolar</a:t>
                      </a:r>
                      <a:endParaRPr lang="en-US" sz="3200" dirty="0">
                        <a:solidFill>
                          <a:srgbClr val="FF0000"/>
                        </a:solidFill>
                      </a:endParaRPr>
                    </a:p>
                  </a:txBody>
                  <a:tcPr/>
                </a:tc>
                <a:tc>
                  <a:txBody>
                    <a:bodyPr/>
                    <a:lstStyle/>
                    <a:p>
                      <a:pPr algn="ctr"/>
                      <a:r>
                        <a:rPr lang="en-US" sz="4400" dirty="0" smtClean="0"/>
                        <a:t>H</a:t>
                      </a:r>
                      <a:r>
                        <a:rPr lang="en-US" sz="4400" baseline="0" dirty="0" smtClean="0"/>
                        <a:t> – H </a:t>
                      </a:r>
                      <a:endParaRPr lang="en-US" sz="4400" dirty="0" smtClean="0"/>
                    </a:p>
                    <a:p>
                      <a:pPr algn="ctr"/>
                      <a:endParaRPr lang="en-US" sz="3200" dirty="0" smtClean="0"/>
                    </a:p>
                    <a:p>
                      <a:pPr algn="ctr"/>
                      <a:endParaRPr lang="en-US" sz="3200" dirty="0" smtClean="0"/>
                    </a:p>
                    <a:p>
                      <a:pPr algn="ctr"/>
                      <a:r>
                        <a:rPr lang="en-US" sz="3200" dirty="0" smtClean="0">
                          <a:solidFill>
                            <a:srgbClr val="FF0000"/>
                          </a:solidFill>
                        </a:rPr>
                        <a:t>diatomic</a:t>
                      </a:r>
                      <a:r>
                        <a:rPr lang="en-US" sz="3200" baseline="0" dirty="0" smtClean="0">
                          <a:solidFill>
                            <a:srgbClr val="FF0000"/>
                          </a:solidFill>
                        </a:rPr>
                        <a:t> molecules</a:t>
                      </a:r>
                      <a:endParaRPr lang="en-US" sz="3200" dirty="0" smtClean="0">
                        <a:solidFill>
                          <a:srgbClr val="FF0000"/>
                        </a:solidFill>
                      </a:endParaRPr>
                    </a:p>
                  </a:txBody>
                  <a:tcPr/>
                </a:tc>
                <a:tc>
                  <a:txBody>
                    <a:bodyPr/>
                    <a:lstStyle/>
                    <a:p>
                      <a:pPr algn="ctr"/>
                      <a:endParaRPr lang="en-US" sz="3200" dirty="0" smtClean="0"/>
                    </a:p>
                    <a:p>
                      <a:pPr algn="ctr"/>
                      <a:endParaRPr lang="en-US" sz="3200" dirty="0" smtClean="0"/>
                    </a:p>
                    <a:p>
                      <a:pPr algn="ctr"/>
                      <a:endParaRPr lang="en-US" sz="3200" dirty="0" smtClean="0"/>
                    </a:p>
                    <a:p>
                      <a:pPr algn="ctr"/>
                      <a:endParaRPr lang="en-US" sz="3200" dirty="0" smtClean="0"/>
                    </a:p>
                    <a:p>
                      <a:pPr algn="ctr"/>
                      <a:r>
                        <a:rPr lang="en-US" sz="3200" dirty="0" smtClean="0">
                          <a:solidFill>
                            <a:srgbClr val="FF0000"/>
                          </a:solidFill>
                        </a:rPr>
                        <a:t>symmetrical</a:t>
                      </a:r>
                      <a:endParaRPr lang="en-US" sz="3200" dirty="0">
                        <a:solidFill>
                          <a:srgbClr val="FF0000"/>
                        </a:solidFill>
                      </a:endParaRPr>
                    </a:p>
                  </a:txBody>
                  <a:tcPr/>
                </a:tc>
              </a:tr>
              <a:tr h="2560603">
                <a:tc>
                  <a:txBody>
                    <a:bodyPr/>
                    <a:lstStyle/>
                    <a:p>
                      <a:pPr algn="ctr"/>
                      <a:endParaRPr lang="en-US" sz="3200" dirty="0" smtClean="0">
                        <a:solidFill>
                          <a:srgbClr val="002060"/>
                        </a:solidFill>
                      </a:endParaRPr>
                    </a:p>
                    <a:p>
                      <a:pPr algn="ctr"/>
                      <a:endParaRPr lang="en-US" sz="3200" dirty="0" smtClean="0">
                        <a:solidFill>
                          <a:srgbClr val="002060"/>
                        </a:solidFill>
                      </a:endParaRPr>
                    </a:p>
                    <a:p>
                      <a:pPr algn="ctr"/>
                      <a:r>
                        <a:rPr lang="en-US" sz="3200" dirty="0" smtClean="0">
                          <a:solidFill>
                            <a:srgbClr val="002060"/>
                          </a:solidFill>
                        </a:rPr>
                        <a:t>Polar</a:t>
                      </a:r>
                      <a:endParaRPr lang="en-US" sz="3200" dirty="0">
                        <a:solidFill>
                          <a:srgbClr val="002060"/>
                        </a:solidFill>
                      </a:endParaRPr>
                    </a:p>
                  </a:txBody>
                  <a:tcPr/>
                </a:tc>
                <a:tc>
                  <a:txBody>
                    <a:bodyPr/>
                    <a:lstStyle/>
                    <a:p>
                      <a:pPr algn="ctr"/>
                      <a:r>
                        <a:rPr lang="en-US" sz="4400" dirty="0" smtClean="0"/>
                        <a:t>C – H </a:t>
                      </a:r>
                    </a:p>
                    <a:p>
                      <a:pPr algn="ctr"/>
                      <a:endParaRPr lang="en-US" sz="3200" dirty="0" smtClean="0"/>
                    </a:p>
                    <a:p>
                      <a:pPr algn="ctr"/>
                      <a:r>
                        <a:rPr lang="en-US" sz="4400" dirty="0" smtClean="0"/>
                        <a:t>N – O </a:t>
                      </a:r>
                    </a:p>
                    <a:p>
                      <a:pPr algn="ctr"/>
                      <a:endParaRPr lang="en-US" sz="3200" dirty="0" smtClean="0"/>
                    </a:p>
                    <a:p>
                      <a:pPr algn="ctr"/>
                      <a:r>
                        <a:rPr lang="en-US" sz="3200" dirty="0" smtClean="0">
                          <a:solidFill>
                            <a:srgbClr val="002060"/>
                          </a:solidFill>
                        </a:rPr>
                        <a:t>different</a:t>
                      </a:r>
                      <a:r>
                        <a:rPr lang="en-US" sz="3200" baseline="0" dirty="0" smtClean="0">
                          <a:solidFill>
                            <a:srgbClr val="002060"/>
                          </a:solidFill>
                        </a:rPr>
                        <a:t> elements</a:t>
                      </a:r>
                      <a:endParaRPr lang="en-US" sz="3200" dirty="0" smtClean="0">
                        <a:solidFill>
                          <a:srgbClr val="002060"/>
                        </a:solidFill>
                      </a:endParaRPr>
                    </a:p>
                  </a:txBody>
                  <a:tcPr/>
                </a:tc>
                <a:tc>
                  <a:txBody>
                    <a:bodyPr/>
                    <a:lstStyle/>
                    <a:p>
                      <a:pPr algn="ctr"/>
                      <a:endParaRPr lang="en-US" sz="4400" dirty="0" smtClean="0"/>
                    </a:p>
                    <a:p>
                      <a:pPr algn="ctr"/>
                      <a:endParaRPr lang="en-US" sz="4400" dirty="0" smtClean="0"/>
                    </a:p>
                    <a:p>
                      <a:pPr algn="ctr"/>
                      <a:endParaRPr lang="en-US" sz="3200" dirty="0" smtClean="0"/>
                    </a:p>
                    <a:p>
                      <a:pPr algn="ctr"/>
                      <a:endParaRPr lang="en-US" sz="3200" dirty="0" smtClean="0"/>
                    </a:p>
                    <a:p>
                      <a:pPr algn="ctr"/>
                      <a:r>
                        <a:rPr lang="en-US" sz="3200" dirty="0" smtClean="0">
                          <a:solidFill>
                            <a:srgbClr val="002060"/>
                          </a:solidFill>
                        </a:rPr>
                        <a:t>asymmetrical</a:t>
                      </a:r>
                      <a:endParaRPr lang="en-US" sz="3200" dirty="0">
                        <a:solidFill>
                          <a:srgbClr val="002060"/>
                        </a:solidFill>
                      </a:endParaRPr>
                    </a:p>
                  </a:txBody>
                  <a:tcPr/>
                </a:tc>
              </a:tr>
            </a:tbl>
          </a:graphicData>
        </a:graphic>
      </p:graphicFrame>
      <p:pic>
        <p:nvPicPr>
          <p:cNvPr id="6" name="Picture 5" descr="methane_molecule.gif"/>
          <p:cNvPicPr>
            <a:picLocks noChangeAspect="1"/>
          </p:cNvPicPr>
          <p:nvPr/>
        </p:nvPicPr>
        <p:blipFill>
          <a:blip r:embed="rId2" cstate="print"/>
          <a:stretch>
            <a:fillRect/>
          </a:stretch>
        </p:blipFill>
        <p:spPr>
          <a:xfrm>
            <a:off x="5943600" y="1143000"/>
            <a:ext cx="1600200" cy="1535762"/>
          </a:xfrm>
          <a:prstGeom prst="rect">
            <a:avLst/>
          </a:prstGeom>
        </p:spPr>
      </p:pic>
      <p:pic>
        <p:nvPicPr>
          <p:cNvPr id="7" name="Picture 6" descr="Carbon_Dioxide_Molecule_Formula.png"/>
          <p:cNvPicPr>
            <a:picLocks noChangeAspect="1"/>
          </p:cNvPicPr>
          <p:nvPr/>
        </p:nvPicPr>
        <p:blipFill>
          <a:blip r:embed="rId3" cstate="print"/>
          <a:srcRect b="56976"/>
          <a:stretch>
            <a:fillRect/>
          </a:stretch>
        </p:blipFill>
        <p:spPr>
          <a:xfrm>
            <a:off x="6629400" y="2667000"/>
            <a:ext cx="1981200" cy="436548"/>
          </a:xfrm>
          <a:prstGeom prst="rect">
            <a:avLst/>
          </a:prstGeom>
        </p:spPr>
      </p:pic>
      <p:pic>
        <p:nvPicPr>
          <p:cNvPr id="8" name="Picture 7" descr="Nitrogen_Molecule_Formula.png"/>
          <p:cNvPicPr>
            <a:picLocks noChangeAspect="1"/>
          </p:cNvPicPr>
          <p:nvPr/>
        </p:nvPicPr>
        <p:blipFill>
          <a:blip r:embed="rId4" cstate="print"/>
          <a:srcRect b="54461"/>
          <a:stretch>
            <a:fillRect/>
          </a:stretch>
        </p:blipFill>
        <p:spPr>
          <a:xfrm>
            <a:off x="3429000" y="2057400"/>
            <a:ext cx="1569720" cy="533400"/>
          </a:xfrm>
          <a:prstGeom prst="rect">
            <a:avLst/>
          </a:prstGeom>
        </p:spPr>
      </p:pic>
      <p:pic>
        <p:nvPicPr>
          <p:cNvPr id="9" name="Picture 8" descr="63671612190338344.png"/>
          <p:cNvPicPr>
            <a:picLocks noChangeAspect="1"/>
          </p:cNvPicPr>
          <p:nvPr/>
        </p:nvPicPr>
        <p:blipFill>
          <a:blip r:embed="rId5" cstate="print"/>
          <a:stretch>
            <a:fillRect/>
          </a:stretch>
        </p:blipFill>
        <p:spPr>
          <a:xfrm>
            <a:off x="6248400" y="3886200"/>
            <a:ext cx="1428750" cy="1114425"/>
          </a:xfrm>
          <a:prstGeom prst="rect">
            <a:avLst/>
          </a:prstGeom>
        </p:spPr>
      </p:pic>
      <p:pic>
        <p:nvPicPr>
          <p:cNvPr id="10" name="Picture 9" descr="Grade%2011_Chapter%204_html_m45730dd7.jpg"/>
          <p:cNvPicPr>
            <a:picLocks noChangeAspect="1"/>
          </p:cNvPicPr>
          <p:nvPr/>
        </p:nvPicPr>
        <p:blipFill>
          <a:blip r:embed="rId6" cstate="print"/>
          <a:srcRect r="59424"/>
          <a:stretch>
            <a:fillRect/>
          </a:stretch>
        </p:blipFill>
        <p:spPr>
          <a:xfrm>
            <a:off x="7239000" y="5105400"/>
            <a:ext cx="1365250" cy="107458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0"/>
            <a:ext cx="8639175" cy="960438"/>
          </a:xfrm>
        </p:spPr>
        <p:txBody>
          <a:bodyPr/>
          <a:lstStyle/>
          <a:p>
            <a:r>
              <a:rPr lang="en-US" dirty="0" smtClean="0"/>
              <a:t>Homework Review</a:t>
            </a:r>
            <a:endParaRPr lang="en-US" dirty="0"/>
          </a:p>
        </p:txBody>
      </p:sp>
      <p:sp>
        <p:nvSpPr>
          <p:cNvPr id="3" name="Content Placeholder 2"/>
          <p:cNvSpPr>
            <a:spLocks noGrp="1"/>
          </p:cNvSpPr>
          <p:nvPr>
            <p:ph idx="1"/>
          </p:nvPr>
        </p:nvSpPr>
        <p:spPr>
          <a:xfrm>
            <a:off x="0" y="1219200"/>
            <a:ext cx="9144000" cy="5410200"/>
          </a:xfrm>
        </p:spPr>
        <p:txBody>
          <a:bodyPr/>
          <a:lstStyle/>
          <a:p>
            <a:r>
              <a:rPr lang="en-US" sz="3200" dirty="0" smtClean="0"/>
              <a:t>3.5</a:t>
            </a:r>
          </a:p>
          <a:p>
            <a:pPr lvl="1">
              <a:buNone/>
            </a:pPr>
            <a:r>
              <a:rPr lang="en-US" sz="3200" dirty="0" smtClean="0"/>
              <a:t>Based on the information in Fig. 2-14 on p. 103, state whether each of the following compounds is ionic or covalent.</a:t>
            </a:r>
          </a:p>
          <a:p>
            <a:pPr lvl="1">
              <a:buNone/>
            </a:pPr>
            <a:r>
              <a:rPr lang="en-US" sz="3200" baseline="-25000" dirty="0"/>
              <a:t>	</a:t>
            </a:r>
            <a:r>
              <a:rPr lang="en-US" sz="3200" baseline="-25000" dirty="0" smtClean="0"/>
              <a:t>		</a:t>
            </a:r>
            <a:r>
              <a:rPr lang="en-US" sz="3200" dirty="0" smtClean="0"/>
              <a:t>a)  </a:t>
            </a:r>
            <a:r>
              <a:rPr lang="en-US" sz="3200" dirty="0" err="1" smtClean="0"/>
              <a:t>BrCl</a:t>
            </a:r>
            <a:endParaRPr lang="en-US" sz="3200" dirty="0" smtClean="0"/>
          </a:p>
          <a:p>
            <a:pPr lvl="1">
              <a:buNone/>
            </a:pPr>
            <a:r>
              <a:rPr lang="en-US" sz="3200" baseline="-25000" dirty="0"/>
              <a:t>	</a:t>
            </a:r>
            <a:r>
              <a:rPr lang="en-US" sz="3200" baseline="-25000" dirty="0" smtClean="0"/>
              <a:t>		</a:t>
            </a:r>
            <a:r>
              <a:rPr lang="en-US" sz="3200" dirty="0" smtClean="0"/>
              <a:t>b)  </a:t>
            </a:r>
            <a:r>
              <a:rPr lang="en-US" sz="3200" dirty="0" err="1" smtClean="0"/>
              <a:t>HCl</a:t>
            </a:r>
            <a:endParaRPr lang="en-US" sz="3200" dirty="0" smtClean="0"/>
          </a:p>
          <a:p>
            <a:pPr lvl="1">
              <a:buNone/>
            </a:pPr>
            <a:r>
              <a:rPr lang="en-US" sz="3200" baseline="-25000" dirty="0" smtClean="0"/>
              <a:t>			</a:t>
            </a:r>
            <a:r>
              <a:rPr lang="en-US" sz="3200" dirty="0" smtClean="0"/>
              <a:t>c)  </a:t>
            </a:r>
            <a:r>
              <a:rPr lang="en-US" sz="3200" dirty="0" err="1" smtClean="0"/>
              <a:t>KCl</a:t>
            </a:r>
            <a:endParaRPr lang="en-US" sz="3200" dirty="0" smtClean="0"/>
          </a:p>
          <a:p>
            <a:pPr lvl="1">
              <a:buNone/>
            </a:pPr>
            <a:r>
              <a:rPr lang="en-US" sz="3200" baseline="-25000" dirty="0"/>
              <a:t>	</a:t>
            </a:r>
            <a:r>
              <a:rPr lang="en-US" sz="3200" baseline="-25000" dirty="0" smtClean="0"/>
              <a:t>		</a:t>
            </a:r>
            <a:r>
              <a:rPr lang="en-US" sz="3200" dirty="0" smtClean="0"/>
              <a:t>d)  CaBr</a:t>
            </a:r>
            <a:r>
              <a:rPr lang="en-US" sz="3200" baseline="-25000" dirty="0" smtClean="0"/>
              <a:t>2</a:t>
            </a:r>
            <a:endParaRPr lang="en-US" sz="3200" baseline="-25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0"/>
            <a:ext cx="8639175" cy="960438"/>
          </a:xfrm>
        </p:spPr>
        <p:txBody>
          <a:bodyPr/>
          <a:lstStyle/>
          <a:p>
            <a:r>
              <a:rPr lang="en-US" dirty="0" smtClean="0"/>
              <a:t>Homework Review</a:t>
            </a:r>
            <a:endParaRPr lang="en-US" dirty="0"/>
          </a:p>
        </p:txBody>
      </p:sp>
      <p:sp>
        <p:nvSpPr>
          <p:cNvPr id="3" name="Content Placeholder 2"/>
          <p:cNvSpPr>
            <a:spLocks noGrp="1"/>
          </p:cNvSpPr>
          <p:nvPr>
            <p:ph idx="1"/>
          </p:nvPr>
        </p:nvSpPr>
        <p:spPr>
          <a:xfrm>
            <a:off x="0" y="1219200"/>
            <a:ext cx="9144000" cy="5410200"/>
          </a:xfrm>
        </p:spPr>
        <p:txBody>
          <a:bodyPr/>
          <a:lstStyle/>
          <a:p>
            <a:r>
              <a:rPr lang="en-US" sz="3200" dirty="0" smtClean="0"/>
              <a:t>3.6</a:t>
            </a:r>
          </a:p>
          <a:p>
            <a:pPr lvl="1">
              <a:buNone/>
            </a:pPr>
            <a:r>
              <a:rPr lang="en-US" sz="3200" dirty="0" smtClean="0"/>
              <a:t>Sodium metal bonds readily to each of the elements in group 17 of the Periodic Table.  Of the bonds formed between sodium and the Group 17 elements, which would have the greatest ionic character?</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2425" y="0"/>
            <a:ext cx="8791575" cy="1143000"/>
          </a:xfrm>
        </p:spPr>
        <p:txBody>
          <a:bodyPr/>
          <a:lstStyle/>
          <a:p>
            <a:r>
              <a:rPr lang="en-US" sz="6000" dirty="0" smtClean="0"/>
              <a:t>Network Solids</a:t>
            </a:r>
            <a:endParaRPr lang="en-US" sz="6000" dirty="0"/>
          </a:p>
        </p:txBody>
      </p:sp>
      <p:sp>
        <p:nvSpPr>
          <p:cNvPr id="3" name="Content Placeholder 2"/>
          <p:cNvSpPr>
            <a:spLocks noGrp="1"/>
          </p:cNvSpPr>
          <p:nvPr>
            <p:ph idx="1"/>
          </p:nvPr>
        </p:nvSpPr>
        <p:spPr>
          <a:xfrm>
            <a:off x="3276600" y="1066800"/>
            <a:ext cx="5667375" cy="5562600"/>
          </a:xfrm>
        </p:spPr>
        <p:txBody>
          <a:bodyPr/>
          <a:lstStyle/>
          <a:p>
            <a:r>
              <a:rPr lang="en-US" sz="2800" dirty="0" smtClean="0"/>
              <a:t>One big molecule</a:t>
            </a:r>
          </a:p>
          <a:p>
            <a:r>
              <a:rPr lang="en-US" sz="2800" dirty="0" smtClean="0"/>
              <a:t>Covalent bonds between carbons </a:t>
            </a:r>
            <a:r>
              <a:rPr lang="en-US" sz="2800" dirty="0" smtClean="0">
                <a:sym typeface="Wingdings" pitchFamily="2" charset="2"/>
              </a:rPr>
              <a:t> diamond</a:t>
            </a:r>
          </a:p>
          <a:p>
            <a:r>
              <a:rPr lang="en-US" sz="2800" dirty="0" smtClean="0">
                <a:sym typeface="Wingdings" pitchFamily="2" charset="2"/>
              </a:rPr>
              <a:t>Silicon carbide</a:t>
            </a:r>
          </a:p>
          <a:p>
            <a:r>
              <a:rPr lang="en-US" sz="2800" dirty="0" smtClean="0">
                <a:sym typeface="Wingdings" pitchFamily="2" charset="2"/>
              </a:rPr>
              <a:t>Silicon dioxide - quartz</a:t>
            </a:r>
          </a:p>
          <a:p>
            <a:endParaRPr lang="en-US" sz="2800" dirty="0" smtClean="0">
              <a:sym typeface="Wingdings" pitchFamily="2" charset="2"/>
            </a:endParaRPr>
          </a:p>
          <a:p>
            <a:r>
              <a:rPr lang="en-US" sz="2800" dirty="0" smtClean="0">
                <a:sym typeface="Wingdings" pitchFamily="2" charset="2"/>
              </a:rPr>
              <a:t>Properties:</a:t>
            </a:r>
          </a:p>
          <a:p>
            <a:pPr lvl="1"/>
            <a:r>
              <a:rPr lang="en-US" sz="2800" dirty="0" smtClean="0">
                <a:sym typeface="Wingdings" pitchFamily="2" charset="2"/>
              </a:rPr>
              <a:t>Very hard</a:t>
            </a:r>
          </a:p>
          <a:p>
            <a:pPr lvl="1"/>
            <a:r>
              <a:rPr lang="en-US" sz="2800" dirty="0" smtClean="0">
                <a:sym typeface="Wingdings" pitchFamily="2" charset="2"/>
              </a:rPr>
              <a:t>High melting point</a:t>
            </a:r>
          </a:p>
          <a:p>
            <a:pPr lvl="2"/>
            <a:r>
              <a:rPr lang="en-US" sz="2800" dirty="0" smtClean="0">
                <a:sym typeface="Wingdings" pitchFamily="2" charset="2"/>
              </a:rPr>
              <a:t>Diamonds  </a:t>
            </a:r>
            <a:r>
              <a:rPr lang="en-US" sz="2800" dirty="0" smtClean="0">
                <a:sym typeface="Wingdings" pitchFamily="2" charset="2"/>
              </a:rPr>
              <a:t>3,500°C</a:t>
            </a:r>
          </a:p>
          <a:p>
            <a:pPr lvl="1"/>
            <a:r>
              <a:rPr lang="en-US" sz="2800" dirty="0" smtClean="0">
                <a:sym typeface="Wingdings" pitchFamily="2" charset="2"/>
              </a:rPr>
              <a:t>Poor Conductor</a:t>
            </a:r>
          </a:p>
        </p:txBody>
      </p:sp>
      <p:pic>
        <p:nvPicPr>
          <p:cNvPr id="4" name="Picture 3" descr="20diamon.gif"/>
          <p:cNvPicPr>
            <a:picLocks noChangeAspect="1"/>
          </p:cNvPicPr>
          <p:nvPr/>
        </p:nvPicPr>
        <p:blipFill>
          <a:blip r:embed="rId2" cstate="print"/>
          <a:stretch>
            <a:fillRect/>
          </a:stretch>
        </p:blipFill>
        <p:spPr>
          <a:xfrm>
            <a:off x="0" y="2466975"/>
            <a:ext cx="3200400" cy="4391025"/>
          </a:xfrm>
          <a:prstGeom prst="rect">
            <a:avLst/>
          </a:prstGeom>
        </p:spPr>
      </p:pic>
      <p:pic>
        <p:nvPicPr>
          <p:cNvPr id="5" name="Picture 4" descr="diamond.jpg"/>
          <p:cNvPicPr>
            <a:picLocks noChangeAspect="1"/>
          </p:cNvPicPr>
          <p:nvPr/>
        </p:nvPicPr>
        <p:blipFill>
          <a:blip r:embed="rId3" cstate="print"/>
          <a:stretch>
            <a:fillRect/>
          </a:stretch>
        </p:blipFill>
        <p:spPr>
          <a:xfrm>
            <a:off x="7543800" y="0"/>
            <a:ext cx="1600200" cy="1652838"/>
          </a:xfrm>
          <a:prstGeom prst="rect">
            <a:avLst/>
          </a:prstGeom>
        </p:spPr>
      </p:pic>
      <p:pic>
        <p:nvPicPr>
          <p:cNvPr id="6" name="Picture 5" descr="roc-42.jpg"/>
          <p:cNvPicPr>
            <a:picLocks noChangeAspect="1"/>
          </p:cNvPicPr>
          <p:nvPr/>
        </p:nvPicPr>
        <p:blipFill>
          <a:blip r:embed="rId4" cstate="print"/>
          <a:stretch>
            <a:fillRect/>
          </a:stretch>
        </p:blipFill>
        <p:spPr>
          <a:xfrm>
            <a:off x="7010400" y="3505200"/>
            <a:ext cx="2133600" cy="1600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lide(fromBottom)">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2" presetClass="entr" presetSubtype="4" fill="hold"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slide(fromBottom)">
                                      <p:cBhvr>
                                        <p:cTn id="32" dur="500"/>
                                        <p:tgtEl>
                                          <p:spTgt spid="6"/>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91575" cy="1143000"/>
          </a:xfrm>
        </p:spPr>
        <p:txBody>
          <a:bodyPr/>
          <a:lstStyle/>
          <a:p>
            <a:r>
              <a:rPr lang="en-US" sz="6000" dirty="0" smtClean="0"/>
              <a:t>Shapes of Molecules</a:t>
            </a:r>
            <a:endParaRPr lang="en-US" sz="6000" dirty="0"/>
          </a:p>
        </p:txBody>
      </p:sp>
      <p:sp>
        <p:nvSpPr>
          <p:cNvPr id="3" name="Content Placeholder 2"/>
          <p:cNvSpPr>
            <a:spLocks noGrp="1"/>
          </p:cNvSpPr>
          <p:nvPr>
            <p:ph idx="1"/>
          </p:nvPr>
        </p:nvSpPr>
        <p:spPr/>
        <p:txBody>
          <a:bodyPr/>
          <a:lstStyle/>
          <a:p>
            <a:pPr marL="514350" indent="-514350">
              <a:buFont typeface="+mj-lt"/>
              <a:buAutoNum type="arabicPeriod"/>
            </a:pPr>
            <a:r>
              <a:rPr lang="en-US" sz="3200" dirty="0" smtClean="0"/>
              <a:t>Asymmetric:</a:t>
            </a:r>
          </a:p>
          <a:p>
            <a:pPr lvl="1"/>
            <a:r>
              <a:rPr lang="en-US" sz="3200" dirty="0" smtClean="0"/>
              <a:t>Central atom has electrons not shared</a:t>
            </a:r>
          </a:p>
          <a:p>
            <a:pPr lvl="1">
              <a:buNone/>
            </a:pPr>
            <a:endParaRPr lang="en-US" sz="3200" dirty="0" smtClean="0"/>
          </a:p>
          <a:p>
            <a:endParaRPr lang="en-US" sz="3200" dirty="0" smtClean="0"/>
          </a:p>
          <a:p>
            <a:pPr marL="514350" indent="-514350">
              <a:buNone/>
            </a:pPr>
            <a:r>
              <a:rPr lang="en-US" sz="3200" dirty="0" smtClean="0"/>
              <a:t>2. Symmetric:</a:t>
            </a:r>
          </a:p>
          <a:p>
            <a:pPr lvl="1"/>
            <a:r>
              <a:rPr lang="en-US" sz="3200" dirty="0" smtClean="0"/>
              <a:t>No free electrons on central atom</a:t>
            </a:r>
            <a:endParaRPr lang="en-US" sz="3200" dirty="0"/>
          </a:p>
        </p:txBody>
      </p:sp>
      <p:pic>
        <p:nvPicPr>
          <p:cNvPr id="4" name="Picture 3" descr="lone-pairs.gif"/>
          <p:cNvPicPr>
            <a:picLocks noChangeAspect="1"/>
          </p:cNvPicPr>
          <p:nvPr/>
        </p:nvPicPr>
        <p:blipFill>
          <a:blip r:embed="rId2" cstate="print"/>
          <a:stretch>
            <a:fillRect/>
          </a:stretch>
        </p:blipFill>
        <p:spPr>
          <a:xfrm>
            <a:off x="5638800" y="3276599"/>
            <a:ext cx="2667000" cy="1160929"/>
          </a:xfrm>
          <a:prstGeom prst="rect">
            <a:avLst/>
          </a:prstGeom>
        </p:spPr>
      </p:pic>
      <p:pic>
        <p:nvPicPr>
          <p:cNvPr id="5" name="Picture 4" descr="CO2_lewis.gif"/>
          <p:cNvPicPr>
            <a:picLocks noChangeAspect="1"/>
          </p:cNvPicPr>
          <p:nvPr/>
        </p:nvPicPr>
        <p:blipFill>
          <a:blip r:embed="rId3" cstate="print"/>
          <a:stretch>
            <a:fillRect/>
          </a:stretch>
        </p:blipFill>
        <p:spPr>
          <a:xfrm>
            <a:off x="5638800" y="5791200"/>
            <a:ext cx="1905000" cy="71693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0"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800" decel="100000"/>
                                        <p:tgtEl>
                                          <p:spTgt spid="4"/>
                                        </p:tgtEl>
                                      </p:cBhvr>
                                    </p:animEffect>
                                    <p:anim calcmode="lin" valueType="num">
                                      <p:cBhvr>
                                        <p:cTn id="12" dur="800" decel="100000" fill="hold"/>
                                        <p:tgtEl>
                                          <p:spTgt spid="4"/>
                                        </p:tgtEl>
                                        <p:attrNameLst>
                                          <p:attrName>style.rotation</p:attrName>
                                        </p:attrNameLst>
                                      </p:cBhvr>
                                      <p:tavLst>
                                        <p:tav tm="0">
                                          <p:val>
                                            <p:fltVal val="-90"/>
                                          </p:val>
                                        </p:tav>
                                        <p:tav tm="100000">
                                          <p:val>
                                            <p:fltVal val="0"/>
                                          </p:val>
                                        </p:tav>
                                      </p:tavLst>
                                    </p:anim>
                                    <p:anim calcmode="lin" valueType="num">
                                      <p:cBhvr>
                                        <p:cTn id="13" dur="800" decel="100000" fill="hold"/>
                                        <p:tgtEl>
                                          <p:spTgt spid="4"/>
                                        </p:tgtEl>
                                        <p:attrNameLst>
                                          <p:attrName>ppt_x</p:attrName>
                                        </p:attrNameLst>
                                      </p:cBhvr>
                                      <p:tavLst>
                                        <p:tav tm="0">
                                          <p:val>
                                            <p:strVal val="#ppt_x+0.4"/>
                                          </p:val>
                                        </p:tav>
                                        <p:tav tm="100000">
                                          <p:val>
                                            <p:strVal val="#ppt_x-0.05"/>
                                          </p:val>
                                        </p:tav>
                                      </p:tavLst>
                                    </p:anim>
                                    <p:anim calcmode="lin" valueType="num">
                                      <p:cBhvr>
                                        <p:cTn id="14" dur="800" decel="100000" fill="hold"/>
                                        <p:tgtEl>
                                          <p:spTgt spid="4"/>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800" decel="100000"/>
                                        <p:tgtEl>
                                          <p:spTgt spid="5"/>
                                        </p:tgtEl>
                                      </p:cBhvr>
                                    </p:animEffect>
                                    <p:anim calcmode="lin" valueType="num">
                                      <p:cBhvr>
                                        <p:cTn id="26" dur="800" decel="100000" fill="hold"/>
                                        <p:tgtEl>
                                          <p:spTgt spid="5"/>
                                        </p:tgtEl>
                                        <p:attrNameLst>
                                          <p:attrName>style.rotation</p:attrName>
                                        </p:attrNameLst>
                                      </p:cBhvr>
                                      <p:tavLst>
                                        <p:tav tm="0">
                                          <p:val>
                                            <p:fltVal val="-90"/>
                                          </p:val>
                                        </p:tav>
                                        <p:tav tm="100000">
                                          <p:val>
                                            <p:fltVal val="0"/>
                                          </p:val>
                                        </p:tav>
                                      </p:tavLst>
                                    </p:anim>
                                    <p:anim calcmode="lin" valueType="num">
                                      <p:cBhvr>
                                        <p:cTn id="27" dur="800" decel="100000" fill="hold"/>
                                        <p:tgtEl>
                                          <p:spTgt spid="5"/>
                                        </p:tgtEl>
                                        <p:attrNameLst>
                                          <p:attrName>ppt_x</p:attrName>
                                        </p:attrNameLst>
                                      </p:cBhvr>
                                      <p:tavLst>
                                        <p:tav tm="0">
                                          <p:val>
                                            <p:strVal val="#ppt_x+0.4"/>
                                          </p:val>
                                        </p:tav>
                                        <p:tav tm="100000">
                                          <p:val>
                                            <p:strVal val="#ppt_x-0.05"/>
                                          </p:val>
                                        </p:tav>
                                      </p:tavLst>
                                    </p:anim>
                                    <p:anim calcmode="lin" valueType="num">
                                      <p:cBhvr>
                                        <p:cTn id="28" dur="800" decel="100000" fill="hold"/>
                                        <p:tgtEl>
                                          <p:spTgt spid="5"/>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91575" cy="1143000"/>
          </a:xfrm>
        </p:spPr>
        <p:txBody>
          <a:bodyPr/>
          <a:lstStyle/>
          <a:p>
            <a:r>
              <a:rPr lang="en-US" sz="6000" dirty="0" smtClean="0"/>
              <a:t>Asymmetric Molecules</a:t>
            </a:r>
            <a:endParaRPr lang="en-US" sz="6000" dirty="0"/>
          </a:p>
        </p:txBody>
      </p:sp>
      <p:sp>
        <p:nvSpPr>
          <p:cNvPr id="3" name="Content Placeholder 2"/>
          <p:cNvSpPr>
            <a:spLocks noGrp="1"/>
          </p:cNvSpPr>
          <p:nvPr>
            <p:ph idx="1"/>
          </p:nvPr>
        </p:nvSpPr>
        <p:spPr/>
        <p:txBody>
          <a:bodyPr/>
          <a:lstStyle/>
          <a:p>
            <a:r>
              <a:rPr lang="en-US" sz="3200" dirty="0" smtClean="0"/>
              <a:t>Water (H</a:t>
            </a:r>
            <a:r>
              <a:rPr lang="en-US" sz="3200" baseline="-25000" dirty="0" smtClean="0"/>
              <a:t>2</a:t>
            </a:r>
            <a:r>
              <a:rPr lang="en-US" sz="3200" dirty="0" smtClean="0"/>
              <a:t>O)             O        H</a:t>
            </a:r>
          </a:p>
          <a:p>
            <a:pPr>
              <a:buNone/>
            </a:pPr>
            <a:endParaRPr lang="en-US" sz="3200" dirty="0" smtClean="0"/>
          </a:p>
          <a:p>
            <a:pPr>
              <a:buNone/>
            </a:pPr>
            <a:r>
              <a:rPr lang="en-US" sz="3200" dirty="0" smtClean="0"/>
              <a:t> </a:t>
            </a:r>
          </a:p>
          <a:p>
            <a:pPr>
              <a:buNone/>
            </a:pPr>
            <a:endParaRPr lang="en-US" sz="3200" dirty="0" smtClean="0"/>
          </a:p>
          <a:p>
            <a:endParaRPr lang="en-US" sz="3200" dirty="0" smtClean="0"/>
          </a:p>
          <a:p>
            <a:r>
              <a:rPr lang="en-US" sz="3200" dirty="0" smtClean="0"/>
              <a:t>Ammonia (NH</a:t>
            </a:r>
            <a:r>
              <a:rPr lang="en-US" sz="3200" baseline="-25000" dirty="0" smtClean="0"/>
              <a:t>3</a:t>
            </a:r>
            <a:r>
              <a:rPr lang="en-US" sz="3200" dirty="0" smtClean="0"/>
              <a:t>)	   N        H</a:t>
            </a:r>
          </a:p>
        </p:txBody>
      </p:sp>
      <p:sp>
        <p:nvSpPr>
          <p:cNvPr id="5" name="Oval 4"/>
          <p:cNvSpPr/>
          <p:nvPr/>
        </p:nvSpPr>
        <p:spPr>
          <a:xfrm>
            <a:off x="7848600" y="17526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6" name="Oval 5"/>
          <p:cNvSpPr/>
          <p:nvPr/>
        </p:nvSpPr>
        <p:spPr>
          <a:xfrm>
            <a:off x="7772400" y="47244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Oval 6"/>
          <p:cNvSpPr/>
          <p:nvPr/>
        </p:nvSpPr>
        <p:spPr>
          <a:xfrm>
            <a:off x="6781800" y="15240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Oval 7"/>
          <p:cNvSpPr/>
          <p:nvPr/>
        </p:nvSpPr>
        <p:spPr>
          <a:xfrm>
            <a:off x="7010400" y="15240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Oval 8"/>
          <p:cNvSpPr/>
          <p:nvPr/>
        </p:nvSpPr>
        <p:spPr>
          <a:xfrm>
            <a:off x="6629400" y="16764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Oval 9"/>
          <p:cNvSpPr/>
          <p:nvPr/>
        </p:nvSpPr>
        <p:spPr>
          <a:xfrm>
            <a:off x="6629400" y="19050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Oval 10"/>
          <p:cNvSpPr/>
          <p:nvPr/>
        </p:nvSpPr>
        <p:spPr>
          <a:xfrm>
            <a:off x="7162800" y="18288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2" name="Oval 11"/>
          <p:cNvSpPr/>
          <p:nvPr/>
        </p:nvSpPr>
        <p:spPr>
          <a:xfrm>
            <a:off x="6934200" y="21336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Oval 12"/>
          <p:cNvSpPr/>
          <p:nvPr/>
        </p:nvSpPr>
        <p:spPr>
          <a:xfrm>
            <a:off x="6705600" y="44196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Oval 13"/>
          <p:cNvSpPr/>
          <p:nvPr/>
        </p:nvSpPr>
        <p:spPr>
          <a:xfrm>
            <a:off x="6934200" y="44196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5" name="Oval 14"/>
          <p:cNvSpPr/>
          <p:nvPr/>
        </p:nvSpPr>
        <p:spPr>
          <a:xfrm>
            <a:off x="6553200" y="47244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6" name="Oval 15"/>
          <p:cNvSpPr/>
          <p:nvPr/>
        </p:nvSpPr>
        <p:spPr>
          <a:xfrm>
            <a:off x="6858000" y="51054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8" name="Oval 17"/>
          <p:cNvSpPr/>
          <p:nvPr/>
        </p:nvSpPr>
        <p:spPr>
          <a:xfrm>
            <a:off x="7162800" y="4724400"/>
            <a:ext cx="152400" cy="152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19" name="Picture 18" descr="chem110_l3_lewis7.jpg"/>
          <p:cNvPicPr>
            <a:picLocks noChangeAspect="1"/>
          </p:cNvPicPr>
          <p:nvPr/>
        </p:nvPicPr>
        <p:blipFill>
          <a:blip r:embed="rId2" cstate="print"/>
          <a:stretch>
            <a:fillRect/>
          </a:stretch>
        </p:blipFill>
        <p:spPr>
          <a:xfrm flipH="1">
            <a:off x="4191000" y="2438400"/>
            <a:ext cx="1828800" cy="1524000"/>
          </a:xfrm>
          <a:prstGeom prst="rect">
            <a:avLst/>
          </a:prstGeom>
        </p:spPr>
      </p:pic>
      <p:pic>
        <p:nvPicPr>
          <p:cNvPr id="20" name="Picture 19" descr="63671612190338344.png"/>
          <p:cNvPicPr>
            <a:picLocks noChangeAspect="1"/>
          </p:cNvPicPr>
          <p:nvPr/>
        </p:nvPicPr>
        <p:blipFill>
          <a:blip r:embed="rId3" cstate="print"/>
          <a:stretch>
            <a:fillRect/>
          </a:stretch>
        </p:blipFill>
        <p:spPr>
          <a:xfrm>
            <a:off x="6477000" y="2514600"/>
            <a:ext cx="1657350" cy="1292733"/>
          </a:xfrm>
          <a:prstGeom prst="rect">
            <a:avLst/>
          </a:prstGeom>
        </p:spPr>
      </p:pic>
      <p:pic>
        <p:nvPicPr>
          <p:cNvPr id="21" name="Picture 20" descr="NH3.gif"/>
          <p:cNvPicPr>
            <a:picLocks noChangeAspect="1"/>
          </p:cNvPicPr>
          <p:nvPr/>
        </p:nvPicPr>
        <p:blipFill>
          <a:blip r:embed="rId4" cstate="print"/>
          <a:stretch>
            <a:fillRect/>
          </a:stretch>
        </p:blipFill>
        <p:spPr>
          <a:xfrm>
            <a:off x="3886200" y="5181600"/>
            <a:ext cx="1905000" cy="1905000"/>
          </a:xfrm>
          <a:prstGeom prst="rect">
            <a:avLst/>
          </a:prstGeom>
        </p:spPr>
      </p:pic>
      <p:pic>
        <p:nvPicPr>
          <p:cNvPr id="23" name="Picture 22" descr="Grade%2011_Chapter%204_html_m45730dd7.jpg"/>
          <p:cNvPicPr>
            <a:picLocks noChangeAspect="1"/>
          </p:cNvPicPr>
          <p:nvPr/>
        </p:nvPicPr>
        <p:blipFill>
          <a:blip r:embed="rId5" cstate="print"/>
          <a:srcRect r="62304"/>
          <a:stretch>
            <a:fillRect/>
          </a:stretch>
        </p:blipFill>
        <p:spPr>
          <a:xfrm>
            <a:off x="6781800" y="5566833"/>
            <a:ext cx="1524000" cy="1291167"/>
          </a:xfrm>
          <a:prstGeom prst="rect">
            <a:avLst/>
          </a:prstGeom>
        </p:spPr>
      </p:pic>
      <p:sp>
        <p:nvSpPr>
          <p:cNvPr id="24" name="Rectangle 23"/>
          <p:cNvSpPr/>
          <p:nvPr/>
        </p:nvSpPr>
        <p:spPr>
          <a:xfrm>
            <a:off x="228600" y="2362200"/>
            <a:ext cx="3810000" cy="1384995"/>
          </a:xfrm>
          <a:prstGeom prst="rect">
            <a:avLst/>
          </a:prstGeom>
          <a:noFill/>
        </p:spPr>
        <p:txBody>
          <a:bodyPr wrap="square" lIns="91440" tIns="45720" rIns="91440" bIns="45720">
            <a:spAutoFit/>
          </a:bodyPr>
          <a:lstStyle/>
          <a:p>
            <a:pPr algn="ctr"/>
            <a:r>
              <a:rPr lang="en-U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Electrons not being shared -</a:t>
            </a:r>
          </a:p>
          <a:p>
            <a:pPr algn="ct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Pushes bonds away</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cxnSp>
        <p:nvCxnSpPr>
          <p:cNvPr id="28" name="Straight Arrow Connector 27"/>
          <p:cNvCxnSpPr/>
          <p:nvPr/>
        </p:nvCxnSpPr>
        <p:spPr>
          <a:xfrm>
            <a:off x="3200400" y="3048000"/>
            <a:ext cx="1371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9" name="Straight Arrow Connector 28"/>
          <p:cNvCxnSpPr/>
          <p:nvPr/>
        </p:nvCxnSpPr>
        <p:spPr>
          <a:xfrm flipV="1">
            <a:off x="3200400" y="2743200"/>
            <a:ext cx="16764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slide(fromBottom)">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24">
                                            <p:txEl>
                                              <p:pRg st="0" end="0"/>
                                            </p:txEl>
                                          </p:spTgt>
                                        </p:tgtEl>
                                        <p:attrNameLst>
                                          <p:attrName>style.visibility</p:attrName>
                                        </p:attrNameLst>
                                      </p:cBhvr>
                                      <p:to>
                                        <p:strVal val="visible"/>
                                      </p:to>
                                    </p:set>
                                  </p:childTnLst>
                                </p:cTn>
                              </p:par>
                              <p:par>
                                <p:cTn id="44" presetID="1" presetClass="entr" presetSubtype="0" fill="hold" nodeType="withEffect">
                                  <p:stCondLst>
                                    <p:cond delay="0"/>
                                  </p:stCondLst>
                                  <p:childTnLst>
                                    <p:set>
                                      <p:cBhvr>
                                        <p:cTn id="45"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29"/>
                                        </p:tgtEl>
                                        <p:attrNameLst>
                                          <p:attrName>style.visibility</p:attrName>
                                        </p:attrNameLst>
                                      </p:cBhvr>
                                      <p:to>
                                        <p:strVal val="visible"/>
                                      </p:to>
                                    </p:se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nodeType="clickEffect">
                                  <p:stCondLst>
                                    <p:cond delay="0"/>
                                  </p:stCondLst>
                                  <p:childTnLst>
                                    <p:set>
                                      <p:cBhvr>
                                        <p:cTn id="53" dur="1" fill="hold">
                                          <p:stCondLst>
                                            <p:cond delay="0"/>
                                          </p:stCondLst>
                                        </p:cTn>
                                        <p:tgtEl>
                                          <p:spTgt spid="28"/>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2" presetClass="entr" presetSubtype="4" fill="hold" nodeType="clickEffect">
                                  <p:stCondLst>
                                    <p:cond delay="0"/>
                                  </p:stCondLst>
                                  <p:childTnLst>
                                    <p:set>
                                      <p:cBhvr>
                                        <p:cTn id="57" dur="1" fill="hold">
                                          <p:stCondLst>
                                            <p:cond delay="0"/>
                                          </p:stCondLst>
                                        </p:cTn>
                                        <p:tgtEl>
                                          <p:spTgt spid="20"/>
                                        </p:tgtEl>
                                        <p:attrNameLst>
                                          <p:attrName>style.visibility</p:attrName>
                                        </p:attrNameLst>
                                      </p:cBhvr>
                                      <p:to>
                                        <p:strVal val="visible"/>
                                      </p:to>
                                    </p:set>
                                    <p:animEffect transition="in" filter="slide(fromBottom)">
                                      <p:cBhvr>
                                        <p:cTn id="58" dur="500"/>
                                        <p:tgtEl>
                                          <p:spTgt spid="20"/>
                                        </p:tgtEl>
                                      </p:cBhvr>
                                    </p:animEffec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1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3"/>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6"/>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18"/>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6"/>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2" presetClass="entr" presetSubtype="4" fill="hold" nodeType="clickEffect">
                                  <p:stCondLst>
                                    <p:cond delay="0"/>
                                  </p:stCondLst>
                                  <p:childTnLst>
                                    <p:set>
                                      <p:cBhvr>
                                        <p:cTn id="90" dur="1" fill="hold">
                                          <p:stCondLst>
                                            <p:cond delay="0"/>
                                          </p:stCondLst>
                                        </p:cTn>
                                        <p:tgtEl>
                                          <p:spTgt spid="21"/>
                                        </p:tgtEl>
                                        <p:attrNameLst>
                                          <p:attrName>style.visibility</p:attrName>
                                        </p:attrNameLst>
                                      </p:cBhvr>
                                      <p:to>
                                        <p:strVal val="visible"/>
                                      </p:to>
                                    </p:set>
                                    <p:animEffect transition="in" filter="slide(fromBottom)">
                                      <p:cBhvr>
                                        <p:cTn id="91" dur="500"/>
                                        <p:tgtEl>
                                          <p:spTgt spid="21"/>
                                        </p:tgtEl>
                                      </p:cBhvr>
                                    </p:animEffect>
                                  </p:childTnLst>
                                </p:cTn>
                              </p:par>
                            </p:childTnLst>
                          </p:cTn>
                        </p:par>
                      </p:childTnLst>
                    </p:cTn>
                  </p:par>
                  <p:par>
                    <p:cTn id="92" fill="hold">
                      <p:stCondLst>
                        <p:cond delay="indefinite"/>
                      </p:stCondLst>
                      <p:childTnLst>
                        <p:par>
                          <p:cTn id="93" fill="hold">
                            <p:stCondLst>
                              <p:cond delay="0"/>
                            </p:stCondLst>
                            <p:childTnLst>
                              <p:par>
                                <p:cTn id="94" presetID="12" presetClass="entr" presetSubtype="4" fill="hold" nodeType="clickEffect">
                                  <p:stCondLst>
                                    <p:cond delay="0"/>
                                  </p:stCondLst>
                                  <p:childTnLst>
                                    <p:set>
                                      <p:cBhvr>
                                        <p:cTn id="95" dur="1" fill="hold">
                                          <p:stCondLst>
                                            <p:cond delay="0"/>
                                          </p:stCondLst>
                                        </p:cTn>
                                        <p:tgtEl>
                                          <p:spTgt spid="23"/>
                                        </p:tgtEl>
                                        <p:attrNameLst>
                                          <p:attrName>style.visibility</p:attrName>
                                        </p:attrNameLst>
                                      </p:cBhvr>
                                      <p:to>
                                        <p:strVal val="visible"/>
                                      </p:to>
                                    </p:set>
                                    <p:animEffect transition="in" filter="slide(fromBottom)">
                                      <p:cBhvr>
                                        <p:cTn id="96"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91575" cy="1143000"/>
          </a:xfrm>
        </p:spPr>
        <p:txBody>
          <a:bodyPr/>
          <a:lstStyle/>
          <a:p>
            <a:r>
              <a:rPr lang="en-US" sz="6000" dirty="0" smtClean="0"/>
              <a:t>Symmetric Molecules</a:t>
            </a:r>
            <a:endParaRPr lang="en-US" sz="6000" dirty="0"/>
          </a:p>
        </p:txBody>
      </p:sp>
      <p:sp>
        <p:nvSpPr>
          <p:cNvPr id="3" name="Content Placeholder 2"/>
          <p:cNvSpPr>
            <a:spLocks noGrp="1"/>
          </p:cNvSpPr>
          <p:nvPr>
            <p:ph idx="1"/>
          </p:nvPr>
        </p:nvSpPr>
        <p:spPr/>
        <p:txBody>
          <a:bodyPr/>
          <a:lstStyle/>
          <a:p>
            <a:r>
              <a:rPr lang="en-US" sz="3200" dirty="0" smtClean="0"/>
              <a:t>Methane  (CH</a:t>
            </a:r>
            <a:r>
              <a:rPr lang="en-US" sz="3200" baseline="-25000" dirty="0" smtClean="0"/>
              <a:t>4</a:t>
            </a:r>
            <a:r>
              <a:rPr lang="en-US" sz="3200" dirty="0" smtClean="0"/>
              <a:t>)              C      H</a:t>
            </a:r>
          </a:p>
          <a:p>
            <a:endParaRPr lang="en-US" sz="3200" dirty="0" smtClean="0"/>
          </a:p>
          <a:p>
            <a:pPr>
              <a:buNone/>
            </a:pPr>
            <a:endParaRPr lang="en-US" sz="3200" dirty="0" smtClean="0"/>
          </a:p>
          <a:p>
            <a:endParaRPr lang="en-US" sz="3200" dirty="0" smtClean="0"/>
          </a:p>
          <a:p>
            <a:r>
              <a:rPr lang="en-US" sz="3200" dirty="0" smtClean="0"/>
              <a:t>Carbon Dioxide  (CO</a:t>
            </a:r>
            <a:r>
              <a:rPr lang="en-US" sz="3200" baseline="-25000" dirty="0" smtClean="0"/>
              <a:t>2</a:t>
            </a:r>
            <a:r>
              <a:rPr lang="en-US" sz="3200" dirty="0" smtClean="0"/>
              <a:t>)    C     O</a:t>
            </a:r>
            <a:endParaRPr lang="en-US" sz="3200" dirty="0"/>
          </a:p>
        </p:txBody>
      </p:sp>
      <p:pic>
        <p:nvPicPr>
          <p:cNvPr id="4" name="Picture 3" descr="methane.jpg"/>
          <p:cNvPicPr>
            <a:picLocks noChangeAspect="1"/>
          </p:cNvPicPr>
          <p:nvPr/>
        </p:nvPicPr>
        <p:blipFill>
          <a:blip r:embed="rId2" cstate="print"/>
          <a:stretch>
            <a:fillRect/>
          </a:stretch>
        </p:blipFill>
        <p:spPr>
          <a:xfrm>
            <a:off x="1371600" y="2286000"/>
            <a:ext cx="4524375" cy="1524000"/>
          </a:xfrm>
          <a:prstGeom prst="rect">
            <a:avLst/>
          </a:prstGeom>
        </p:spPr>
      </p:pic>
      <p:pic>
        <p:nvPicPr>
          <p:cNvPr id="5" name="Picture 4" descr="methane2.gif"/>
          <p:cNvPicPr>
            <a:picLocks noChangeAspect="1"/>
          </p:cNvPicPr>
          <p:nvPr/>
        </p:nvPicPr>
        <p:blipFill>
          <a:blip r:embed="rId3" cstate="print"/>
          <a:stretch>
            <a:fillRect/>
          </a:stretch>
        </p:blipFill>
        <p:spPr>
          <a:xfrm>
            <a:off x="6553199" y="2286000"/>
            <a:ext cx="1696825" cy="1524000"/>
          </a:xfrm>
          <a:prstGeom prst="rect">
            <a:avLst/>
          </a:prstGeom>
        </p:spPr>
      </p:pic>
      <p:pic>
        <p:nvPicPr>
          <p:cNvPr id="6" name="Picture 5" descr="Carbon-dioxide-octet-dot-cross-colour-coded-2D.png"/>
          <p:cNvPicPr>
            <a:picLocks noChangeAspect="1"/>
          </p:cNvPicPr>
          <p:nvPr/>
        </p:nvPicPr>
        <p:blipFill>
          <a:blip r:embed="rId4" cstate="print"/>
          <a:stretch>
            <a:fillRect/>
          </a:stretch>
        </p:blipFill>
        <p:spPr>
          <a:xfrm>
            <a:off x="2514600" y="4648200"/>
            <a:ext cx="3200400" cy="1431452"/>
          </a:xfrm>
          <a:prstGeom prst="rect">
            <a:avLst/>
          </a:prstGeom>
        </p:spPr>
      </p:pic>
      <p:pic>
        <p:nvPicPr>
          <p:cNvPr id="7" name="Picture 6" descr="Carbon_Dioxide_Molecule_Formula.png"/>
          <p:cNvPicPr>
            <a:picLocks noChangeAspect="1"/>
          </p:cNvPicPr>
          <p:nvPr/>
        </p:nvPicPr>
        <p:blipFill>
          <a:blip r:embed="rId5" cstate="print"/>
          <a:srcRect b="49236"/>
          <a:stretch>
            <a:fillRect/>
          </a:stretch>
        </p:blipFill>
        <p:spPr>
          <a:xfrm>
            <a:off x="6201402" y="5029200"/>
            <a:ext cx="2942598" cy="76504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0"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800" decel="100000"/>
                                        <p:tgtEl>
                                          <p:spTgt spid="4"/>
                                        </p:tgtEl>
                                      </p:cBhvr>
                                    </p:animEffect>
                                    <p:anim calcmode="lin" valueType="num">
                                      <p:cBhvr>
                                        <p:cTn id="12" dur="800" decel="100000" fill="hold"/>
                                        <p:tgtEl>
                                          <p:spTgt spid="4"/>
                                        </p:tgtEl>
                                        <p:attrNameLst>
                                          <p:attrName>style.rotation</p:attrName>
                                        </p:attrNameLst>
                                      </p:cBhvr>
                                      <p:tavLst>
                                        <p:tav tm="0">
                                          <p:val>
                                            <p:fltVal val="-90"/>
                                          </p:val>
                                        </p:tav>
                                        <p:tav tm="100000">
                                          <p:val>
                                            <p:fltVal val="0"/>
                                          </p:val>
                                        </p:tav>
                                      </p:tavLst>
                                    </p:anim>
                                    <p:anim calcmode="lin" valueType="num">
                                      <p:cBhvr>
                                        <p:cTn id="13" dur="800" decel="100000" fill="hold"/>
                                        <p:tgtEl>
                                          <p:spTgt spid="4"/>
                                        </p:tgtEl>
                                        <p:attrNameLst>
                                          <p:attrName>ppt_x</p:attrName>
                                        </p:attrNameLst>
                                      </p:cBhvr>
                                      <p:tavLst>
                                        <p:tav tm="0">
                                          <p:val>
                                            <p:strVal val="#ppt_x+0.4"/>
                                          </p:val>
                                        </p:tav>
                                        <p:tav tm="100000">
                                          <p:val>
                                            <p:strVal val="#ppt_x-0.05"/>
                                          </p:val>
                                        </p:tav>
                                      </p:tavLst>
                                    </p:anim>
                                    <p:anim calcmode="lin" valueType="num">
                                      <p:cBhvr>
                                        <p:cTn id="14" dur="800" decel="100000" fill="hold"/>
                                        <p:tgtEl>
                                          <p:spTgt spid="4"/>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0"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800" decel="100000"/>
                                        <p:tgtEl>
                                          <p:spTgt spid="5"/>
                                        </p:tgtEl>
                                      </p:cBhvr>
                                    </p:animEffect>
                                    <p:anim calcmode="lin" valueType="num">
                                      <p:cBhvr>
                                        <p:cTn id="22" dur="800" decel="100000" fill="hold"/>
                                        <p:tgtEl>
                                          <p:spTgt spid="5"/>
                                        </p:tgtEl>
                                        <p:attrNameLst>
                                          <p:attrName>style.rotation</p:attrName>
                                        </p:attrNameLst>
                                      </p:cBhvr>
                                      <p:tavLst>
                                        <p:tav tm="0">
                                          <p:val>
                                            <p:fltVal val="-90"/>
                                          </p:val>
                                        </p:tav>
                                        <p:tav tm="100000">
                                          <p:val>
                                            <p:fltVal val="0"/>
                                          </p:val>
                                        </p:tav>
                                      </p:tavLst>
                                    </p:anim>
                                    <p:anim calcmode="lin" valueType="num">
                                      <p:cBhvr>
                                        <p:cTn id="23" dur="800" decel="100000" fill="hold"/>
                                        <p:tgtEl>
                                          <p:spTgt spid="5"/>
                                        </p:tgtEl>
                                        <p:attrNameLst>
                                          <p:attrName>ppt_x</p:attrName>
                                        </p:attrNameLst>
                                      </p:cBhvr>
                                      <p:tavLst>
                                        <p:tav tm="0">
                                          <p:val>
                                            <p:strVal val="#ppt_x+0.4"/>
                                          </p:val>
                                        </p:tav>
                                        <p:tav tm="100000">
                                          <p:val>
                                            <p:strVal val="#ppt_x-0.05"/>
                                          </p:val>
                                        </p:tav>
                                      </p:tavLst>
                                    </p:anim>
                                    <p:anim calcmode="lin" valueType="num">
                                      <p:cBhvr>
                                        <p:cTn id="24" dur="800" decel="100000" fill="hold"/>
                                        <p:tgtEl>
                                          <p:spTgt spid="5"/>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800" decel="100000"/>
                                        <p:tgtEl>
                                          <p:spTgt spid="6"/>
                                        </p:tgtEl>
                                      </p:cBhvr>
                                    </p:animEffect>
                                    <p:anim calcmode="lin" valueType="num">
                                      <p:cBhvr>
                                        <p:cTn id="36" dur="800" decel="100000" fill="hold"/>
                                        <p:tgtEl>
                                          <p:spTgt spid="6"/>
                                        </p:tgtEl>
                                        <p:attrNameLst>
                                          <p:attrName>style.rotation</p:attrName>
                                        </p:attrNameLst>
                                      </p:cBhvr>
                                      <p:tavLst>
                                        <p:tav tm="0">
                                          <p:val>
                                            <p:fltVal val="-90"/>
                                          </p:val>
                                        </p:tav>
                                        <p:tav tm="100000">
                                          <p:val>
                                            <p:fltVal val="0"/>
                                          </p:val>
                                        </p:tav>
                                      </p:tavLst>
                                    </p:anim>
                                    <p:anim calcmode="lin" valueType="num">
                                      <p:cBhvr>
                                        <p:cTn id="37" dur="800" decel="100000" fill="hold"/>
                                        <p:tgtEl>
                                          <p:spTgt spid="6"/>
                                        </p:tgtEl>
                                        <p:attrNameLst>
                                          <p:attrName>ppt_x</p:attrName>
                                        </p:attrNameLst>
                                      </p:cBhvr>
                                      <p:tavLst>
                                        <p:tav tm="0">
                                          <p:val>
                                            <p:strVal val="#ppt_x+0.4"/>
                                          </p:val>
                                        </p:tav>
                                        <p:tav tm="100000">
                                          <p:val>
                                            <p:strVal val="#ppt_x-0.05"/>
                                          </p:val>
                                        </p:tav>
                                      </p:tavLst>
                                    </p:anim>
                                    <p:anim calcmode="lin" valueType="num">
                                      <p:cBhvr>
                                        <p:cTn id="38" dur="800" decel="100000" fill="hold"/>
                                        <p:tgtEl>
                                          <p:spTgt spid="6"/>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nodeType="click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fade">
                                      <p:cBhvr>
                                        <p:cTn id="45" dur="800" decel="100000"/>
                                        <p:tgtEl>
                                          <p:spTgt spid="7"/>
                                        </p:tgtEl>
                                      </p:cBhvr>
                                    </p:animEffect>
                                    <p:anim calcmode="lin" valueType="num">
                                      <p:cBhvr>
                                        <p:cTn id="46" dur="800" decel="100000" fill="hold"/>
                                        <p:tgtEl>
                                          <p:spTgt spid="7"/>
                                        </p:tgtEl>
                                        <p:attrNameLst>
                                          <p:attrName>style.rotation</p:attrName>
                                        </p:attrNameLst>
                                      </p:cBhvr>
                                      <p:tavLst>
                                        <p:tav tm="0">
                                          <p:val>
                                            <p:fltVal val="-90"/>
                                          </p:val>
                                        </p:tav>
                                        <p:tav tm="100000">
                                          <p:val>
                                            <p:fltVal val="0"/>
                                          </p:val>
                                        </p:tav>
                                      </p:tavLst>
                                    </p:anim>
                                    <p:anim calcmode="lin" valueType="num">
                                      <p:cBhvr>
                                        <p:cTn id="47" dur="800" decel="100000" fill="hold"/>
                                        <p:tgtEl>
                                          <p:spTgt spid="7"/>
                                        </p:tgtEl>
                                        <p:attrNameLst>
                                          <p:attrName>ppt_x</p:attrName>
                                        </p:attrNameLst>
                                      </p:cBhvr>
                                      <p:tavLst>
                                        <p:tav tm="0">
                                          <p:val>
                                            <p:strVal val="#ppt_x+0.4"/>
                                          </p:val>
                                        </p:tav>
                                        <p:tav tm="100000">
                                          <p:val>
                                            <p:strVal val="#ppt_x-0.05"/>
                                          </p:val>
                                        </p:tav>
                                      </p:tavLst>
                                    </p:anim>
                                    <p:anim calcmode="lin" valueType="num">
                                      <p:cBhvr>
                                        <p:cTn id="48" dur="800" decel="100000" fill="hold"/>
                                        <p:tgtEl>
                                          <p:spTgt spid="7"/>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91575" cy="1143000"/>
          </a:xfrm>
        </p:spPr>
        <p:txBody>
          <a:bodyPr/>
          <a:lstStyle/>
          <a:p>
            <a:r>
              <a:rPr lang="en-US" sz="6000" dirty="0" smtClean="0"/>
              <a:t>Polarity in Molecules</a:t>
            </a:r>
            <a:endParaRPr lang="en-US" sz="6000" dirty="0"/>
          </a:p>
        </p:txBody>
      </p:sp>
      <p:sp>
        <p:nvSpPr>
          <p:cNvPr id="3" name="Content Placeholder 2"/>
          <p:cNvSpPr>
            <a:spLocks noGrp="1"/>
          </p:cNvSpPr>
          <p:nvPr>
            <p:ph idx="1"/>
          </p:nvPr>
        </p:nvSpPr>
        <p:spPr>
          <a:xfrm>
            <a:off x="4724400" y="1600200"/>
            <a:ext cx="4295775" cy="5257800"/>
          </a:xfrm>
        </p:spPr>
        <p:txBody>
          <a:bodyPr/>
          <a:lstStyle/>
          <a:p>
            <a:r>
              <a:rPr lang="en-US" sz="3200" dirty="0" smtClean="0"/>
              <a:t>Symmetrical </a:t>
            </a:r>
            <a:r>
              <a:rPr lang="en-US" sz="3200" dirty="0" smtClean="0">
                <a:sym typeface="Wingdings" pitchFamily="2" charset="2"/>
              </a:rPr>
              <a:t> </a:t>
            </a:r>
            <a:r>
              <a:rPr lang="en-US" sz="3200" dirty="0" err="1" smtClean="0">
                <a:sym typeface="Wingdings" pitchFamily="2" charset="2"/>
              </a:rPr>
              <a:t>nonpolar</a:t>
            </a:r>
            <a:endParaRPr lang="en-US" sz="3200" dirty="0" smtClean="0">
              <a:sym typeface="Wingdings" pitchFamily="2" charset="2"/>
            </a:endParaRPr>
          </a:p>
          <a:p>
            <a:endParaRPr lang="en-US" sz="3200" dirty="0" smtClean="0">
              <a:sym typeface="Wingdings" pitchFamily="2" charset="2"/>
            </a:endParaRPr>
          </a:p>
          <a:p>
            <a:pPr>
              <a:buNone/>
            </a:pPr>
            <a:endParaRPr lang="en-US" sz="3200" dirty="0" smtClean="0">
              <a:sym typeface="Wingdings" pitchFamily="2" charset="2"/>
            </a:endParaRPr>
          </a:p>
          <a:p>
            <a:r>
              <a:rPr lang="en-US" sz="3200" dirty="0" smtClean="0">
                <a:sym typeface="Wingdings" pitchFamily="2" charset="2"/>
              </a:rPr>
              <a:t>Asymmetrical  polar</a:t>
            </a:r>
            <a:endParaRPr lang="en-US" sz="3200" dirty="0"/>
          </a:p>
        </p:txBody>
      </p:sp>
      <p:pic>
        <p:nvPicPr>
          <p:cNvPr id="4" name="Picture 3" descr="Nonpolar%20covalent%20bond.jpg"/>
          <p:cNvPicPr>
            <a:picLocks noChangeAspect="1"/>
          </p:cNvPicPr>
          <p:nvPr/>
        </p:nvPicPr>
        <p:blipFill>
          <a:blip r:embed="rId2" cstate="print"/>
          <a:stretch>
            <a:fillRect/>
          </a:stretch>
        </p:blipFill>
        <p:spPr>
          <a:xfrm>
            <a:off x="304800" y="1371600"/>
            <a:ext cx="3886200" cy="2914650"/>
          </a:xfrm>
          <a:prstGeom prst="rect">
            <a:avLst/>
          </a:prstGeom>
        </p:spPr>
      </p:pic>
      <p:pic>
        <p:nvPicPr>
          <p:cNvPr id="5" name="Picture 4" descr="Hydroxyl_Real_3.jpg"/>
          <p:cNvPicPr>
            <a:picLocks noChangeAspect="1"/>
          </p:cNvPicPr>
          <p:nvPr/>
        </p:nvPicPr>
        <p:blipFill>
          <a:blip r:embed="rId3" cstate="print"/>
          <a:stretch>
            <a:fillRect/>
          </a:stretch>
        </p:blipFill>
        <p:spPr>
          <a:xfrm>
            <a:off x="6394027" y="4648200"/>
            <a:ext cx="2749973" cy="2209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2"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Scale>
                                      <p:cBhvr>
                                        <p:cTn id="11"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4"/>
                                        </p:tgtEl>
                                        <p:attrNameLst>
                                          <p:attrName>ppt_x</p:attrName>
                                          <p:attrName>ppt_y</p:attrName>
                                        </p:attrNameLst>
                                      </p:cBhvr>
                                    </p:animMotion>
                                    <p:animEffect transition="in" filter="fade">
                                      <p:cBhvr>
                                        <p:cTn id="13" dur="1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52"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Scale>
                                      <p:cBhvr>
                                        <p:cTn id="22" dur="1000" decel="50000" fill="hold">
                                          <p:stCondLst>
                                            <p:cond delay="0"/>
                                          </p:stCondLst>
                                        </p:cTn>
                                        <p:tgtEl>
                                          <p:spTgt spid="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5"/>
                                        </p:tgtEl>
                                        <p:attrNameLst>
                                          <p:attrName>ppt_x</p:attrName>
                                          <p:attrName>ppt_y</p:attrName>
                                        </p:attrNameLst>
                                      </p:cBhvr>
                                    </p:animMotion>
                                    <p:animEffect transition="in" filter="fade">
                                      <p:cBhvr>
                                        <p:cTn id="2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715375" cy="1143000"/>
          </a:xfrm>
        </p:spPr>
        <p:txBody>
          <a:bodyPr/>
          <a:lstStyle/>
          <a:p>
            <a:r>
              <a:rPr lang="en-US" sz="6000" dirty="0" err="1" smtClean="0"/>
              <a:t>Nonpolar</a:t>
            </a:r>
            <a:r>
              <a:rPr lang="en-US" sz="6000" dirty="0" smtClean="0"/>
              <a:t> - symmetrical </a:t>
            </a:r>
            <a:endParaRPr lang="en-US" sz="6000" dirty="0"/>
          </a:p>
        </p:txBody>
      </p:sp>
      <p:sp>
        <p:nvSpPr>
          <p:cNvPr id="3" name="Content Placeholder 2"/>
          <p:cNvSpPr>
            <a:spLocks noGrp="1"/>
          </p:cNvSpPr>
          <p:nvPr>
            <p:ph idx="1"/>
          </p:nvPr>
        </p:nvSpPr>
        <p:spPr>
          <a:xfrm>
            <a:off x="2693988" y="1600200"/>
            <a:ext cx="6326187" cy="5105400"/>
          </a:xfrm>
        </p:spPr>
        <p:txBody>
          <a:bodyPr/>
          <a:lstStyle/>
          <a:p>
            <a:r>
              <a:rPr lang="en-US" sz="3200" dirty="0" smtClean="0"/>
              <a:t>Diatomic molecules:</a:t>
            </a:r>
          </a:p>
          <a:p>
            <a:endParaRPr lang="en-US" sz="3200" dirty="0" smtClean="0"/>
          </a:p>
          <a:p>
            <a:pPr>
              <a:buNone/>
            </a:pPr>
            <a:r>
              <a:rPr lang="en-US" sz="3200" dirty="0" smtClean="0"/>
              <a:t>	   </a:t>
            </a:r>
            <a:r>
              <a:rPr lang="en-US" dirty="0" err="1" smtClean="0"/>
              <a:t>nonpolar</a:t>
            </a:r>
            <a:r>
              <a:rPr lang="en-US" dirty="0" smtClean="0"/>
              <a:t> bond </a:t>
            </a:r>
            <a:r>
              <a:rPr lang="en-US" dirty="0" smtClean="0">
                <a:sym typeface="Wingdings" pitchFamily="2" charset="2"/>
              </a:rPr>
              <a:t> </a:t>
            </a:r>
            <a:r>
              <a:rPr lang="en-US" dirty="0" err="1" smtClean="0">
                <a:sym typeface="Wingdings" pitchFamily="2" charset="2"/>
              </a:rPr>
              <a:t>nonpolar</a:t>
            </a:r>
            <a:r>
              <a:rPr lang="en-US" dirty="0" smtClean="0">
                <a:sym typeface="Wingdings" pitchFamily="2" charset="2"/>
              </a:rPr>
              <a:t> molecule</a:t>
            </a:r>
            <a:endParaRPr lang="en-US" dirty="0" smtClean="0"/>
          </a:p>
          <a:p>
            <a:r>
              <a:rPr lang="en-US" sz="3200" dirty="0" smtClean="0"/>
              <a:t>Hydrocarbons</a:t>
            </a:r>
          </a:p>
          <a:p>
            <a:pPr>
              <a:buNone/>
            </a:pPr>
            <a:r>
              <a:rPr lang="en-US" sz="3200" dirty="0" smtClean="0"/>
              <a:t>		</a:t>
            </a:r>
            <a:r>
              <a:rPr lang="en-US" dirty="0" smtClean="0"/>
              <a:t>polar bond</a:t>
            </a:r>
            <a:endParaRPr lang="en-US" dirty="0" smtClean="0"/>
          </a:p>
          <a:p>
            <a:pPr>
              <a:buNone/>
            </a:pPr>
            <a:r>
              <a:rPr lang="en-US" dirty="0" smtClean="0"/>
              <a:t>		</a:t>
            </a:r>
            <a:r>
              <a:rPr lang="en-US" dirty="0" err="1" smtClean="0"/>
              <a:t>nonpolar</a:t>
            </a:r>
            <a:r>
              <a:rPr lang="en-US" dirty="0" smtClean="0"/>
              <a:t> molecule</a:t>
            </a:r>
          </a:p>
          <a:p>
            <a:r>
              <a:rPr lang="en-US" sz="3200" dirty="0" smtClean="0"/>
              <a:t>Carbon dioxide</a:t>
            </a:r>
          </a:p>
          <a:p>
            <a:pPr>
              <a:buNone/>
            </a:pPr>
            <a:r>
              <a:rPr lang="en-US" dirty="0" smtClean="0"/>
              <a:t>		polar bond</a:t>
            </a:r>
          </a:p>
          <a:p>
            <a:pPr>
              <a:buNone/>
            </a:pPr>
            <a:r>
              <a:rPr lang="en-US" dirty="0" smtClean="0"/>
              <a:t>	</a:t>
            </a:r>
            <a:r>
              <a:rPr lang="en-US" dirty="0" smtClean="0"/>
              <a:t>	</a:t>
            </a:r>
            <a:r>
              <a:rPr lang="en-US" dirty="0" err="1" smtClean="0"/>
              <a:t>nonpolar</a:t>
            </a:r>
            <a:r>
              <a:rPr lang="en-US" dirty="0" smtClean="0"/>
              <a:t> molecule</a:t>
            </a:r>
          </a:p>
          <a:p>
            <a:pPr>
              <a:buNone/>
            </a:pPr>
            <a:endParaRPr lang="en-US" sz="3200" dirty="0"/>
          </a:p>
        </p:txBody>
      </p:sp>
      <p:pic>
        <p:nvPicPr>
          <p:cNvPr id="4" name="Picture 3" descr="aim4_h8.gif"/>
          <p:cNvPicPr>
            <a:picLocks noChangeAspect="1"/>
          </p:cNvPicPr>
          <p:nvPr/>
        </p:nvPicPr>
        <p:blipFill>
          <a:blip r:embed="rId2" cstate="print"/>
          <a:srcRect r="37615" b="23810"/>
          <a:stretch>
            <a:fillRect/>
          </a:stretch>
        </p:blipFill>
        <p:spPr>
          <a:xfrm>
            <a:off x="3429000" y="2286000"/>
            <a:ext cx="5181600" cy="609600"/>
          </a:xfrm>
          <a:prstGeom prst="rect">
            <a:avLst/>
          </a:prstGeom>
        </p:spPr>
      </p:pic>
      <p:cxnSp>
        <p:nvCxnSpPr>
          <p:cNvPr id="6" name="Straight Arrow Connector 5"/>
          <p:cNvCxnSpPr/>
          <p:nvPr/>
        </p:nvCxnSpPr>
        <p:spPr>
          <a:xfrm flipV="1">
            <a:off x="3962400" y="2667000"/>
            <a:ext cx="381000" cy="2286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pic>
        <p:nvPicPr>
          <p:cNvPr id="7" name="Picture 6" descr="aim4_h6.gif"/>
          <p:cNvPicPr>
            <a:picLocks noChangeAspect="1"/>
          </p:cNvPicPr>
          <p:nvPr/>
        </p:nvPicPr>
        <p:blipFill>
          <a:blip r:embed="rId3" cstate="print"/>
          <a:srcRect r="54978"/>
          <a:stretch>
            <a:fillRect/>
          </a:stretch>
        </p:blipFill>
        <p:spPr>
          <a:xfrm>
            <a:off x="6553200" y="3124200"/>
            <a:ext cx="2590800" cy="2391508"/>
          </a:xfrm>
          <a:prstGeom prst="rect">
            <a:avLst/>
          </a:prstGeom>
        </p:spPr>
      </p:pic>
      <p:cxnSp>
        <p:nvCxnSpPr>
          <p:cNvPr id="8" name="Straight Arrow Connector 7"/>
          <p:cNvCxnSpPr/>
          <p:nvPr/>
        </p:nvCxnSpPr>
        <p:spPr>
          <a:xfrm flipV="1">
            <a:off x="5334000" y="3886200"/>
            <a:ext cx="2362200" cy="3810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pic>
        <p:nvPicPr>
          <p:cNvPr id="10" name="Picture 9" descr="aim4_h6.gif"/>
          <p:cNvPicPr>
            <a:picLocks noChangeAspect="1"/>
          </p:cNvPicPr>
          <p:nvPr/>
        </p:nvPicPr>
        <p:blipFill>
          <a:blip r:embed="rId3" cstate="print"/>
          <a:srcRect l="48485" t="25000" b="33333"/>
          <a:stretch>
            <a:fillRect/>
          </a:stretch>
        </p:blipFill>
        <p:spPr>
          <a:xfrm>
            <a:off x="5490210" y="5257800"/>
            <a:ext cx="3653790" cy="1228165"/>
          </a:xfrm>
          <a:prstGeom prst="rect">
            <a:avLst/>
          </a:prstGeom>
        </p:spPr>
      </p:pic>
      <p:cxnSp>
        <p:nvCxnSpPr>
          <p:cNvPr id="11" name="Straight Arrow Connector 10"/>
          <p:cNvCxnSpPr/>
          <p:nvPr/>
        </p:nvCxnSpPr>
        <p:spPr>
          <a:xfrm>
            <a:off x="5257800" y="5715000"/>
            <a:ext cx="1447800" cy="762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2"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animScale>
                                      <p:cBhvr>
                                        <p:cTn id="11"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2" dur="1000" decel="50000" fill="hold">
                                          <p:stCondLst>
                                            <p:cond delay="0"/>
                                          </p:stCondLst>
                                        </p:cTn>
                                        <p:tgtEl>
                                          <p:spTgt spid="4"/>
                                        </p:tgtEl>
                                        <p:attrNameLst>
                                          <p:attrName>ppt_x</p:attrName>
                                          <p:attrName>ppt_y</p:attrName>
                                        </p:attrNameLst>
                                      </p:cBhvr>
                                    </p:animMotion>
                                    <p:animEffect transition="in" filter="fade">
                                      <p:cBhvr>
                                        <p:cTn id="13" dur="1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52" presetClass="entr" presetSubtype="0" fill="hold" nodeType="clickEffect">
                                  <p:stCondLst>
                                    <p:cond delay="0"/>
                                  </p:stCondLst>
                                  <p:childTnLst>
                                    <p:set>
                                      <p:cBhvr>
                                        <p:cTn id="29" dur="1" fill="hold">
                                          <p:stCondLst>
                                            <p:cond delay="0"/>
                                          </p:stCondLst>
                                        </p:cTn>
                                        <p:tgtEl>
                                          <p:spTgt spid="7"/>
                                        </p:tgtEl>
                                        <p:attrNameLst>
                                          <p:attrName>style.visibility</p:attrName>
                                        </p:attrNameLst>
                                      </p:cBhvr>
                                      <p:to>
                                        <p:strVal val="visible"/>
                                      </p:to>
                                    </p:set>
                                    <p:animScale>
                                      <p:cBhvr>
                                        <p:cTn id="30"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1" dur="1000" decel="50000" fill="hold">
                                          <p:stCondLst>
                                            <p:cond delay="0"/>
                                          </p:stCondLst>
                                        </p:cTn>
                                        <p:tgtEl>
                                          <p:spTgt spid="7"/>
                                        </p:tgtEl>
                                        <p:attrNameLst>
                                          <p:attrName>ppt_x</p:attrName>
                                          <p:attrName>ppt_y</p:attrName>
                                        </p:attrNameLst>
                                      </p:cBhvr>
                                    </p:animMotion>
                                    <p:animEffect transition="in" filter="fade">
                                      <p:cBhvr>
                                        <p:cTn id="32" dur="1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30" presetClass="entr" presetSubtype="0" fill="hold"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fade">
                                      <p:cBhvr>
                                        <p:cTn id="41" dur="800" decel="100000"/>
                                        <p:tgtEl>
                                          <p:spTgt spid="8"/>
                                        </p:tgtEl>
                                      </p:cBhvr>
                                    </p:animEffect>
                                    <p:anim calcmode="lin" valueType="num">
                                      <p:cBhvr>
                                        <p:cTn id="42" dur="800" decel="100000" fill="hold"/>
                                        <p:tgtEl>
                                          <p:spTgt spid="8"/>
                                        </p:tgtEl>
                                        <p:attrNameLst>
                                          <p:attrName>style.rotation</p:attrName>
                                        </p:attrNameLst>
                                      </p:cBhvr>
                                      <p:tavLst>
                                        <p:tav tm="0">
                                          <p:val>
                                            <p:fltVal val="-90"/>
                                          </p:val>
                                        </p:tav>
                                        <p:tav tm="100000">
                                          <p:val>
                                            <p:fltVal val="0"/>
                                          </p:val>
                                        </p:tav>
                                      </p:tavLst>
                                    </p:anim>
                                    <p:anim calcmode="lin" valueType="num">
                                      <p:cBhvr>
                                        <p:cTn id="43" dur="800" decel="100000" fill="hold"/>
                                        <p:tgtEl>
                                          <p:spTgt spid="8"/>
                                        </p:tgtEl>
                                        <p:attrNameLst>
                                          <p:attrName>ppt_x</p:attrName>
                                        </p:attrNameLst>
                                      </p:cBhvr>
                                      <p:tavLst>
                                        <p:tav tm="0">
                                          <p:val>
                                            <p:strVal val="#ppt_x+0.4"/>
                                          </p:val>
                                        </p:tav>
                                        <p:tav tm="100000">
                                          <p:val>
                                            <p:strVal val="#ppt_x-0.05"/>
                                          </p:val>
                                        </p:tav>
                                      </p:tavLst>
                                    </p:anim>
                                    <p:anim calcmode="lin" valueType="num">
                                      <p:cBhvr>
                                        <p:cTn id="44" dur="800" decel="100000" fill="hold"/>
                                        <p:tgtEl>
                                          <p:spTgt spid="8"/>
                                        </p:tgtEl>
                                        <p:attrNameLst>
                                          <p:attrName>ppt_y</p:attrName>
                                        </p:attrNameLst>
                                      </p:cBhvr>
                                      <p:tavLst>
                                        <p:tav tm="0">
                                          <p:val>
                                            <p:strVal val="#ppt_y-0.4"/>
                                          </p:val>
                                        </p:tav>
                                        <p:tav tm="100000">
                                          <p:val>
                                            <p:strVal val="#ppt_y+0.1"/>
                                          </p:val>
                                        </p:tav>
                                      </p:tavLst>
                                    </p:anim>
                                    <p:anim calcmode="lin" valueType="num">
                                      <p:cBhvr>
                                        <p:cTn id="45"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46"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52" presetClass="entr" presetSubtype="0" fill="hold" nodeType="clickEffect">
                                  <p:stCondLst>
                                    <p:cond delay="0"/>
                                  </p:stCondLst>
                                  <p:childTnLst>
                                    <p:set>
                                      <p:cBhvr>
                                        <p:cTn id="58" dur="1" fill="hold">
                                          <p:stCondLst>
                                            <p:cond delay="0"/>
                                          </p:stCondLst>
                                        </p:cTn>
                                        <p:tgtEl>
                                          <p:spTgt spid="10"/>
                                        </p:tgtEl>
                                        <p:attrNameLst>
                                          <p:attrName>style.visibility</p:attrName>
                                        </p:attrNameLst>
                                      </p:cBhvr>
                                      <p:to>
                                        <p:strVal val="visible"/>
                                      </p:to>
                                    </p:set>
                                    <p:animScale>
                                      <p:cBhvr>
                                        <p:cTn id="59"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0" dur="1000" decel="50000" fill="hold">
                                          <p:stCondLst>
                                            <p:cond delay="0"/>
                                          </p:stCondLst>
                                        </p:cTn>
                                        <p:tgtEl>
                                          <p:spTgt spid="10"/>
                                        </p:tgtEl>
                                        <p:attrNameLst>
                                          <p:attrName>ppt_x</p:attrName>
                                          <p:attrName>ppt_y</p:attrName>
                                        </p:attrNameLst>
                                      </p:cBhvr>
                                    </p:animMotion>
                                    <p:animEffect transition="in" filter="fade">
                                      <p:cBhvr>
                                        <p:cTn id="61" dur="1000"/>
                                        <p:tgtEl>
                                          <p:spTgt spid="10"/>
                                        </p:tgtEl>
                                      </p:cBhvr>
                                    </p:animEffec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nodeType="clickEffect">
                                  <p:stCondLst>
                                    <p:cond delay="0"/>
                                  </p:stCondLst>
                                  <p:childTnLst>
                                    <p:set>
                                      <p:cBhvr>
                                        <p:cTn id="65"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30" presetClass="entr" presetSubtype="0" fill="hold" nodeType="click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fade">
                                      <p:cBhvr>
                                        <p:cTn id="70" dur="800" decel="100000"/>
                                        <p:tgtEl>
                                          <p:spTgt spid="11"/>
                                        </p:tgtEl>
                                      </p:cBhvr>
                                    </p:animEffect>
                                    <p:anim calcmode="lin" valueType="num">
                                      <p:cBhvr>
                                        <p:cTn id="71" dur="800" decel="100000" fill="hold"/>
                                        <p:tgtEl>
                                          <p:spTgt spid="11"/>
                                        </p:tgtEl>
                                        <p:attrNameLst>
                                          <p:attrName>style.rotation</p:attrName>
                                        </p:attrNameLst>
                                      </p:cBhvr>
                                      <p:tavLst>
                                        <p:tav tm="0">
                                          <p:val>
                                            <p:fltVal val="-90"/>
                                          </p:val>
                                        </p:tav>
                                        <p:tav tm="100000">
                                          <p:val>
                                            <p:fltVal val="0"/>
                                          </p:val>
                                        </p:tav>
                                      </p:tavLst>
                                    </p:anim>
                                    <p:anim calcmode="lin" valueType="num">
                                      <p:cBhvr>
                                        <p:cTn id="72" dur="800" decel="100000" fill="hold"/>
                                        <p:tgtEl>
                                          <p:spTgt spid="11"/>
                                        </p:tgtEl>
                                        <p:attrNameLst>
                                          <p:attrName>ppt_x</p:attrName>
                                        </p:attrNameLst>
                                      </p:cBhvr>
                                      <p:tavLst>
                                        <p:tav tm="0">
                                          <p:val>
                                            <p:strVal val="#ppt_x+0.4"/>
                                          </p:val>
                                        </p:tav>
                                        <p:tav tm="100000">
                                          <p:val>
                                            <p:strVal val="#ppt_x-0.05"/>
                                          </p:val>
                                        </p:tav>
                                      </p:tavLst>
                                    </p:anim>
                                    <p:anim calcmode="lin" valueType="num">
                                      <p:cBhvr>
                                        <p:cTn id="73" dur="800" decel="100000" fill="hold"/>
                                        <p:tgtEl>
                                          <p:spTgt spid="11"/>
                                        </p:tgtEl>
                                        <p:attrNameLst>
                                          <p:attrName>ppt_y</p:attrName>
                                        </p:attrNameLst>
                                      </p:cBhvr>
                                      <p:tavLst>
                                        <p:tav tm="0">
                                          <p:val>
                                            <p:strVal val="#ppt_y-0.4"/>
                                          </p:val>
                                        </p:tav>
                                        <p:tav tm="100000">
                                          <p:val>
                                            <p:strVal val="#ppt_y+0.1"/>
                                          </p:val>
                                        </p:tav>
                                      </p:tavLst>
                                    </p:anim>
                                    <p:anim calcmode="lin" valueType="num">
                                      <p:cBhvr>
                                        <p:cTn id="74" dur="200" accel="100000" fill="hold">
                                          <p:stCondLst>
                                            <p:cond delay="800"/>
                                          </p:stCondLst>
                                        </p:cTn>
                                        <p:tgtEl>
                                          <p:spTgt spid="11"/>
                                        </p:tgtEl>
                                        <p:attrNameLst>
                                          <p:attrName>ppt_x</p:attrName>
                                        </p:attrNameLst>
                                      </p:cBhvr>
                                      <p:tavLst>
                                        <p:tav tm="0">
                                          <p:val>
                                            <p:strVal val="#ppt_x-0.05"/>
                                          </p:val>
                                        </p:tav>
                                        <p:tav tm="100000">
                                          <p:val>
                                            <p:strVal val="#ppt_x"/>
                                          </p:val>
                                        </p:tav>
                                      </p:tavLst>
                                    </p:anim>
                                    <p:anim calcmode="lin" valueType="num">
                                      <p:cBhvr>
                                        <p:cTn id="75" dur="200" accel="100000" fill="hold">
                                          <p:stCondLst>
                                            <p:cond delay="800"/>
                                          </p:stCondLst>
                                        </p:cTn>
                                        <p:tgtEl>
                                          <p:spTgt spid="11"/>
                                        </p:tgtEl>
                                        <p:attrNameLst>
                                          <p:attrName>ppt_y</p:attrName>
                                        </p:attrNameLst>
                                      </p:cBhvr>
                                      <p:tavLst>
                                        <p:tav tm="0">
                                          <p:val>
                                            <p:strVal val="#ppt_y+0.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nodeType="clickEffect">
                                  <p:stCondLst>
                                    <p:cond delay="0"/>
                                  </p:stCondLst>
                                  <p:childTnLst>
                                    <p:set>
                                      <p:cBhvr>
                                        <p:cTn id="79"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1256_slide">
  <a:themeElements>
    <a:clrScheme name="Office Theme 2">
      <a:dk1>
        <a:srgbClr val="000000"/>
      </a:dk1>
      <a:lt1>
        <a:srgbClr val="FF9933"/>
      </a:lt1>
      <a:dk2>
        <a:srgbClr val="000000"/>
      </a:dk2>
      <a:lt2>
        <a:srgbClr val="CCCCCC"/>
      </a:lt2>
      <a:accent1>
        <a:srgbClr val="805900"/>
      </a:accent1>
      <a:accent2>
        <a:srgbClr val="99371F"/>
      </a:accent2>
      <a:accent3>
        <a:srgbClr val="FFCAAD"/>
      </a:accent3>
      <a:accent4>
        <a:srgbClr val="000000"/>
      </a:accent4>
      <a:accent5>
        <a:srgbClr val="C0B5AA"/>
      </a:accent5>
      <a:accent6>
        <a:srgbClr val="8A311B"/>
      </a:accent6>
      <a:hlink>
        <a:srgbClr val="733900"/>
      </a:hlink>
      <a:folHlink>
        <a:srgbClr val="80192B"/>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9933"/>
        </a:lt1>
        <a:dk2>
          <a:srgbClr val="000000"/>
        </a:dk2>
        <a:lt2>
          <a:srgbClr val="CCCCCC"/>
        </a:lt2>
        <a:accent1>
          <a:srgbClr val="A65300"/>
        </a:accent1>
        <a:accent2>
          <a:srgbClr val="8C4600"/>
        </a:accent2>
        <a:accent3>
          <a:srgbClr val="FFCAAD"/>
        </a:accent3>
        <a:accent4>
          <a:srgbClr val="000000"/>
        </a:accent4>
        <a:accent5>
          <a:srgbClr val="D0B3AA"/>
        </a:accent5>
        <a:accent6>
          <a:srgbClr val="7E3F00"/>
        </a:accent6>
        <a:hlink>
          <a:srgbClr val="733900"/>
        </a:hlink>
        <a:folHlink>
          <a:srgbClr val="6633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9933"/>
        </a:lt1>
        <a:dk2>
          <a:srgbClr val="000000"/>
        </a:dk2>
        <a:lt2>
          <a:srgbClr val="CCCCCC"/>
        </a:lt2>
        <a:accent1>
          <a:srgbClr val="805900"/>
        </a:accent1>
        <a:accent2>
          <a:srgbClr val="99371F"/>
        </a:accent2>
        <a:accent3>
          <a:srgbClr val="FFCAAD"/>
        </a:accent3>
        <a:accent4>
          <a:srgbClr val="000000"/>
        </a:accent4>
        <a:accent5>
          <a:srgbClr val="C0B5AA"/>
        </a:accent5>
        <a:accent6>
          <a:srgbClr val="8A311B"/>
        </a:accent6>
        <a:hlink>
          <a:srgbClr val="733900"/>
        </a:hlink>
        <a:folHlink>
          <a:srgbClr val="80192B"/>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9933"/>
        </a:lt1>
        <a:dk2>
          <a:srgbClr val="000000"/>
        </a:dk2>
        <a:lt2>
          <a:srgbClr val="CCCCCC"/>
        </a:lt2>
        <a:accent1>
          <a:srgbClr val="2B4F7A"/>
        </a:accent1>
        <a:accent2>
          <a:srgbClr val="804000"/>
        </a:accent2>
        <a:accent3>
          <a:srgbClr val="FFCAAD"/>
        </a:accent3>
        <a:accent4>
          <a:srgbClr val="000000"/>
        </a:accent4>
        <a:accent5>
          <a:srgbClr val="ACB2BE"/>
        </a:accent5>
        <a:accent6>
          <a:srgbClr val="733900"/>
        </a:accent6>
        <a:hlink>
          <a:srgbClr val="453161"/>
        </a:hlink>
        <a:folHlink>
          <a:srgbClr val="134C35"/>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9933"/>
        </a:lt1>
        <a:dk2>
          <a:srgbClr val="000000"/>
        </a:dk2>
        <a:lt2>
          <a:srgbClr val="CCCCCC"/>
        </a:lt2>
        <a:accent1>
          <a:srgbClr val="505900"/>
        </a:accent1>
        <a:accent2>
          <a:srgbClr val="204C6B"/>
        </a:accent2>
        <a:accent3>
          <a:srgbClr val="FFCAAD"/>
        </a:accent3>
        <a:accent4>
          <a:srgbClr val="000000"/>
        </a:accent4>
        <a:accent5>
          <a:srgbClr val="B3B5AA"/>
        </a:accent5>
        <a:accent6>
          <a:srgbClr val="1C4460"/>
        </a:accent6>
        <a:hlink>
          <a:srgbClr val="5E265A"/>
        </a:hlink>
        <a:folHlink>
          <a:srgbClr val="6B36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A65300"/>
        </a:accent1>
        <a:accent2>
          <a:srgbClr val="8C4600"/>
        </a:accent2>
        <a:accent3>
          <a:srgbClr val="FFFFFF"/>
        </a:accent3>
        <a:accent4>
          <a:srgbClr val="000000"/>
        </a:accent4>
        <a:accent5>
          <a:srgbClr val="D0B3AA"/>
        </a:accent5>
        <a:accent6>
          <a:srgbClr val="7E3F00"/>
        </a:accent6>
        <a:hlink>
          <a:srgbClr val="733900"/>
        </a:hlink>
        <a:folHlink>
          <a:srgbClr val="66330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805900"/>
        </a:accent1>
        <a:accent2>
          <a:srgbClr val="99371F"/>
        </a:accent2>
        <a:accent3>
          <a:srgbClr val="FFFFFF"/>
        </a:accent3>
        <a:accent4>
          <a:srgbClr val="000000"/>
        </a:accent4>
        <a:accent5>
          <a:srgbClr val="C0B5AA"/>
        </a:accent5>
        <a:accent6>
          <a:srgbClr val="8A311B"/>
        </a:accent6>
        <a:hlink>
          <a:srgbClr val="733900"/>
        </a:hlink>
        <a:folHlink>
          <a:srgbClr val="80192B"/>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2B4F7A"/>
        </a:accent1>
        <a:accent2>
          <a:srgbClr val="804000"/>
        </a:accent2>
        <a:accent3>
          <a:srgbClr val="FFFFFF"/>
        </a:accent3>
        <a:accent4>
          <a:srgbClr val="000000"/>
        </a:accent4>
        <a:accent5>
          <a:srgbClr val="ACB2BE"/>
        </a:accent5>
        <a:accent6>
          <a:srgbClr val="733900"/>
        </a:accent6>
        <a:hlink>
          <a:srgbClr val="453161"/>
        </a:hlink>
        <a:folHlink>
          <a:srgbClr val="134C35"/>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505900"/>
        </a:accent1>
        <a:accent2>
          <a:srgbClr val="204C6B"/>
        </a:accent2>
        <a:accent3>
          <a:srgbClr val="FFFFFF"/>
        </a:accent3>
        <a:accent4>
          <a:srgbClr val="000000"/>
        </a:accent4>
        <a:accent5>
          <a:srgbClr val="B3B5AA"/>
        </a:accent5>
        <a:accent6>
          <a:srgbClr val="1C4460"/>
        </a:accent6>
        <a:hlink>
          <a:srgbClr val="5E265A"/>
        </a:hlink>
        <a:folHlink>
          <a:srgbClr val="6B3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9933"/>
      </a:lt1>
      <a:dk2>
        <a:srgbClr val="000000"/>
      </a:dk2>
      <a:lt2>
        <a:srgbClr val="CCCCCC"/>
      </a:lt2>
      <a:accent1>
        <a:srgbClr val="805900"/>
      </a:accent1>
      <a:accent2>
        <a:srgbClr val="99371F"/>
      </a:accent2>
      <a:accent3>
        <a:srgbClr val="FFCAAD"/>
      </a:accent3>
      <a:accent4>
        <a:srgbClr val="000000"/>
      </a:accent4>
      <a:accent5>
        <a:srgbClr val="C0B5AA"/>
      </a:accent5>
      <a:accent6>
        <a:srgbClr val="8A311B"/>
      </a:accent6>
      <a:hlink>
        <a:srgbClr val="733900"/>
      </a:hlink>
      <a:folHlink>
        <a:srgbClr val="80192B"/>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9933"/>
        </a:lt1>
        <a:dk2>
          <a:srgbClr val="000000"/>
        </a:dk2>
        <a:lt2>
          <a:srgbClr val="CCCCCC"/>
        </a:lt2>
        <a:accent1>
          <a:srgbClr val="A65300"/>
        </a:accent1>
        <a:accent2>
          <a:srgbClr val="8C4600"/>
        </a:accent2>
        <a:accent3>
          <a:srgbClr val="FFCAAD"/>
        </a:accent3>
        <a:accent4>
          <a:srgbClr val="000000"/>
        </a:accent4>
        <a:accent5>
          <a:srgbClr val="D0B3AA"/>
        </a:accent5>
        <a:accent6>
          <a:srgbClr val="7E3F00"/>
        </a:accent6>
        <a:hlink>
          <a:srgbClr val="733900"/>
        </a:hlink>
        <a:folHlink>
          <a:srgbClr val="6633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9933"/>
        </a:lt1>
        <a:dk2>
          <a:srgbClr val="000000"/>
        </a:dk2>
        <a:lt2>
          <a:srgbClr val="CCCCCC"/>
        </a:lt2>
        <a:accent1>
          <a:srgbClr val="805900"/>
        </a:accent1>
        <a:accent2>
          <a:srgbClr val="99371F"/>
        </a:accent2>
        <a:accent3>
          <a:srgbClr val="FFCAAD"/>
        </a:accent3>
        <a:accent4>
          <a:srgbClr val="000000"/>
        </a:accent4>
        <a:accent5>
          <a:srgbClr val="C0B5AA"/>
        </a:accent5>
        <a:accent6>
          <a:srgbClr val="8A311B"/>
        </a:accent6>
        <a:hlink>
          <a:srgbClr val="733900"/>
        </a:hlink>
        <a:folHlink>
          <a:srgbClr val="80192B"/>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9933"/>
        </a:lt1>
        <a:dk2>
          <a:srgbClr val="000000"/>
        </a:dk2>
        <a:lt2>
          <a:srgbClr val="CCCCCC"/>
        </a:lt2>
        <a:accent1>
          <a:srgbClr val="2B4F7A"/>
        </a:accent1>
        <a:accent2>
          <a:srgbClr val="804000"/>
        </a:accent2>
        <a:accent3>
          <a:srgbClr val="FFCAAD"/>
        </a:accent3>
        <a:accent4>
          <a:srgbClr val="000000"/>
        </a:accent4>
        <a:accent5>
          <a:srgbClr val="ACB2BE"/>
        </a:accent5>
        <a:accent6>
          <a:srgbClr val="733900"/>
        </a:accent6>
        <a:hlink>
          <a:srgbClr val="453161"/>
        </a:hlink>
        <a:folHlink>
          <a:srgbClr val="134C35"/>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9933"/>
        </a:lt1>
        <a:dk2>
          <a:srgbClr val="000000"/>
        </a:dk2>
        <a:lt2>
          <a:srgbClr val="CCCCCC"/>
        </a:lt2>
        <a:accent1>
          <a:srgbClr val="505900"/>
        </a:accent1>
        <a:accent2>
          <a:srgbClr val="204C6B"/>
        </a:accent2>
        <a:accent3>
          <a:srgbClr val="FFCAAD"/>
        </a:accent3>
        <a:accent4>
          <a:srgbClr val="000000"/>
        </a:accent4>
        <a:accent5>
          <a:srgbClr val="B3B5AA"/>
        </a:accent5>
        <a:accent6>
          <a:srgbClr val="1C4460"/>
        </a:accent6>
        <a:hlink>
          <a:srgbClr val="5E265A"/>
        </a:hlink>
        <a:folHlink>
          <a:srgbClr val="6B36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A65300"/>
        </a:accent1>
        <a:accent2>
          <a:srgbClr val="8C4600"/>
        </a:accent2>
        <a:accent3>
          <a:srgbClr val="FFFFFF"/>
        </a:accent3>
        <a:accent4>
          <a:srgbClr val="000000"/>
        </a:accent4>
        <a:accent5>
          <a:srgbClr val="D0B3AA"/>
        </a:accent5>
        <a:accent6>
          <a:srgbClr val="7E3F00"/>
        </a:accent6>
        <a:hlink>
          <a:srgbClr val="733900"/>
        </a:hlink>
        <a:folHlink>
          <a:srgbClr val="663300"/>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805900"/>
        </a:accent1>
        <a:accent2>
          <a:srgbClr val="99371F"/>
        </a:accent2>
        <a:accent3>
          <a:srgbClr val="FFFFFF"/>
        </a:accent3>
        <a:accent4>
          <a:srgbClr val="000000"/>
        </a:accent4>
        <a:accent5>
          <a:srgbClr val="C0B5AA"/>
        </a:accent5>
        <a:accent6>
          <a:srgbClr val="8A311B"/>
        </a:accent6>
        <a:hlink>
          <a:srgbClr val="733900"/>
        </a:hlink>
        <a:folHlink>
          <a:srgbClr val="80192B"/>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2B4F7A"/>
        </a:accent1>
        <a:accent2>
          <a:srgbClr val="804000"/>
        </a:accent2>
        <a:accent3>
          <a:srgbClr val="FFFFFF"/>
        </a:accent3>
        <a:accent4>
          <a:srgbClr val="000000"/>
        </a:accent4>
        <a:accent5>
          <a:srgbClr val="ACB2BE"/>
        </a:accent5>
        <a:accent6>
          <a:srgbClr val="733900"/>
        </a:accent6>
        <a:hlink>
          <a:srgbClr val="453161"/>
        </a:hlink>
        <a:folHlink>
          <a:srgbClr val="134C35"/>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505900"/>
        </a:accent1>
        <a:accent2>
          <a:srgbClr val="204C6B"/>
        </a:accent2>
        <a:accent3>
          <a:srgbClr val="FFFFFF"/>
        </a:accent3>
        <a:accent4>
          <a:srgbClr val="000000"/>
        </a:accent4>
        <a:accent5>
          <a:srgbClr val="B3B5AA"/>
        </a:accent5>
        <a:accent6>
          <a:srgbClr val="1C4460"/>
        </a:accent6>
        <a:hlink>
          <a:srgbClr val="5E265A"/>
        </a:hlink>
        <a:folHlink>
          <a:srgbClr val="6B36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ind_1256_slide</Template>
  <TotalTime>375</TotalTime>
  <Words>194</Words>
  <Application>Microsoft Office PowerPoint</Application>
  <PresentationFormat>On-screen Show (4:3)</PresentationFormat>
  <Paragraphs>87</Paragraphs>
  <Slides>11</Slides>
  <Notes>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ind_1256_slide</vt:lpstr>
      <vt:lpstr>1_Default Design</vt:lpstr>
      <vt:lpstr>Shapes &amp; Polarity  of Molecules</vt:lpstr>
      <vt:lpstr>Homework Review</vt:lpstr>
      <vt:lpstr>Homework Review</vt:lpstr>
      <vt:lpstr>Network Solids</vt:lpstr>
      <vt:lpstr>Shapes of Molecules</vt:lpstr>
      <vt:lpstr>Asymmetric Molecules</vt:lpstr>
      <vt:lpstr>Symmetric Molecules</vt:lpstr>
      <vt:lpstr>Polarity in Molecules</vt:lpstr>
      <vt:lpstr>Nonpolar - symmetrical </vt:lpstr>
      <vt:lpstr>Polar - asymmetrical</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Bonding</dc:title>
  <dc:creator>Randy</dc:creator>
  <cp:lastModifiedBy>Randy</cp:lastModifiedBy>
  <cp:revision>62</cp:revision>
  <dcterms:created xsi:type="dcterms:W3CDTF">2010-11-13T21:14:19Z</dcterms:created>
  <dcterms:modified xsi:type="dcterms:W3CDTF">2010-11-14T14:02:27Z</dcterms:modified>
</cp:coreProperties>
</file>