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6" r:id="rId3"/>
    <p:sldId id="277" r:id="rId4"/>
    <p:sldId id="279" r:id="rId5"/>
    <p:sldId id="280" r:id="rId6"/>
    <p:sldId id="281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526762-CDC5-494D-8037-92F743C0F2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2B3034-13D1-4E69-A512-1FBF27E531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B12BC-ECEF-4B96-BE6F-F232C6AF8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F8079-FFC1-46F6-885C-1181A7146D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A91AEF-4258-46CF-A9EC-BEE20BC10C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FACA1-E490-4049-A46E-198925D83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DC672-60F5-48F1-A579-E761B831AF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F432B-2C2F-47D2-BFD6-7D734E596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DBB63-2024-4A36-AD84-0CF408DD92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8D1E8-9B1E-4D7A-88AA-DD346E1A9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85153-7F1A-4A11-8CEF-74A686800E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88E55-CAE2-40D2-9F5D-4D77E17322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B03D6-E83D-4842-A1F9-4708BCF1E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4EFEA-22E1-403C-AFB6-16E684721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06E70-4557-4A87-8667-C020035A90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DCA3F-0983-47E8-880E-18A4795C1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D7D58-32F1-4ECE-AEC5-0528C1F38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F3D99-175C-455B-BB29-B41A0F6206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52FB2-5966-48EA-BCA3-91BC3236C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F22C2-5D79-4231-998B-AF03733E2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8DEBA-D08A-42A7-9681-8DAF49919B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86141-CC6E-4E1C-84A4-F132CA76D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B2D34-7625-45FF-8F8E-02434BE70D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334989-3C83-480C-8F10-9A39E50A78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100D12-D0B4-43C9-BE73-289C22F3DC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VTmfQUNLlM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8229600" cy="1981200"/>
          </a:xfrm>
        </p:spPr>
        <p:txBody>
          <a:bodyPr/>
          <a:lstStyle/>
          <a:p>
            <a:pPr algn="ctr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Attractions Between Molecules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CARTOON_ATTRAC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8200" y="2185345"/>
            <a:ext cx="5765800" cy="467265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0"/>
            <a:ext cx="8791575" cy="1143000"/>
          </a:xfrm>
        </p:spPr>
        <p:txBody>
          <a:bodyPr/>
          <a:lstStyle/>
          <a:p>
            <a:r>
              <a:rPr lang="en-US" sz="6000" dirty="0" smtClean="0"/>
              <a:t>Attractions Summary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Covalent					        lower attractions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n</a:t>
            </a:r>
            <a:r>
              <a:rPr lang="en-US" sz="2800" dirty="0" err="1" smtClean="0"/>
              <a:t>onpolar</a:t>
            </a:r>
            <a:r>
              <a:rPr lang="en-US" sz="2800" dirty="0" smtClean="0"/>
              <a:t> – symmetrical				</a:t>
            </a:r>
          </a:p>
          <a:p>
            <a:pPr>
              <a:buNone/>
            </a:pPr>
            <a:r>
              <a:rPr lang="en-US" sz="2800" dirty="0" smtClean="0"/>
              <a:t>			H – H       </a:t>
            </a:r>
            <a:r>
              <a:rPr lang="en-US" sz="2800" dirty="0" err="1" smtClean="0"/>
              <a:t>H</a:t>
            </a:r>
            <a:r>
              <a:rPr lang="en-US" sz="2800" dirty="0" smtClean="0"/>
              <a:t> – H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polar – asymmetrical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2800" dirty="0" smtClean="0">
                <a:sym typeface="Wingdings" pitchFamily="2" charset="2"/>
              </a:rPr>
              <a:t>  H – </a:t>
            </a:r>
            <a:r>
              <a:rPr lang="en-US" sz="2800" dirty="0" smtClean="0">
                <a:sym typeface="Wingdings" pitchFamily="2" charset="2"/>
              </a:rPr>
              <a:t>Br  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r>
              <a:rPr lang="en-US" sz="2800" dirty="0" smtClean="0">
                <a:sym typeface="Wingdings" pitchFamily="2" charset="2"/>
              </a:rPr>
              <a:t>	</a:t>
            </a:r>
            <a:r>
              <a:rPr lang="en-US" sz="2800" dirty="0" smtClean="0">
                <a:sym typeface="Wingdings" pitchFamily="2" charset="2"/>
              </a:rPr>
              <a:t>    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2800" dirty="0" smtClean="0">
                <a:sym typeface="Wingdings" pitchFamily="2" charset="2"/>
              </a:rPr>
              <a:t>  </a:t>
            </a:r>
            <a:r>
              <a:rPr lang="en-US" sz="2800" dirty="0" smtClean="0">
                <a:sym typeface="Wingdings" pitchFamily="2" charset="2"/>
              </a:rPr>
              <a:t>H – </a:t>
            </a:r>
            <a:r>
              <a:rPr lang="en-US" sz="2800" dirty="0" smtClean="0">
                <a:sym typeface="Wingdings" pitchFamily="2" charset="2"/>
              </a:rPr>
              <a:t>Br  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endParaRPr lang="en-US" sz="32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hydrogen bond</a:t>
            </a:r>
          </a:p>
          <a:p>
            <a:pPr>
              <a:buNone/>
            </a:pPr>
            <a:r>
              <a:rPr lang="en-US" sz="2800" dirty="0" smtClean="0"/>
              <a:t>			H – F	       H – F    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ionic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800" baseline="30000" dirty="0" smtClean="0"/>
              <a:t>+  </a:t>
            </a:r>
            <a:r>
              <a:rPr lang="en-US" sz="2800" dirty="0" smtClean="0"/>
              <a:t>Na –  </a:t>
            </a:r>
            <a:r>
              <a:rPr lang="en-US" sz="2800" dirty="0" err="1" smtClean="0"/>
              <a:t>Cl</a:t>
            </a:r>
            <a:r>
              <a:rPr lang="en-US" sz="2800" dirty="0" smtClean="0"/>
              <a:t>  </a:t>
            </a:r>
            <a:r>
              <a:rPr lang="en-US" sz="2800" baseline="30000" dirty="0" smtClean="0"/>
              <a:t>-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network solids				</a:t>
            </a:r>
            <a:r>
              <a:rPr lang="en-US" sz="2800" dirty="0" smtClean="0"/>
              <a:t> </a:t>
            </a:r>
            <a:r>
              <a:rPr lang="en-US" sz="2800" dirty="0" smtClean="0"/>
              <a:t>     higher attractions</a:t>
            </a:r>
          </a:p>
          <a:p>
            <a:pPr>
              <a:buNone/>
            </a:pPr>
            <a:r>
              <a:rPr lang="en-US" dirty="0" smtClean="0"/>
              <a:t>			diamonds, SiO2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7010400" y="2286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7011194" y="3275806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7011194" y="4342606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7011194" y="5409406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971800" y="2438400"/>
            <a:ext cx="381000" cy="152400"/>
          </a:xfrm>
          <a:custGeom>
            <a:avLst/>
            <a:gdLst>
              <a:gd name="connsiteX0" fmla="*/ 0 w 560439"/>
              <a:gd name="connsiteY0" fmla="*/ 81116 h 145025"/>
              <a:gd name="connsiteX1" fmla="*/ 250723 w 560439"/>
              <a:gd name="connsiteY1" fmla="*/ 7374 h 145025"/>
              <a:gd name="connsiteX2" fmla="*/ 383458 w 560439"/>
              <a:gd name="connsiteY2" fmla="*/ 125361 h 145025"/>
              <a:gd name="connsiteX3" fmla="*/ 560439 w 560439"/>
              <a:gd name="connsiteY3" fmla="*/ 125361 h 145025"/>
              <a:gd name="connsiteX4" fmla="*/ 560439 w 560439"/>
              <a:gd name="connsiteY4" fmla="*/ 125361 h 14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439" h="145025">
                <a:moveTo>
                  <a:pt x="0" y="81116"/>
                </a:moveTo>
                <a:cubicBezTo>
                  <a:pt x="93406" y="40558"/>
                  <a:pt x="186813" y="0"/>
                  <a:pt x="250723" y="7374"/>
                </a:cubicBezTo>
                <a:cubicBezTo>
                  <a:pt x="314633" y="14748"/>
                  <a:pt x="331839" y="105697"/>
                  <a:pt x="383458" y="125361"/>
                </a:cubicBezTo>
                <a:cubicBezTo>
                  <a:pt x="435077" y="145025"/>
                  <a:pt x="560439" y="125361"/>
                  <a:pt x="560439" y="125361"/>
                </a:cubicBezTo>
                <a:lnTo>
                  <a:pt x="560439" y="125361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28800" y="2209800"/>
            <a:ext cx="10668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29000" y="2209800"/>
            <a:ext cx="10668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3048794" y="2285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343400" y="3276600"/>
            <a:ext cx="12192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33600" y="3276600"/>
            <a:ext cx="12192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505200" y="3505200"/>
            <a:ext cx="762000" cy="228600"/>
          </a:xfrm>
          <a:custGeom>
            <a:avLst/>
            <a:gdLst>
              <a:gd name="connsiteX0" fmla="*/ 0 w 560439"/>
              <a:gd name="connsiteY0" fmla="*/ 81116 h 145025"/>
              <a:gd name="connsiteX1" fmla="*/ 250723 w 560439"/>
              <a:gd name="connsiteY1" fmla="*/ 7374 h 145025"/>
              <a:gd name="connsiteX2" fmla="*/ 383458 w 560439"/>
              <a:gd name="connsiteY2" fmla="*/ 125361 h 145025"/>
              <a:gd name="connsiteX3" fmla="*/ 560439 w 560439"/>
              <a:gd name="connsiteY3" fmla="*/ 125361 h 145025"/>
              <a:gd name="connsiteX4" fmla="*/ 560439 w 560439"/>
              <a:gd name="connsiteY4" fmla="*/ 125361 h 14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439" h="145025">
                <a:moveTo>
                  <a:pt x="0" y="81116"/>
                </a:moveTo>
                <a:cubicBezTo>
                  <a:pt x="93406" y="40558"/>
                  <a:pt x="186813" y="0"/>
                  <a:pt x="250723" y="7374"/>
                </a:cubicBezTo>
                <a:cubicBezTo>
                  <a:pt x="314633" y="14748"/>
                  <a:pt x="331839" y="105697"/>
                  <a:pt x="383458" y="125361"/>
                </a:cubicBezTo>
                <a:cubicBezTo>
                  <a:pt x="435077" y="145025"/>
                  <a:pt x="560439" y="125361"/>
                  <a:pt x="560439" y="125361"/>
                </a:cubicBezTo>
                <a:lnTo>
                  <a:pt x="560439" y="125361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3734594" y="3352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2971800" y="4572000"/>
            <a:ext cx="381000" cy="152400"/>
          </a:xfrm>
          <a:custGeom>
            <a:avLst/>
            <a:gdLst>
              <a:gd name="connsiteX0" fmla="*/ 0 w 560439"/>
              <a:gd name="connsiteY0" fmla="*/ 81116 h 145025"/>
              <a:gd name="connsiteX1" fmla="*/ 250723 w 560439"/>
              <a:gd name="connsiteY1" fmla="*/ 7374 h 145025"/>
              <a:gd name="connsiteX2" fmla="*/ 383458 w 560439"/>
              <a:gd name="connsiteY2" fmla="*/ 125361 h 145025"/>
              <a:gd name="connsiteX3" fmla="*/ 560439 w 560439"/>
              <a:gd name="connsiteY3" fmla="*/ 125361 h 145025"/>
              <a:gd name="connsiteX4" fmla="*/ 560439 w 560439"/>
              <a:gd name="connsiteY4" fmla="*/ 125361 h 14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439" h="145025">
                <a:moveTo>
                  <a:pt x="0" y="81116"/>
                </a:moveTo>
                <a:cubicBezTo>
                  <a:pt x="93406" y="40558"/>
                  <a:pt x="186813" y="0"/>
                  <a:pt x="250723" y="7374"/>
                </a:cubicBezTo>
                <a:cubicBezTo>
                  <a:pt x="314633" y="14748"/>
                  <a:pt x="331839" y="105697"/>
                  <a:pt x="383458" y="125361"/>
                </a:cubicBezTo>
                <a:cubicBezTo>
                  <a:pt x="435077" y="145025"/>
                  <a:pt x="560439" y="125361"/>
                  <a:pt x="560439" y="125361"/>
                </a:cubicBezTo>
                <a:lnTo>
                  <a:pt x="560439" y="125361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828800" y="4343400"/>
            <a:ext cx="10668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429000" y="4343400"/>
            <a:ext cx="10668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2972594" y="4342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057400" y="53340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971800" y="53340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667794" y="5485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0"/>
            <a:ext cx="8639175" cy="960438"/>
          </a:xfrm>
        </p:spPr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r>
              <a:rPr lang="en-US" sz="3200" dirty="0" smtClean="0"/>
              <a:t>3.7</a:t>
            </a: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Predict the shapes of the following molecules and indicate whether they are polar covalent or </a:t>
            </a:r>
            <a:r>
              <a:rPr lang="en-US" sz="3200" dirty="0" err="1" smtClean="0"/>
              <a:t>nonpolar</a:t>
            </a:r>
            <a:r>
              <a:rPr lang="en-US" sz="3200" dirty="0" smtClean="0"/>
              <a:t> covalent.</a:t>
            </a:r>
            <a:endParaRPr lang="en-US" sz="3200" dirty="0" smtClean="0"/>
          </a:p>
          <a:p>
            <a:pPr lvl="1">
              <a:buNone/>
            </a:pPr>
            <a:r>
              <a:rPr lang="en-US" sz="3200" baseline="-25000" dirty="0"/>
              <a:t>	</a:t>
            </a:r>
            <a:r>
              <a:rPr lang="en-US" sz="3200" baseline="-25000" dirty="0" smtClean="0"/>
              <a:t>		</a:t>
            </a:r>
            <a:r>
              <a:rPr lang="en-US" sz="3200" dirty="0" smtClean="0"/>
              <a:t>a)  </a:t>
            </a:r>
            <a:r>
              <a:rPr lang="en-US" sz="3200" dirty="0" smtClean="0"/>
              <a:t>I</a:t>
            </a:r>
            <a:r>
              <a:rPr lang="en-US" sz="3200" baseline="-25000" dirty="0" smtClean="0"/>
              <a:t>2</a:t>
            </a:r>
            <a:endParaRPr lang="en-US" sz="3200" baseline="-25000" dirty="0" smtClean="0"/>
          </a:p>
          <a:p>
            <a:pPr lvl="1">
              <a:buNone/>
            </a:pPr>
            <a:r>
              <a:rPr lang="en-US" sz="3200" baseline="-25000" dirty="0"/>
              <a:t>	</a:t>
            </a:r>
            <a:r>
              <a:rPr lang="en-US" sz="3200" baseline="-25000" dirty="0" smtClean="0"/>
              <a:t>		</a:t>
            </a:r>
            <a:r>
              <a:rPr lang="en-US" sz="3200" dirty="0" smtClean="0"/>
              <a:t>b)  </a:t>
            </a:r>
            <a:r>
              <a:rPr lang="en-US" sz="3200" dirty="0" err="1" smtClean="0"/>
              <a:t>HCl</a:t>
            </a:r>
            <a:endParaRPr lang="en-US" sz="3200" dirty="0" smtClean="0"/>
          </a:p>
          <a:p>
            <a:pPr lvl="1">
              <a:buNone/>
            </a:pPr>
            <a:r>
              <a:rPr lang="en-US" sz="3200" baseline="-25000" dirty="0" smtClean="0"/>
              <a:t>			</a:t>
            </a:r>
            <a:r>
              <a:rPr lang="en-US" sz="3200" dirty="0" smtClean="0"/>
              <a:t>c)  </a:t>
            </a:r>
            <a:r>
              <a:rPr lang="en-US" sz="3200" dirty="0" smtClean="0"/>
              <a:t>PH</a:t>
            </a:r>
            <a:r>
              <a:rPr lang="en-US" sz="3200" baseline="-25000" dirty="0" smtClean="0"/>
              <a:t>3</a:t>
            </a:r>
            <a:endParaRPr lang="en-US" sz="3200" baseline="-25000" dirty="0" smtClean="0"/>
          </a:p>
          <a:p>
            <a:pPr lvl="1">
              <a:buNone/>
            </a:pPr>
            <a:r>
              <a:rPr lang="en-US" sz="3200" baseline="-25000" dirty="0"/>
              <a:t>	</a:t>
            </a:r>
            <a:r>
              <a:rPr lang="en-US" sz="3200" baseline="-25000" dirty="0" smtClean="0"/>
              <a:t>		</a:t>
            </a:r>
            <a:r>
              <a:rPr lang="en-US" sz="3200" dirty="0" smtClean="0"/>
              <a:t>d)  </a:t>
            </a:r>
            <a:r>
              <a:rPr lang="en-US" sz="3200" dirty="0" smtClean="0"/>
              <a:t>SiCl</a:t>
            </a:r>
            <a:r>
              <a:rPr lang="en-US" sz="3200" baseline="-25000" dirty="0" smtClean="0"/>
              <a:t>4</a:t>
            </a:r>
          </a:p>
          <a:p>
            <a:pPr lvl="1">
              <a:buNone/>
            </a:pPr>
            <a:r>
              <a:rPr lang="en-US" sz="3200" baseline="-25000" dirty="0" smtClean="0"/>
              <a:t>	</a:t>
            </a:r>
            <a:r>
              <a:rPr lang="en-US" sz="3200" baseline="-25000" dirty="0" smtClean="0"/>
              <a:t>		</a:t>
            </a:r>
            <a:r>
              <a:rPr lang="en-US" sz="3200" dirty="0" smtClean="0"/>
              <a:t>e)  CS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0"/>
            <a:ext cx="8639175" cy="960438"/>
          </a:xfrm>
        </p:spPr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r>
              <a:rPr lang="en-US" sz="3200" dirty="0" smtClean="0"/>
              <a:t>3.8</a:t>
            </a: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Figure 3-9 on p. 129 shows how a thin stream of water is attracted by a charged rod.  Which of the substances listed in question 3.7, when in the liquid state, would behave in a manner similar to that of water?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0"/>
            <a:ext cx="8791575" cy="1143000"/>
          </a:xfrm>
        </p:spPr>
        <p:txBody>
          <a:bodyPr/>
          <a:lstStyle/>
          <a:p>
            <a:r>
              <a:rPr lang="en-US" sz="6000" dirty="0" smtClean="0"/>
              <a:t>Van </a:t>
            </a:r>
            <a:r>
              <a:rPr lang="en-US" sz="6000" dirty="0" err="1" smtClean="0"/>
              <a:t>der</a:t>
            </a:r>
            <a:r>
              <a:rPr lang="en-US" sz="6000" dirty="0" smtClean="0"/>
              <a:t> Waals Forces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066800"/>
            <a:ext cx="7191375" cy="5562600"/>
          </a:xfrm>
        </p:spPr>
        <p:txBody>
          <a:bodyPr/>
          <a:lstStyle/>
          <a:p>
            <a:r>
              <a:rPr lang="en-US" sz="3200" dirty="0" smtClean="0"/>
              <a:t>Attractions between molecules</a:t>
            </a:r>
          </a:p>
          <a:p>
            <a:r>
              <a:rPr lang="en-US" sz="3200" u="sng" dirty="0" smtClean="0">
                <a:sym typeface="Wingdings" pitchFamily="2" charset="2"/>
              </a:rPr>
              <a:t>Dispersion Forces</a:t>
            </a:r>
            <a:r>
              <a:rPr lang="en-US" sz="3200" dirty="0" smtClean="0">
                <a:sym typeface="Wingdings" pitchFamily="2" charset="2"/>
              </a:rPr>
              <a:t> – the weak intermolecular forces of attractions between </a:t>
            </a:r>
            <a:r>
              <a:rPr lang="en-US" sz="3200" dirty="0" err="1" smtClean="0">
                <a:sym typeface="Wingdings" pitchFamily="2" charset="2"/>
              </a:rPr>
              <a:t>nonpolar</a:t>
            </a:r>
            <a:r>
              <a:rPr lang="en-US" sz="3200" dirty="0" smtClean="0">
                <a:sym typeface="Wingdings" pitchFamily="2" charset="2"/>
              </a:rPr>
              <a:t> molecules.</a:t>
            </a:r>
          </a:p>
          <a:p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		     P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	          P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				dispersion forces</a:t>
            </a:r>
          </a:p>
          <a:p>
            <a:pPr>
              <a:buNone/>
            </a:pPr>
            <a:endParaRPr lang="en-US" sz="3200" dirty="0" smtClean="0">
              <a:sym typeface="Wingdings" pitchFamily="2" charset="2"/>
            </a:endParaRPr>
          </a:p>
          <a:p>
            <a:r>
              <a:rPr lang="en-US" sz="3200" dirty="0" smtClean="0">
                <a:sym typeface="Wingdings" pitchFamily="2" charset="2"/>
              </a:rPr>
              <a:t>Very weak</a:t>
            </a:r>
          </a:p>
          <a:p>
            <a:pPr>
              <a:buNone/>
            </a:pPr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endParaRPr lang="en-US" sz="3200" baseline="30000" dirty="0" smtClean="0"/>
          </a:p>
        </p:txBody>
      </p:sp>
      <p:pic>
        <p:nvPicPr>
          <p:cNvPr id="7" name="Picture 6" descr="aim4_h8.gif"/>
          <p:cNvPicPr>
            <a:picLocks noChangeAspect="1"/>
          </p:cNvPicPr>
          <p:nvPr/>
        </p:nvPicPr>
        <p:blipFill>
          <a:blip r:embed="rId2" cstate="print"/>
          <a:srcRect l="75229" t="-19048"/>
          <a:stretch>
            <a:fillRect/>
          </a:stretch>
        </p:blipFill>
        <p:spPr>
          <a:xfrm>
            <a:off x="3429000" y="3352800"/>
            <a:ext cx="1810512" cy="838200"/>
          </a:xfrm>
          <a:prstGeom prst="rect">
            <a:avLst/>
          </a:prstGeom>
        </p:spPr>
      </p:pic>
      <p:pic>
        <p:nvPicPr>
          <p:cNvPr id="8" name="Picture 7" descr="aim4_h8.gif"/>
          <p:cNvPicPr>
            <a:picLocks noChangeAspect="1"/>
          </p:cNvPicPr>
          <p:nvPr/>
        </p:nvPicPr>
        <p:blipFill>
          <a:blip r:embed="rId2" cstate="print"/>
          <a:srcRect l="75229" t="-19048"/>
          <a:stretch>
            <a:fillRect/>
          </a:stretch>
        </p:blipFill>
        <p:spPr>
          <a:xfrm>
            <a:off x="5867400" y="3352800"/>
            <a:ext cx="1810512" cy="8382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4038600" y="42672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00800" y="42672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33800" y="4038600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30000" dirty="0" smtClean="0"/>
              <a:t>-</a:t>
            </a:r>
            <a:endParaRPr lang="en-US" sz="3200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6096000" y="4038600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30000" dirty="0" smtClean="0"/>
              <a:t>-</a:t>
            </a:r>
            <a:endParaRPr lang="en-US" sz="3200" baseline="30000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5295900" y="4914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4940710" y="4537588"/>
            <a:ext cx="1371600" cy="255638"/>
          </a:xfrm>
          <a:custGeom>
            <a:avLst/>
            <a:gdLst>
              <a:gd name="connsiteX0" fmla="*/ 0 w 1371600"/>
              <a:gd name="connsiteY0" fmla="*/ 108154 h 255638"/>
              <a:gd name="connsiteX1" fmla="*/ 604684 w 1371600"/>
              <a:gd name="connsiteY1" fmla="*/ 19664 h 255638"/>
              <a:gd name="connsiteX2" fmla="*/ 825909 w 1371600"/>
              <a:gd name="connsiteY2" fmla="*/ 226141 h 255638"/>
              <a:gd name="connsiteX3" fmla="*/ 1371600 w 1371600"/>
              <a:gd name="connsiteY3" fmla="*/ 196644 h 255638"/>
              <a:gd name="connsiteX4" fmla="*/ 1371600 w 1371600"/>
              <a:gd name="connsiteY4" fmla="*/ 196644 h 25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255638">
                <a:moveTo>
                  <a:pt x="0" y="108154"/>
                </a:moveTo>
                <a:cubicBezTo>
                  <a:pt x="233516" y="54077"/>
                  <a:pt x="467033" y="0"/>
                  <a:pt x="604684" y="19664"/>
                </a:cubicBezTo>
                <a:cubicBezTo>
                  <a:pt x="742335" y="39328"/>
                  <a:pt x="698090" y="196644"/>
                  <a:pt x="825909" y="226141"/>
                </a:cubicBezTo>
                <a:cubicBezTo>
                  <a:pt x="953728" y="255638"/>
                  <a:pt x="1371600" y="196644"/>
                  <a:pt x="1371600" y="196644"/>
                </a:cubicBezTo>
                <a:lnTo>
                  <a:pt x="1371600" y="196644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vanderwaal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00400"/>
            <a:ext cx="2884967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0"/>
            <a:ext cx="8791575" cy="1143000"/>
          </a:xfrm>
        </p:spPr>
        <p:txBody>
          <a:bodyPr/>
          <a:lstStyle/>
          <a:p>
            <a:r>
              <a:rPr lang="en-US" sz="6000" dirty="0" smtClean="0"/>
              <a:t>Dispersion Forces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990600"/>
            <a:ext cx="6326187" cy="5867400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Increase as protons and electrons increase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CH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     </a:t>
            </a:r>
            <a:r>
              <a:rPr lang="en-US" sz="3200" dirty="0" err="1" smtClean="0"/>
              <a:t>CH</a:t>
            </a:r>
            <a:r>
              <a:rPr lang="en-US" sz="3200" baseline="-25000" dirty="0" err="1" smtClean="0"/>
              <a:t>4</a:t>
            </a:r>
            <a:endParaRPr lang="en-US" sz="3200" baseline="-25000" dirty="0" smtClean="0"/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	 </a:t>
            </a:r>
            <a:r>
              <a:rPr lang="en-US" sz="2800" dirty="0" smtClean="0"/>
              <a:t>weaker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C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8</a:t>
            </a:r>
            <a:r>
              <a:rPr lang="en-US" sz="3200" dirty="0" smtClean="0"/>
              <a:t>		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3</a:t>
            </a:r>
            <a:r>
              <a:rPr lang="en-US" sz="3200" dirty="0" err="1" smtClean="0"/>
              <a:t>H</a:t>
            </a:r>
            <a:r>
              <a:rPr lang="en-US" sz="3200" baseline="-25000" dirty="0" err="1" smtClean="0"/>
              <a:t>8</a:t>
            </a:r>
            <a:endParaRPr lang="en-US" sz="3200" baseline="-250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	   stronger</a:t>
            </a:r>
            <a:endParaRPr lang="en-US" sz="2800" dirty="0"/>
          </a:p>
        </p:txBody>
      </p:sp>
      <p:sp>
        <p:nvSpPr>
          <p:cNvPr id="10" name="Freeform 9"/>
          <p:cNvSpPr/>
          <p:nvPr/>
        </p:nvSpPr>
        <p:spPr>
          <a:xfrm>
            <a:off x="3583858" y="2853813"/>
            <a:ext cx="560439" cy="145025"/>
          </a:xfrm>
          <a:custGeom>
            <a:avLst/>
            <a:gdLst>
              <a:gd name="connsiteX0" fmla="*/ 0 w 560439"/>
              <a:gd name="connsiteY0" fmla="*/ 81116 h 145025"/>
              <a:gd name="connsiteX1" fmla="*/ 250723 w 560439"/>
              <a:gd name="connsiteY1" fmla="*/ 7374 h 145025"/>
              <a:gd name="connsiteX2" fmla="*/ 383458 w 560439"/>
              <a:gd name="connsiteY2" fmla="*/ 125361 h 145025"/>
              <a:gd name="connsiteX3" fmla="*/ 560439 w 560439"/>
              <a:gd name="connsiteY3" fmla="*/ 125361 h 145025"/>
              <a:gd name="connsiteX4" fmla="*/ 560439 w 560439"/>
              <a:gd name="connsiteY4" fmla="*/ 125361 h 14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439" h="145025">
                <a:moveTo>
                  <a:pt x="0" y="81116"/>
                </a:moveTo>
                <a:cubicBezTo>
                  <a:pt x="93406" y="40558"/>
                  <a:pt x="186813" y="0"/>
                  <a:pt x="250723" y="7374"/>
                </a:cubicBezTo>
                <a:cubicBezTo>
                  <a:pt x="314633" y="14748"/>
                  <a:pt x="331839" y="105697"/>
                  <a:pt x="383458" y="125361"/>
                </a:cubicBezTo>
                <a:cubicBezTo>
                  <a:pt x="435077" y="145025"/>
                  <a:pt x="560439" y="125361"/>
                  <a:pt x="560439" y="125361"/>
                </a:cubicBezTo>
                <a:lnTo>
                  <a:pt x="560439" y="125361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886200" y="5181600"/>
            <a:ext cx="560439" cy="145025"/>
          </a:xfrm>
          <a:custGeom>
            <a:avLst/>
            <a:gdLst>
              <a:gd name="connsiteX0" fmla="*/ 0 w 560439"/>
              <a:gd name="connsiteY0" fmla="*/ 81116 h 145025"/>
              <a:gd name="connsiteX1" fmla="*/ 250723 w 560439"/>
              <a:gd name="connsiteY1" fmla="*/ 7374 h 145025"/>
              <a:gd name="connsiteX2" fmla="*/ 383458 w 560439"/>
              <a:gd name="connsiteY2" fmla="*/ 125361 h 145025"/>
              <a:gd name="connsiteX3" fmla="*/ 560439 w 560439"/>
              <a:gd name="connsiteY3" fmla="*/ 125361 h 145025"/>
              <a:gd name="connsiteX4" fmla="*/ 560439 w 560439"/>
              <a:gd name="connsiteY4" fmla="*/ 125361 h 14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439" h="145025">
                <a:moveTo>
                  <a:pt x="0" y="81116"/>
                </a:moveTo>
                <a:cubicBezTo>
                  <a:pt x="93406" y="40558"/>
                  <a:pt x="186813" y="0"/>
                  <a:pt x="250723" y="7374"/>
                </a:cubicBezTo>
                <a:cubicBezTo>
                  <a:pt x="314633" y="14748"/>
                  <a:pt x="331839" y="105697"/>
                  <a:pt x="383458" y="125361"/>
                </a:cubicBezTo>
                <a:cubicBezTo>
                  <a:pt x="435077" y="145025"/>
                  <a:pt x="560439" y="125361"/>
                  <a:pt x="560439" y="125361"/>
                </a:cubicBezTo>
                <a:lnTo>
                  <a:pt x="560439" y="125361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3543300" y="33909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3848100" y="56769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1143000"/>
          </a:xfrm>
        </p:spPr>
        <p:txBody>
          <a:bodyPr/>
          <a:lstStyle/>
          <a:p>
            <a:r>
              <a:rPr lang="en-US" sz="6000" dirty="0" smtClean="0"/>
              <a:t>Dipole – Dipole Forces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Between polar molecules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</a:t>
            </a:r>
            <a:r>
              <a:rPr lang="en-US" sz="3200" baseline="30000" dirty="0" smtClean="0"/>
              <a:t>+  </a:t>
            </a:r>
            <a:r>
              <a:rPr lang="en-US" sz="3200" dirty="0" smtClean="0"/>
              <a:t>H – </a:t>
            </a:r>
            <a:r>
              <a:rPr lang="en-US" sz="3200" dirty="0" err="1" smtClean="0"/>
              <a:t>Cl</a:t>
            </a:r>
            <a:r>
              <a:rPr lang="en-US" sz="3200" dirty="0" smtClean="0"/>
              <a:t>  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     </a:t>
            </a:r>
            <a:r>
              <a:rPr lang="en-US" sz="3200" baseline="30000" dirty="0" smtClean="0"/>
              <a:t>+  </a:t>
            </a:r>
            <a:r>
              <a:rPr lang="en-US" sz="3200" dirty="0" smtClean="0"/>
              <a:t>H – </a:t>
            </a:r>
            <a:r>
              <a:rPr lang="en-US" sz="3200" dirty="0" err="1" smtClean="0"/>
              <a:t>Cl</a:t>
            </a:r>
            <a:r>
              <a:rPr lang="en-US" sz="3200" dirty="0" smtClean="0"/>
              <a:t>  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          Dipole attraction</a:t>
            </a:r>
            <a:endParaRPr lang="en-US" sz="3200" dirty="0" smtClean="0"/>
          </a:p>
        </p:txBody>
      </p:sp>
      <p:sp>
        <p:nvSpPr>
          <p:cNvPr id="8" name="Oval 7"/>
          <p:cNvSpPr/>
          <p:nvPr/>
        </p:nvSpPr>
        <p:spPr>
          <a:xfrm>
            <a:off x="3886200" y="2819400"/>
            <a:ext cx="1371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72200" y="2819400"/>
            <a:ext cx="1371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410200" y="3048000"/>
            <a:ext cx="685800" cy="152400"/>
          </a:xfrm>
          <a:custGeom>
            <a:avLst/>
            <a:gdLst>
              <a:gd name="connsiteX0" fmla="*/ 0 w 560439"/>
              <a:gd name="connsiteY0" fmla="*/ 81116 h 145025"/>
              <a:gd name="connsiteX1" fmla="*/ 250723 w 560439"/>
              <a:gd name="connsiteY1" fmla="*/ 7374 h 145025"/>
              <a:gd name="connsiteX2" fmla="*/ 383458 w 560439"/>
              <a:gd name="connsiteY2" fmla="*/ 125361 h 145025"/>
              <a:gd name="connsiteX3" fmla="*/ 560439 w 560439"/>
              <a:gd name="connsiteY3" fmla="*/ 125361 h 145025"/>
              <a:gd name="connsiteX4" fmla="*/ 560439 w 560439"/>
              <a:gd name="connsiteY4" fmla="*/ 125361 h 14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439" h="145025">
                <a:moveTo>
                  <a:pt x="0" y="81116"/>
                </a:moveTo>
                <a:cubicBezTo>
                  <a:pt x="93406" y="40558"/>
                  <a:pt x="186813" y="0"/>
                  <a:pt x="250723" y="7374"/>
                </a:cubicBezTo>
                <a:cubicBezTo>
                  <a:pt x="314633" y="14748"/>
                  <a:pt x="331839" y="105697"/>
                  <a:pt x="383458" y="125361"/>
                </a:cubicBezTo>
                <a:cubicBezTo>
                  <a:pt x="435077" y="145025"/>
                  <a:pt x="560439" y="125361"/>
                  <a:pt x="560439" y="125361"/>
                </a:cubicBezTo>
                <a:lnTo>
                  <a:pt x="560439" y="125361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5219700" y="38481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1143000"/>
          </a:xfrm>
        </p:spPr>
        <p:txBody>
          <a:bodyPr/>
          <a:lstStyle/>
          <a:p>
            <a:r>
              <a:rPr lang="en-US" sz="6000" dirty="0" smtClean="0"/>
              <a:t>Hydrogen Bonds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00200"/>
            <a:ext cx="6657975" cy="5257800"/>
          </a:xfrm>
        </p:spPr>
        <p:txBody>
          <a:bodyPr/>
          <a:lstStyle/>
          <a:p>
            <a:r>
              <a:rPr lang="en-US" sz="3200" dirty="0" smtClean="0"/>
              <a:t>Very strong dipole attraction between molecules</a:t>
            </a:r>
            <a:endParaRPr lang="en-US" sz="3200" dirty="0" smtClean="0">
              <a:sym typeface="Wingdings" pitchFamily="2" charset="2"/>
            </a:endParaRPr>
          </a:p>
          <a:p>
            <a:r>
              <a:rPr lang="en-US" sz="3200" dirty="0" smtClean="0">
                <a:sym typeface="Wingdings" pitchFamily="2" charset="2"/>
              </a:rPr>
              <a:t>Need hydrogen and either nitrogen, oxygen or </a:t>
            </a:r>
            <a:r>
              <a:rPr lang="en-US" sz="3200" dirty="0" err="1" smtClean="0">
                <a:sym typeface="Wingdings" pitchFamily="2" charset="2"/>
              </a:rPr>
              <a:t>flourine</a:t>
            </a:r>
            <a:endParaRPr lang="en-US" sz="3200" dirty="0" smtClean="0">
              <a:sym typeface="Wingdings" pitchFamily="2" charset="2"/>
            </a:endParaRPr>
          </a:p>
          <a:p>
            <a:endParaRPr lang="en-US" sz="3200" dirty="0" smtClean="0">
              <a:sym typeface="Wingdings" pitchFamily="2" charset="2"/>
            </a:endParaRPr>
          </a:p>
          <a:p>
            <a:endParaRPr lang="en-US" sz="3200" dirty="0" smtClean="0">
              <a:sym typeface="Wingdings" pitchFamily="2" charset="2"/>
            </a:endParaRPr>
          </a:p>
          <a:p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		</a:t>
            </a:r>
            <a:r>
              <a:rPr lang="en-US" sz="2800" dirty="0" smtClean="0">
                <a:sym typeface="Wingdings" pitchFamily="2" charset="2"/>
              </a:rPr>
              <a:t>hydrogen bond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smtClean="0">
                <a:sym typeface="Wingdings" pitchFamily="2" charset="2"/>
              </a:rPr>
              <a:t>     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  H – N  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r>
              <a:rPr lang="en-US" sz="3200" dirty="0" smtClean="0">
                <a:sym typeface="Wingdings" pitchFamily="2" charset="2"/>
              </a:rPr>
              <a:t>		</a:t>
            </a:r>
            <a:r>
              <a:rPr lang="en-US" sz="3200" baseline="30000" dirty="0" smtClean="0">
                <a:sym typeface="Wingdings" pitchFamily="2" charset="2"/>
              </a:rPr>
              <a:t> +</a:t>
            </a:r>
            <a:r>
              <a:rPr lang="en-US" sz="3200" dirty="0" smtClean="0">
                <a:sym typeface="Wingdings" pitchFamily="2" charset="2"/>
              </a:rPr>
              <a:t>  H – N  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endParaRPr lang="en-US" sz="3200" dirty="0" smtClean="0">
              <a:sym typeface="Wingdings" pitchFamily="2" charset="2"/>
            </a:endParaRPr>
          </a:p>
        </p:txBody>
      </p:sp>
      <p:pic>
        <p:nvPicPr>
          <p:cNvPr id="8" name="Picture 7" descr="800px-Hydrogen-bonding-in-water-2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657600"/>
            <a:ext cx="3429000" cy="2091690"/>
          </a:xfrm>
          <a:prstGeom prst="rect">
            <a:avLst/>
          </a:prstGeom>
        </p:spPr>
      </p:pic>
      <p:pic>
        <p:nvPicPr>
          <p:cNvPr id="9" name="Picture 8" descr="hydrogen-bonding-h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86200"/>
            <a:ext cx="4475747" cy="16002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3352800" y="6096000"/>
            <a:ext cx="1371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00800" y="6096000"/>
            <a:ext cx="1371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953000" y="6324600"/>
            <a:ext cx="1143000" cy="152400"/>
          </a:xfrm>
          <a:custGeom>
            <a:avLst/>
            <a:gdLst>
              <a:gd name="connsiteX0" fmla="*/ 0 w 560439"/>
              <a:gd name="connsiteY0" fmla="*/ 81116 h 145025"/>
              <a:gd name="connsiteX1" fmla="*/ 250723 w 560439"/>
              <a:gd name="connsiteY1" fmla="*/ 7374 h 145025"/>
              <a:gd name="connsiteX2" fmla="*/ 383458 w 560439"/>
              <a:gd name="connsiteY2" fmla="*/ 125361 h 145025"/>
              <a:gd name="connsiteX3" fmla="*/ 560439 w 560439"/>
              <a:gd name="connsiteY3" fmla="*/ 125361 h 145025"/>
              <a:gd name="connsiteX4" fmla="*/ 560439 w 560439"/>
              <a:gd name="connsiteY4" fmla="*/ 125361 h 14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439" h="145025">
                <a:moveTo>
                  <a:pt x="0" y="81116"/>
                </a:moveTo>
                <a:cubicBezTo>
                  <a:pt x="93406" y="40558"/>
                  <a:pt x="186813" y="0"/>
                  <a:pt x="250723" y="7374"/>
                </a:cubicBezTo>
                <a:cubicBezTo>
                  <a:pt x="314633" y="14748"/>
                  <a:pt x="331839" y="105697"/>
                  <a:pt x="383458" y="125361"/>
                </a:cubicBezTo>
                <a:cubicBezTo>
                  <a:pt x="435077" y="145025"/>
                  <a:pt x="560439" y="125361"/>
                  <a:pt x="560439" y="125361"/>
                </a:cubicBezTo>
                <a:lnTo>
                  <a:pt x="560439" y="125361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6324600" y="4876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5525294" y="6209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3009900" y="4686300"/>
            <a:ext cx="14478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15375" cy="1143000"/>
          </a:xfrm>
        </p:spPr>
        <p:txBody>
          <a:bodyPr/>
          <a:lstStyle/>
          <a:p>
            <a:r>
              <a:rPr lang="en-US" sz="6000" dirty="0" smtClean="0"/>
              <a:t>Which is Stronger?</a:t>
            </a:r>
            <a:endParaRPr lang="en-US" sz="6000" dirty="0"/>
          </a:p>
        </p:txBody>
      </p:sp>
      <p:pic>
        <p:nvPicPr>
          <p:cNvPr id="13" name="Content Placeholder 12" descr="800px-Hydrogen-bonding-in-water-2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905000"/>
            <a:ext cx="2767013" cy="1687878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rot="5400000" flipH="1">
            <a:off x="1752814" y="3047785"/>
            <a:ext cx="468678" cy="469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2209800" y="19050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67000" y="1295400"/>
            <a:ext cx="35766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</a:t>
            </a:r>
            <a:r>
              <a:rPr lang="en-US" sz="3200" dirty="0" smtClean="0"/>
              <a:t> (hydrogen bond)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2286000" y="3429000"/>
            <a:ext cx="3417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A</a:t>
            </a:r>
            <a:r>
              <a:rPr lang="en-US" sz="3200" dirty="0" smtClean="0"/>
              <a:t> (covalent </a:t>
            </a:r>
            <a:r>
              <a:rPr lang="en-US" sz="3200" dirty="0" smtClean="0"/>
              <a:t>bond)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5791200" y="2209800"/>
            <a:ext cx="335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A or B ?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Answer:  A</a:t>
            </a:r>
            <a:r>
              <a:rPr lang="en-US" sz="2000" dirty="0" smtClean="0"/>
              <a:t> (covalent bond)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2819400" y="4800600"/>
            <a:ext cx="22958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aseline="30000" dirty="0" smtClean="0"/>
              <a:t>+  </a:t>
            </a:r>
            <a:r>
              <a:rPr lang="en-US" sz="3200" dirty="0" smtClean="0"/>
              <a:t>Na </a:t>
            </a:r>
            <a:r>
              <a:rPr lang="en-US" sz="3200" dirty="0" smtClean="0"/>
              <a:t>– </a:t>
            </a:r>
            <a:r>
              <a:rPr lang="en-US" sz="3200" dirty="0" smtClean="0"/>
              <a:t> </a:t>
            </a:r>
            <a:r>
              <a:rPr lang="en-US" sz="3200" dirty="0" err="1" smtClean="0"/>
              <a:t>Cl</a:t>
            </a:r>
            <a:r>
              <a:rPr lang="en-US" sz="3200" dirty="0" smtClean="0"/>
              <a:t>  </a:t>
            </a:r>
            <a:r>
              <a:rPr lang="en-US" sz="3200" baseline="30000" dirty="0" smtClean="0"/>
              <a:t>-</a:t>
            </a:r>
            <a:endParaRPr lang="en-US" sz="3200" dirty="0"/>
          </a:p>
        </p:txBody>
      </p:sp>
      <p:sp>
        <p:nvSpPr>
          <p:cNvPr id="24" name="Oval 23"/>
          <p:cNvSpPr/>
          <p:nvPr/>
        </p:nvSpPr>
        <p:spPr>
          <a:xfrm>
            <a:off x="3124200" y="4800600"/>
            <a:ext cx="6858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16200000" flipV="1">
            <a:off x="3924301" y="5295901"/>
            <a:ext cx="761999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572000" y="5943600"/>
            <a:ext cx="27350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</a:t>
            </a:r>
            <a:r>
              <a:rPr lang="en-US" sz="3200" dirty="0" smtClean="0"/>
              <a:t> (ionic </a:t>
            </a:r>
            <a:r>
              <a:rPr lang="en-US" sz="3200" dirty="0" smtClean="0"/>
              <a:t>bond)</a:t>
            </a:r>
            <a:endParaRPr lang="en-US" sz="3200" dirty="0"/>
          </a:p>
        </p:txBody>
      </p:sp>
      <p:sp>
        <p:nvSpPr>
          <p:cNvPr id="31" name="Rectangle 30"/>
          <p:cNvSpPr/>
          <p:nvPr/>
        </p:nvSpPr>
        <p:spPr>
          <a:xfrm>
            <a:off x="5791200" y="4648200"/>
            <a:ext cx="335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B or C ?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Answer:  C</a:t>
            </a:r>
            <a:r>
              <a:rPr lang="en-US" sz="2000" dirty="0" smtClean="0"/>
              <a:t>(ionic bond)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4180344"/>
            <a:ext cx="243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will have a lower melting point?</a:t>
            </a:r>
          </a:p>
          <a:p>
            <a:r>
              <a:rPr lang="en-US" sz="2400" dirty="0" smtClean="0"/>
              <a:t>Water</a:t>
            </a:r>
          </a:p>
          <a:p>
            <a:r>
              <a:rPr lang="en-US" sz="2400" dirty="0" err="1" smtClean="0"/>
              <a:t>NaCl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Answer:  Water</a:t>
            </a:r>
            <a:endParaRPr lang="en-US" sz="2400" dirty="0"/>
          </a:p>
        </p:txBody>
      </p:sp>
      <p:sp>
        <p:nvSpPr>
          <p:cNvPr id="33" name="Oval 32"/>
          <p:cNvSpPr/>
          <p:nvPr/>
        </p:nvSpPr>
        <p:spPr>
          <a:xfrm>
            <a:off x="4114800" y="4800600"/>
            <a:ext cx="6858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-152400"/>
            <a:ext cx="8791575" cy="1143000"/>
          </a:xfrm>
        </p:spPr>
        <p:txBody>
          <a:bodyPr/>
          <a:lstStyle/>
          <a:p>
            <a:r>
              <a:rPr lang="en-US" sz="4000" dirty="0" smtClean="0"/>
              <a:t>Properties of Covalent Substances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2225" y="990600"/>
            <a:ext cx="6581775" cy="5867400"/>
          </a:xfrm>
        </p:spPr>
        <p:txBody>
          <a:bodyPr/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Melting point </a:t>
            </a:r>
            <a:r>
              <a:rPr lang="en-US" sz="3200" dirty="0" smtClean="0">
                <a:sym typeface="Wingdings" pitchFamily="2" charset="2"/>
              </a:rPr>
              <a:t> low</a:t>
            </a:r>
          </a:p>
          <a:p>
            <a:r>
              <a:rPr lang="en-US" sz="3200" dirty="0" smtClean="0">
                <a:sym typeface="Wingdings" pitchFamily="2" charset="2"/>
              </a:rPr>
              <a:t>Conductivity  no</a:t>
            </a:r>
          </a:p>
          <a:p>
            <a:r>
              <a:rPr lang="en-US" sz="3200" dirty="0" smtClean="0">
                <a:sym typeface="Wingdings" pitchFamily="2" charset="2"/>
              </a:rPr>
              <a:t>Hardness  soft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	*except for network solids</a:t>
            </a:r>
          </a:p>
          <a:p>
            <a:r>
              <a:rPr lang="en-US" sz="3200" dirty="0" smtClean="0">
                <a:sym typeface="Wingdings" pitchFamily="2" charset="2"/>
              </a:rPr>
              <a:t>“like dissolves like”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	*polar dissolves polar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	*</a:t>
            </a:r>
            <a:r>
              <a:rPr lang="en-US" sz="3200" dirty="0" err="1" smtClean="0">
                <a:sym typeface="Wingdings" pitchFamily="2" charset="2"/>
              </a:rPr>
              <a:t>nonpolar</a:t>
            </a:r>
            <a:r>
              <a:rPr lang="en-US" sz="3200" dirty="0" smtClean="0">
                <a:sym typeface="Wingdings" pitchFamily="2" charset="2"/>
              </a:rPr>
              <a:t> dissolves </a:t>
            </a:r>
            <a:r>
              <a:rPr lang="en-US" sz="3200" dirty="0" err="1" smtClean="0">
                <a:sym typeface="Wingdings" pitchFamily="2" charset="2"/>
              </a:rPr>
              <a:t>nonpolar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066800"/>
          <a:ext cx="6096000" cy="1554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Covalent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Ionic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Wax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Salt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Water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21166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err="1" smtClean="0">
                <a:hlinkClick r:id="rId2"/>
              </a:rPr>
              <a:t>Youtube</a:t>
            </a:r>
            <a:r>
              <a:rPr lang="en-US" sz="3200" dirty="0" smtClean="0">
                <a:hlinkClick r:id="rId2"/>
              </a:rPr>
              <a:t> Video</a:t>
            </a:r>
            <a:endParaRPr lang="en-US" sz="3200" dirty="0"/>
          </a:p>
        </p:txBody>
      </p:sp>
      <p:pic>
        <p:nvPicPr>
          <p:cNvPr id="6" name="Picture 5" descr="Oil_in_wa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895600"/>
            <a:ext cx="2060448" cy="3121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256_slide">
  <a:themeElements>
    <a:clrScheme name="Office Theme 2">
      <a:dk1>
        <a:srgbClr val="000000"/>
      </a:dk1>
      <a:lt1>
        <a:srgbClr val="FF9933"/>
      </a:lt1>
      <a:dk2>
        <a:srgbClr val="000000"/>
      </a:dk2>
      <a:lt2>
        <a:srgbClr val="CCCCCC"/>
      </a:lt2>
      <a:accent1>
        <a:srgbClr val="805900"/>
      </a:accent1>
      <a:accent2>
        <a:srgbClr val="99371F"/>
      </a:accent2>
      <a:accent3>
        <a:srgbClr val="FFCAAD"/>
      </a:accent3>
      <a:accent4>
        <a:srgbClr val="000000"/>
      </a:accent4>
      <a:accent5>
        <a:srgbClr val="C0B5AA"/>
      </a:accent5>
      <a:accent6>
        <a:srgbClr val="8A311B"/>
      </a:accent6>
      <a:hlink>
        <a:srgbClr val="733900"/>
      </a:hlink>
      <a:folHlink>
        <a:srgbClr val="80192B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CAAD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CAAD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CAAD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CAAD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FFFF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FFFF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FFFF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9933"/>
      </a:lt1>
      <a:dk2>
        <a:srgbClr val="000000"/>
      </a:dk2>
      <a:lt2>
        <a:srgbClr val="CCCCCC"/>
      </a:lt2>
      <a:accent1>
        <a:srgbClr val="805900"/>
      </a:accent1>
      <a:accent2>
        <a:srgbClr val="99371F"/>
      </a:accent2>
      <a:accent3>
        <a:srgbClr val="FFCAAD"/>
      </a:accent3>
      <a:accent4>
        <a:srgbClr val="000000"/>
      </a:accent4>
      <a:accent5>
        <a:srgbClr val="C0B5AA"/>
      </a:accent5>
      <a:accent6>
        <a:srgbClr val="8A311B"/>
      </a:accent6>
      <a:hlink>
        <a:srgbClr val="733900"/>
      </a:hlink>
      <a:folHlink>
        <a:srgbClr val="80192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CAAD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CAAD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CAAD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CAAD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FFFF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FFFF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FFFF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ind_1256_slide</Template>
  <TotalTime>528</TotalTime>
  <Words>210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ind_1256_slide</vt:lpstr>
      <vt:lpstr>1_Default Design</vt:lpstr>
      <vt:lpstr>Attractions Between Molecules</vt:lpstr>
      <vt:lpstr>Homework Review</vt:lpstr>
      <vt:lpstr>Homework Review</vt:lpstr>
      <vt:lpstr>Van der Waals Forces</vt:lpstr>
      <vt:lpstr>Dispersion Forces</vt:lpstr>
      <vt:lpstr>Dipole – Dipole Forces</vt:lpstr>
      <vt:lpstr>Hydrogen Bonds</vt:lpstr>
      <vt:lpstr>Which is Stronger?</vt:lpstr>
      <vt:lpstr>Properties of Covalent Substances</vt:lpstr>
      <vt:lpstr>Attractions 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</dc:title>
  <dc:creator>Randy</dc:creator>
  <cp:lastModifiedBy>Randy</cp:lastModifiedBy>
  <cp:revision>82</cp:revision>
  <dcterms:created xsi:type="dcterms:W3CDTF">2010-11-13T21:14:19Z</dcterms:created>
  <dcterms:modified xsi:type="dcterms:W3CDTF">2010-11-14T16:35:37Z</dcterms:modified>
</cp:coreProperties>
</file>