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44A7F1-5AE0-4C19-BCE8-0C088A1FFA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7EAB97-1C84-4E02-8D58-CA0499541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69963-DF4B-4FB9-AA8B-4A46D3F21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0F21-68A4-42E6-BCB3-880F895C2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DEB1C8-A409-4D03-B9B9-F4C7AC324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7BB7F-0ABF-498B-9352-14DA3C295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A9CF-6182-4D55-B3DF-79F80D0FF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4AF8D-E0D5-486F-B399-CCA0715A6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74EBB-60B4-4269-9A26-072E431B3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DAEB7-BFF1-431B-9FAE-D5A350EFA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0A02C-3DB2-4186-86DE-A10315977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CF10E-A511-47F9-8475-85BA488EA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5B200-5F50-4D30-96A4-A1BB061B3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A055C-05D7-4096-8C27-D653FD351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491CB-3493-444F-808A-7702A547A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85A33-DA2D-4040-9C9F-631A6F71E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6ADB8-163E-4038-89D9-B998E6EA0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02E85-3440-4F6D-A140-8C34FB98A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F9D8E-67A4-46FF-A964-D01630223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F09F2-A9D7-45CA-9842-605C716DD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1A0D0-2B26-4A6E-BFE1-005AF4756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C3B97-F9AA-40F5-B4F5-D075F2AAFD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AB541-AED1-4DB4-B6F1-5CDAE6BF7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A20513-6212-4EEE-8094-366F0625F0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C84F03-136D-4434-BAE7-FAB8789ED7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534400" cy="19812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Formulas and Naming Compounds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FormWa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743200"/>
            <a:ext cx="5486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85800" y="1965325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The easiest way to think of writing chemical formulas is to use the oxidation number (without the + or -) of one element as the subscript of the other element.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3124200" y="4648200"/>
            <a:ext cx="2895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 Cl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343400" y="4191000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+2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943600" y="4191000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-1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457200" y="152400"/>
            <a:ext cx="8229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CrissCross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 Method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3352800" y="2895600"/>
            <a:ext cx="2895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 Cl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0" y="2438400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+2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172200" y="2438400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-1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953000" y="2819400"/>
            <a:ext cx="1600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5105400" y="2819400"/>
            <a:ext cx="1219200" cy="160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" y="685800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/>
              <a:t>Cross over the oxidation numbers without the charges!!!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2971800" y="1600200"/>
            <a:ext cx="2895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 Cl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943600" y="2971800"/>
            <a:ext cx="76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2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" y="5029200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REMINDER:  DO NOT write a subscript of 1.  Reduce the subscripts if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8429222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 Compounds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IUPAC System</a:t>
            </a:r>
          </a:p>
          <a:p>
            <a:r>
              <a:rPr lang="en-US" sz="3200" u="sng" dirty="0" smtClean="0"/>
              <a:t>Binary Compounds</a:t>
            </a:r>
            <a:r>
              <a:rPr lang="en-US" sz="3200" dirty="0" smtClean="0"/>
              <a:t> – 2 Elements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895600"/>
          <a:ext cx="8382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352800"/>
                <a:gridCol w="4114800"/>
              </a:tblGrid>
              <a:tr h="6072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Ionic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Covalent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072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Name</a:t>
                      </a:r>
                      <a:r>
                        <a:rPr lang="en-US" sz="2800" baseline="0" dirty="0" smtClean="0"/>
                        <a:t> Metal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Name Positive Nonmetal</a:t>
                      </a:r>
                    </a:p>
                    <a:p>
                      <a:pPr algn="ctr"/>
                      <a:r>
                        <a:rPr lang="en-US" sz="2800" dirty="0" smtClean="0"/>
                        <a:t>(less</a:t>
                      </a:r>
                      <a:r>
                        <a:rPr lang="en-US" sz="2800" baseline="0" dirty="0" smtClean="0"/>
                        <a:t> electronegative)</a:t>
                      </a:r>
                      <a:endParaRPr lang="en-US" sz="2800" dirty="0"/>
                    </a:p>
                  </a:txBody>
                  <a:tcPr/>
                </a:tc>
              </a:tr>
              <a:tr h="110728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Name Nonmetal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Name</a:t>
                      </a:r>
                      <a:r>
                        <a:rPr lang="en-US" sz="2800" baseline="0" dirty="0" smtClean="0"/>
                        <a:t> Nonmetal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(more electronegative)</a:t>
                      </a:r>
                      <a:endParaRPr lang="en-US" sz="2800" dirty="0"/>
                    </a:p>
                  </a:txBody>
                  <a:tcPr/>
                </a:tc>
              </a:tr>
              <a:tr h="60721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with “</a:t>
                      </a:r>
                      <a:r>
                        <a:rPr lang="en-US" sz="2800" dirty="0" err="1" smtClean="0"/>
                        <a:t>ide</a:t>
                      </a:r>
                      <a:r>
                        <a:rPr lang="en-US" sz="2800" dirty="0" smtClean="0"/>
                        <a:t>”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End with “</a:t>
                      </a:r>
                      <a:r>
                        <a:rPr lang="en-US" sz="2800" dirty="0" err="1" smtClean="0"/>
                        <a:t>ide</a:t>
                      </a:r>
                      <a:r>
                        <a:rPr lang="en-US" sz="2800" dirty="0" smtClean="0"/>
                        <a:t>”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Check: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Barium Sulfide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MgBr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Magnesium Bromide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CaI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Calcium Iodide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 Compounds with More Than 2 Elements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4725987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Name the metal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Name the polyatomic ion (Table E)</a:t>
            </a:r>
          </a:p>
          <a:p>
            <a:pPr marL="914400" lvl="1" indent="-514350">
              <a:buNone/>
            </a:pPr>
            <a:r>
              <a:rPr lang="en-US" sz="2800" dirty="0" smtClean="0"/>
              <a:t>	</a:t>
            </a:r>
            <a:r>
              <a:rPr lang="en-US" sz="2800" b="1" u="sng" dirty="0" smtClean="0"/>
              <a:t>polyatomic ions </a:t>
            </a:r>
            <a:r>
              <a:rPr lang="en-US" sz="2800" dirty="0" smtClean="0"/>
              <a:t>– </a:t>
            </a:r>
          </a:p>
          <a:p>
            <a:pPr marL="914400" lvl="1" indent="-51435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	an ion made up of more than one atom.</a:t>
            </a:r>
          </a:p>
          <a:p>
            <a:pPr marL="914400" lvl="1" indent="-514350">
              <a:buNone/>
            </a:pPr>
            <a:r>
              <a:rPr lang="en-US" sz="2800" dirty="0" smtClean="0"/>
              <a:t>Memorize:</a:t>
            </a:r>
          </a:p>
          <a:p>
            <a:pPr marL="914400" lvl="1" indent="-514350">
              <a:buNone/>
            </a:pPr>
            <a:r>
              <a:rPr lang="en-US" sz="2800" dirty="0" smtClean="0"/>
              <a:t>OH</a:t>
            </a:r>
            <a:r>
              <a:rPr lang="en-US" sz="3200" baseline="30000" dirty="0" smtClean="0"/>
              <a:t>-</a:t>
            </a:r>
            <a:r>
              <a:rPr lang="en-US" sz="2800" dirty="0" smtClean="0"/>
              <a:t> = hydroxide	</a:t>
            </a:r>
          </a:p>
          <a:p>
            <a:pPr marL="914400" lvl="1" indent="-514350">
              <a:buNone/>
            </a:pPr>
            <a:r>
              <a:rPr lang="en-US" sz="2800" dirty="0" smtClean="0"/>
              <a:t>CO</a:t>
            </a:r>
            <a:r>
              <a:rPr lang="en-US" sz="3200" baseline="-25000" dirty="0" smtClean="0"/>
              <a:t>3</a:t>
            </a:r>
            <a:r>
              <a:rPr lang="en-US" sz="3200" baseline="30000" dirty="0" smtClean="0"/>
              <a:t>2-</a:t>
            </a:r>
            <a:r>
              <a:rPr lang="en-US" sz="2800" dirty="0" smtClean="0"/>
              <a:t> = carbonate</a:t>
            </a:r>
          </a:p>
          <a:p>
            <a:pPr marL="914400" lvl="1" indent="-514350">
              <a:buNone/>
            </a:pPr>
            <a:r>
              <a:rPr lang="en-US" sz="2800" dirty="0" smtClean="0"/>
              <a:t>NH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</a:t>
            </a:r>
            <a:r>
              <a:rPr lang="en-US" sz="2800" dirty="0" smtClean="0"/>
              <a:t>= ammonium</a:t>
            </a:r>
          </a:p>
          <a:p>
            <a:pPr marL="914400" lvl="1" indent="-514350">
              <a:buNone/>
            </a:pPr>
            <a:endParaRPr lang="en-US" sz="3200" dirty="0"/>
          </a:p>
        </p:txBody>
      </p:sp>
      <p:pic>
        <p:nvPicPr>
          <p:cNvPr id="4" name="Picture 3" descr="chem%20table%20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96636" y="1600200"/>
            <a:ext cx="4147364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Check: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5257800"/>
          </a:xfrm>
        </p:spPr>
        <p:txBody>
          <a:bodyPr/>
          <a:lstStyle/>
          <a:p>
            <a:r>
              <a:rPr lang="en-US" sz="3200" dirty="0" smtClean="0"/>
              <a:t>(NH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</a:p>
          <a:p>
            <a:pPr lvl="6"/>
            <a:r>
              <a:rPr lang="en-US" sz="3200" dirty="0" smtClean="0"/>
              <a:t>a</a:t>
            </a:r>
            <a:r>
              <a:rPr lang="en-US" sz="3200" dirty="0" smtClean="0"/>
              <a:t>mmonium carbonate</a:t>
            </a:r>
            <a:endParaRPr lang="en-US" sz="3200" dirty="0" smtClean="0"/>
          </a:p>
          <a:p>
            <a:r>
              <a:rPr lang="en-US" sz="3200" dirty="0" smtClean="0"/>
              <a:t>Ca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(PO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</a:p>
          <a:p>
            <a:pPr lvl="6"/>
            <a:r>
              <a:rPr lang="en-US" sz="3200" dirty="0" smtClean="0"/>
              <a:t>c</a:t>
            </a:r>
            <a:r>
              <a:rPr lang="en-US" sz="3200" dirty="0" smtClean="0"/>
              <a:t>alcium phosphate</a:t>
            </a:r>
            <a:endParaRPr lang="en-US" sz="3200" dirty="0" smtClean="0"/>
          </a:p>
          <a:p>
            <a:r>
              <a:rPr lang="en-US" sz="3200" dirty="0" smtClean="0"/>
              <a:t>Mg(NO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</a:p>
          <a:p>
            <a:pPr lvl="6"/>
            <a:r>
              <a:rPr lang="en-US" sz="3200" dirty="0" smtClean="0"/>
              <a:t>m</a:t>
            </a:r>
            <a:r>
              <a:rPr lang="en-US" sz="3200" dirty="0" smtClean="0"/>
              <a:t>agnesium nitrate</a:t>
            </a:r>
            <a:endParaRPr lang="en-US" sz="3200" dirty="0" smtClean="0"/>
          </a:p>
          <a:p>
            <a:r>
              <a:rPr lang="en-US" sz="3200" dirty="0" smtClean="0"/>
              <a:t>(NH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</a:p>
          <a:p>
            <a:pPr lvl="6"/>
            <a:r>
              <a:rPr lang="en-US" sz="3200" dirty="0" smtClean="0"/>
              <a:t>Ammonium </a:t>
            </a:r>
            <a:r>
              <a:rPr lang="en-US" sz="3200" dirty="0" err="1" smtClean="0"/>
              <a:t>thiosulfate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chemical formula?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7813" y="1143000"/>
            <a:ext cx="6326187" cy="5715000"/>
          </a:xfrm>
        </p:spPr>
        <p:txBody>
          <a:bodyPr/>
          <a:lstStyle/>
          <a:p>
            <a:r>
              <a:rPr lang="en-US" sz="3200" dirty="0" smtClean="0"/>
              <a:t>Chemical Formulas tell what and how many atoms are in a compound.</a:t>
            </a:r>
          </a:p>
          <a:p>
            <a:r>
              <a:rPr lang="en-US" sz="3200" dirty="0" smtClean="0"/>
              <a:t>Also tells how many moles.</a:t>
            </a:r>
          </a:p>
          <a:p>
            <a:endParaRPr lang="en-US" sz="3200" dirty="0" smtClean="0"/>
          </a:p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</a:t>
            </a:r>
            <a:r>
              <a:rPr lang="en-US" sz="3200" dirty="0" smtClean="0">
                <a:sym typeface="Wingdings" pitchFamily="2" charset="2"/>
              </a:rPr>
              <a:t>  2 hydrogen atoms 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		1 oxygen atom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			or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		2 moles hydrogen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		1 mole oxygen</a:t>
            </a:r>
            <a:endParaRPr lang="en-US" sz="3200" dirty="0"/>
          </a:p>
        </p:txBody>
      </p:sp>
      <p:pic>
        <p:nvPicPr>
          <p:cNvPr id="4" name="Picture 3" descr="02h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743200"/>
            <a:ext cx="1981200" cy="206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229600" cy="1470025"/>
          </a:xfrm>
        </p:spPr>
        <p:txBody>
          <a:bodyPr/>
          <a:lstStyle/>
          <a:p>
            <a:r>
              <a:rPr lang="en-US" sz="4400" dirty="0" smtClean="0"/>
              <a:t>What and how many atoms are in each compound?</a:t>
            </a:r>
            <a:endParaRPr lang="en-US" sz="44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62800" y="1828800"/>
            <a:ext cx="1600200" cy="4648200"/>
          </a:xfrm>
        </p:spPr>
        <p:txBody>
          <a:bodyPr/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</a:p>
          <a:p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</a:p>
          <a:p>
            <a:r>
              <a:rPr lang="en-US" sz="3200" dirty="0" smtClean="0"/>
              <a:t>Cl</a:t>
            </a:r>
            <a:r>
              <a:rPr lang="en-US" sz="3200" baseline="-25000" dirty="0" smtClean="0"/>
              <a:t>2</a:t>
            </a:r>
          </a:p>
          <a:p>
            <a:r>
              <a:rPr lang="en-US" sz="3200" dirty="0" smtClean="0"/>
              <a:t>NO</a:t>
            </a:r>
          </a:p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</a:p>
          <a:p>
            <a:r>
              <a:rPr lang="en-US" sz="3200" dirty="0" smtClean="0"/>
              <a:t>NO</a:t>
            </a:r>
            <a:r>
              <a:rPr lang="en-US" sz="3200" baseline="-25000" dirty="0" smtClean="0"/>
              <a:t>2</a:t>
            </a:r>
          </a:p>
          <a:p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  <a:endParaRPr lang="en-US" sz="3200" baseline="-25000" dirty="0" smtClean="0"/>
          </a:p>
        </p:txBody>
      </p:sp>
      <p:pic>
        <p:nvPicPr>
          <p:cNvPr id="4" name="Picture 3" descr="compounds_molecu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1981200"/>
            <a:ext cx="6391387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Check: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What and how many atoms are in 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COOH?</a:t>
            </a:r>
            <a:endParaRPr lang="en-US" sz="3200" dirty="0"/>
          </a:p>
          <a:p>
            <a:endParaRPr lang="en-US" sz="3200" dirty="0" smtClean="0"/>
          </a:p>
          <a:p>
            <a:pPr lvl="1"/>
            <a:r>
              <a:rPr lang="en-US" sz="3200" dirty="0" smtClean="0"/>
              <a:t>2 Carbon</a:t>
            </a:r>
          </a:p>
          <a:p>
            <a:pPr lvl="1"/>
            <a:r>
              <a:rPr lang="en-US" sz="3200" dirty="0" smtClean="0"/>
              <a:t>4 Hydrogen</a:t>
            </a:r>
          </a:p>
          <a:p>
            <a:pPr lvl="1"/>
            <a:r>
              <a:rPr lang="en-US" sz="3200" dirty="0" smtClean="0"/>
              <a:t>2 Oxygen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Formula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Shows the molecule as it actually exists.</a:t>
            </a:r>
          </a:p>
          <a:p>
            <a:r>
              <a:rPr lang="en-US" sz="3200" dirty="0" smtClean="0"/>
              <a:t>Is the formula for covalent compounds.</a:t>
            </a:r>
          </a:p>
          <a:p>
            <a:r>
              <a:rPr lang="en-US" sz="3200" dirty="0" smtClean="0"/>
              <a:t>Formula for the actual molecule.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678126"/>
          <a:ext cx="8534400" cy="2536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477000"/>
              </a:tblGrid>
              <a:tr h="29567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Formula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Composition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10334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</a:t>
                      </a:r>
                      <a:r>
                        <a:rPr lang="en-US" baseline="-25000"/>
                        <a:t>2</a:t>
                      </a:r>
                      <a:r>
                        <a:rPr lang="en-US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Total of 3 atoms in each molecule - 1 oxygen and 2 hydrogen</a:t>
                      </a:r>
                    </a:p>
                  </a:txBody>
                  <a:tcPr anchor="ctr"/>
                </a:tc>
              </a:tr>
              <a:tr h="510334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</a:t>
                      </a:r>
                      <a:r>
                        <a:rPr lang="en-US" baseline="-2500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Total of 2 atoms in each molecule - 2 oxygen atoms</a:t>
                      </a:r>
                    </a:p>
                  </a:txBody>
                  <a:tcPr anchor="ctr"/>
                </a:tc>
              </a:tr>
              <a:tr h="510334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</a:t>
                      </a:r>
                      <a:r>
                        <a:rPr lang="en-US" baseline="-2500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Total of 3 atoms in each molecule - 1 carbon and 2 oxygen</a:t>
                      </a:r>
                    </a:p>
                  </a:txBody>
                  <a:tcPr anchor="ctr"/>
                </a:tc>
              </a:tr>
              <a:tr h="510334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</a:t>
                      </a:r>
                      <a:r>
                        <a:rPr lang="en-US" baseline="-25000"/>
                        <a:t>6</a:t>
                      </a:r>
                      <a:r>
                        <a:rPr lang="en-US"/>
                        <a:t>H</a:t>
                      </a:r>
                      <a:r>
                        <a:rPr lang="en-US" baseline="-25000"/>
                        <a:t>12</a:t>
                      </a:r>
                      <a:r>
                        <a:rPr lang="en-US"/>
                        <a:t>O</a:t>
                      </a:r>
                      <a:r>
                        <a:rPr lang="en-US" baseline="-25000"/>
                        <a:t>6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of 24 atoms in each molecule - 6 carbon, 12 hydrogen, and 6 oxygen.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Empirical Formula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</a:t>
            </a:r>
            <a:r>
              <a:rPr lang="en-US" sz="3200" dirty="0" smtClean="0"/>
              <a:t>hows </a:t>
            </a:r>
            <a:r>
              <a:rPr lang="en-US" sz="3200" dirty="0" smtClean="0"/>
              <a:t>the simplest whole number ratio for the elements in the </a:t>
            </a:r>
            <a:r>
              <a:rPr lang="en-US" sz="3200" dirty="0" smtClean="0"/>
              <a:t>compound.</a:t>
            </a:r>
            <a:r>
              <a:rPr lang="en-US" sz="3200" dirty="0" smtClean="0"/>
              <a:t> </a:t>
            </a:r>
            <a:r>
              <a:rPr lang="en-US" dirty="0" smtClean="0"/>
              <a:t> 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3276600"/>
          <a:ext cx="60960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Molecular Formula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Empirical Formula</a:t>
                      </a:r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Water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H</a:t>
                      </a:r>
                      <a:r>
                        <a:rPr lang="en-US" baseline="-25000"/>
                        <a:t>2</a:t>
                      </a:r>
                      <a:r>
                        <a:rPr lang="en-US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H</a:t>
                      </a:r>
                      <a:r>
                        <a:rPr lang="en-US" baseline="-25000"/>
                        <a:t>2</a:t>
                      </a:r>
                      <a:r>
                        <a:rPr lang="en-US"/>
                        <a:t>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Hydrogen Peroxide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H</a:t>
                      </a:r>
                      <a:r>
                        <a:rPr lang="en-US" baseline="-25000"/>
                        <a:t>2</a:t>
                      </a:r>
                      <a:r>
                        <a:rPr lang="en-US"/>
                        <a:t>O</a:t>
                      </a:r>
                      <a:r>
                        <a:rPr lang="en-US" baseline="-25000"/>
                        <a:t>2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HO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Glucose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</a:t>
                      </a:r>
                      <a:r>
                        <a:rPr lang="en-US" baseline="-25000"/>
                        <a:t>6</a:t>
                      </a:r>
                      <a:r>
                        <a:rPr lang="en-US"/>
                        <a:t>H</a:t>
                      </a:r>
                      <a:r>
                        <a:rPr lang="en-US" baseline="-25000"/>
                        <a:t>12</a:t>
                      </a:r>
                      <a:r>
                        <a:rPr lang="en-US"/>
                        <a:t>O</a:t>
                      </a:r>
                      <a:r>
                        <a:rPr lang="en-US" baseline="-25000"/>
                        <a:t>6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CH</a:t>
                      </a:r>
                      <a:r>
                        <a:rPr lang="en-US" baseline="-25000"/>
                        <a:t>2</a:t>
                      </a:r>
                      <a:r>
                        <a:rPr lang="en-US"/>
                        <a:t>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Methane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CH</a:t>
                      </a:r>
                      <a:r>
                        <a:rPr lang="en-US" baseline="-25000"/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CH</a:t>
                      </a:r>
                      <a:r>
                        <a:rPr lang="en-US" baseline="-25000"/>
                        <a:t>4</a:t>
                      </a:r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Ethane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</a:t>
                      </a:r>
                      <a:r>
                        <a:rPr lang="en-US" baseline="-25000"/>
                        <a:t>2</a:t>
                      </a:r>
                      <a:r>
                        <a:rPr lang="en-US"/>
                        <a:t>H</a:t>
                      </a:r>
                      <a:r>
                        <a:rPr lang="en-US" baseline="-25000"/>
                        <a:t>6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Octane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</a:t>
                      </a:r>
                      <a:r>
                        <a:rPr lang="en-US" baseline="-25000"/>
                        <a:t>8</a:t>
                      </a:r>
                      <a:r>
                        <a:rPr lang="en-US"/>
                        <a:t>H</a:t>
                      </a:r>
                      <a:r>
                        <a:rPr lang="en-US" baseline="-25000"/>
                        <a:t>18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9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 Unit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 for ionic compounds.  Ex:  </a:t>
            </a:r>
            <a:r>
              <a:rPr lang="en-US" dirty="0" err="1" smtClean="0">
                <a:cs typeface="Times New Roman" pitchFamily="18" charset="0"/>
              </a:rPr>
              <a:t>NaCl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 smtClean="0"/>
              <a:t>Always the empirical formula.</a:t>
            </a:r>
          </a:p>
          <a:p>
            <a:r>
              <a:rPr lang="en-US" dirty="0" smtClean="0"/>
              <a:t>Ionic compounds do not exist as </a:t>
            </a:r>
            <a:r>
              <a:rPr lang="en-US" dirty="0" smtClean="0"/>
              <a:t>individual molecules.</a:t>
            </a:r>
          </a:p>
          <a:p>
            <a:r>
              <a:rPr lang="en-US" dirty="0" smtClean="0"/>
              <a:t>The formula </a:t>
            </a:r>
            <a:r>
              <a:rPr lang="en-US" dirty="0" smtClean="0"/>
              <a:t>unit </a:t>
            </a:r>
            <a:r>
              <a:rPr lang="en-US" dirty="0" smtClean="0"/>
              <a:t>indicates </a:t>
            </a:r>
            <a:r>
              <a:rPr lang="en-US" dirty="0" smtClean="0"/>
              <a:t>the lowest reduced ratio of ions in the compound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image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038600"/>
            <a:ext cx="3733800" cy="2547257"/>
          </a:xfrm>
          <a:prstGeom prst="rect">
            <a:avLst/>
          </a:prstGeom>
        </p:spPr>
      </p:pic>
      <p:pic>
        <p:nvPicPr>
          <p:cNvPr id="5" name="Picture 4" descr="ionicbonding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3400425"/>
            <a:ext cx="2771775" cy="3457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610600" cy="259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Formulas:  </a:t>
            </a:r>
          </a:p>
          <a:p>
            <a:pPr>
              <a:spcBef>
                <a:spcPct val="50000"/>
              </a:spcBef>
            </a:pPr>
            <a:r>
              <a:rPr lang="en-US" sz="3500" dirty="0" smtClean="0"/>
              <a:t>Oxidation </a:t>
            </a:r>
            <a:r>
              <a:rPr lang="en-US" sz="3500" dirty="0"/>
              <a:t>Numbers are used to determine the ratio in which elements combine to form compounds.</a:t>
            </a:r>
          </a:p>
        </p:txBody>
      </p:sp>
      <p:pic>
        <p:nvPicPr>
          <p:cNvPr id="14339" name="Picture 3" descr="&#10;oxidation.JPG                                                  0004032DMacintosh HD                   BD54D84C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0187" y="2743200"/>
            <a:ext cx="5993813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8534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Understanding Chemical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Formulas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Chemical formulas are composed of a </a:t>
            </a:r>
            <a:r>
              <a:rPr lang="en-US" sz="3500">
                <a:solidFill>
                  <a:srgbClr val="66CCFF"/>
                </a:solidFill>
              </a:rPr>
              <a:t>positive</a:t>
            </a:r>
            <a:r>
              <a:rPr lang="en-US" sz="3500"/>
              <a:t> half and a </a:t>
            </a:r>
            <a:r>
              <a:rPr lang="en-US" sz="3500">
                <a:solidFill>
                  <a:srgbClr val="66CCFF"/>
                </a:solidFill>
              </a:rPr>
              <a:t>negative</a:t>
            </a:r>
            <a:r>
              <a:rPr lang="en-US" sz="3500"/>
              <a:t> half.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676400" y="6035675"/>
            <a:ext cx="670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Ex. - Water is a compound you know to have a formula of H</a:t>
            </a:r>
            <a:r>
              <a:rPr lang="en-US" baseline="-25000" dirty="0"/>
              <a:t>2</a:t>
            </a:r>
            <a:r>
              <a:rPr lang="en-US" dirty="0"/>
              <a:t>O.</a:t>
            </a:r>
          </a:p>
        </p:txBody>
      </p:sp>
      <p:pic>
        <p:nvPicPr>
          <p:cNvPr id="1030" name="Picture 6" descr="WaterMolecule.GIF                                              0004032DMacintosh HD                   BD54D84C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276600"/>
            <a:ext cx="2940050" cy="256381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629400" y="35814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</a:t>
            </a:r>
            <a:r>
              <a:rPr lang="en-US" sz="4000" baseline="30000" dirty="0" smtClean="0"/>
              <a:t>+1</a:t>
            </a:r>
          </a:p>
          <a:p>
            <a:r>
              <a:rPr lang="en-US" sz="4000" dirty="0" smtClean="0"/>
              <a:t>O</a:t>
            </a:r>
            <a:r>
              <a:rPr lang="en-US" sz="4000" baseline="30000" dirty="0" smtClean="0"/>
              <a:t>-2</a:t>
            </a:r>
            <a:endParaRPr lang="en-US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63_slide">
  <a:themeElements>
    <a:clrScheme name="Office Theme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ind_1963_slide</Template>
  <TotalTime>144</TotalTime>
  <Words>441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ind_1963_slide</vt:lpstr>
      <vt:lpstr>1_Default Design</vt:lpstr>
      <vt:lpstr>Chemical Formulas and Naming Compounds</vt:lpstr>
      <vt:lpstr>What is a chemical formula?</vt:lpstr>
      <vt:lpstr>What and how many atoms are in each compound?</vt:lpstr>
      <vt:lpstr>Learning Check:</vt:lpstr>
      <vt:lpstr>Molecular Formula</vt:lpstr>
      <vt:lpstr>Empirical Formula</vt:lpstr>
      <vt:lpstr>Formula Unit</vt:lpstr>
      <vt:lpstr>Slide 8</vt:lpstr>
      <vt:lpstr>Slide 9</vt:lpstr>
      <vt:lpstr>Slide 10</vt:lpstr>
      <vt:lpstr>Slide 11</vt:lpstr>
      <vt:lpstr>Slide 12</vt:lpstr>
      <vt:lpstr>Slide 13</vt:lpstr>
      <vt:lpstr>Naming Compounds</vt:lpstr>
      <vt:lpstr>Learning Check:</vt:lpstr>
      <vt:lpstr>Naming Compounds with More Than 2 Elements</vt:lpstr>
      <vt:lpstr>Learning Check: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21</cp:revision>
  <dcterms:created xsi:type="dcterms:W3CDTF">2010-11-20T14:23:45Z</dcterms:created>
  <dcterms:modified xsi:type="dcterms:W3CDTF">2010-11-21T15:40:04Z</dcterms:modified>
</cp:coreProperties>
</file>