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58" r:id="rId4"/>
    <p:sldId id="257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65" d="100"/>
          <a:sy n="6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44A7F1-5AE0-4C19-BCE8-0C088A1FFA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7EAB97-1C84-4E02-8D58-CA04995415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69963-DF4B-4FB9-AA8B-4A46D3F21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40F21-68A4-42E6-BCB3-880F895C25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DEB1C8-A409-4D03-B9B9-F4C7AC324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7BB7F-0ABF-498B-9352-14DA3C295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A9CF-6182-4D55-B3DF-79F80D0FFF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4AF8D-E0D5-486F-B399-CCA0715A63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74EBB-60B4-4269-9A26-072E431B3E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DAEB7-BFF1-431B-9FAE-D5A350EFA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0A02C-3DB2-4186-86DE-A10315977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CF10E-A511-47F9-8475-85BA488EA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5B200-5F50-4D30-96A4-A1BB061B3F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A055C-05D7-4096-8C27-D653FD351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491CB-3493-444F-808A-7702A547A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85A33-DA2D-4040-9C9F-631A6F71E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6ADB8-163E-4038-89D9-B998E6EA0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02E85-3440-4F6D-A140-8C34FB98A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F9D8E-67A4-46FF-A964-D01630223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F09F2-A9D7-45CA-9842-605C716DD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1A0D0-2B26-4A6E-BFE1-005AF4756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C3B97-F9AA-40F5-B4F5-D075F2AAFD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AB541-AED1-4DB4-B6F1-5CDAE6BF7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A20513-6212-4EEE-8094-366F0625F0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C84F03-136D-4434-BAE7-FAB8789ED7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534400" cy="19812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Stock System &amp; </a:t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Formulas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ksm0269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2242230"/>
            <a:ext cx="4419600" cy="4615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715962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Review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91575" cy="5562600"/>
          </a:xfrm>
        </p:spPr>
        <p:txBody>
          <a:bodyPr/>
          <a:lstStyle/>
          <a:p>
            <a:r>
              <a:rPr lang="en-US" sz="3200" dirty="0" smtClean="0"/>
              <a:t>4.1</a:t>
            </a:r>
          </a:p>
          <a:p>
            <a:pPr lvl="1"/>
            <a:r>
              <a:rPr lang="en-US" sz="3200" dirty="0" smtClean="0"/>
              <a:t>Write the formulas for the following substances: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Barium oxide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Calcium iodide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Aluminum sulfide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Sodium nitride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Potassium sulfide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304800"/>
            <a:ext cx="8686800" cy="1143000"/>
          </a:xfrm>
        </p:spPr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Acids and Bases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4114800" cy="5715000"/>
          </a:xfrm>
        </p:spPr>
        <p:txBody>
          <a:bodyPr/>
          <a:lstStyle/>
          <a:p>
            <a:r>
              <a:rPr lang="en-US" sz="3200" dirty="0" smtClean="0"/>
              <a:t>Bases:</a:t>
            </a:r>
          </a:p>
          <a:p>
            <a:pPr lvl="1"/>
            <a:r>
              <a:rPr lang="en-US" sz="3200" dirty="0" smtClean="0"/>
              <a:t>Compounds without carbon ending with –OH</a:t>
            </a:r>
          </a:p>
          <a:p>
            <a:pPr lvl="1"/>
            <a:r>
              <a:rPr lang="en-US" sz="3200" dirty="0" smtClean="0"/>
              <a:t>Hydroxide – Table L or E</a:t>
            </a:r>
          </a:p>
          <a:p>
            <a:pPr lvl="1"/>
            <a:r>
              <a:rPr lang="en-US" sz="3200" dirty="0" err="1" smtClean="0"/>
              <a:t>NaOH</a:t>
            </a:r>
            <a:r>
              <a:rPr lang="en-US" sz="3200" dirty="0" smtClean="0"/>
              <a:t> – sodium hydroxide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914400"/>
            <a:ext cx="518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Acids: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C00000"/>
                </a:solidFill>
              </a:rPr>
              <a:t> Compounds that start  with H – Table K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HCl</a:t>
            </a:r>
            <a:r>
              <a:rPr lang="en-US" sz="3200" dirty="0" smtClean="0">
                <a:solidFill>
                  <a:srgbClr val="C00000"/>
                </a:solidFill>
              </a:rPr>
              <a:t> – </a:t>
            </a:r>
            <a:r>
              <a:rPr lang="en-US" sz="3200" u="sng" dirty="0" smtClean="0">
                <a:solidFill>
                  <a:srgbClr val="C00000"/>
                </a:solidFill>
              </a:rPr>
              <a:t>hydro</a:t>
            </a:r>
            <a:r>
              <a:rPr lang="en-US" sz="3200" dirty="0" smtClean="0">
                <a:solidFill>
                  <a:srgbClr val="C00000"/>
                </a:solidFill>
              </a:rPr>
              <a:t>chloric acid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	    </a:t>
            </a:r>
            <a:r>
              <a:rPr lang="en-US" sz="2400" dirty="0" smtClean="0">
                <a:solidFill>
                  <a:srgbClr val="C00000"/>
                </a:solidFill>
              </a:rPr>
              <a:t>use when 2 elements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C00000"/>
                </a:solidFill>
              </a:rPr>
              <a:t>H</a:t>
            </a:r>
            <a:r>
              <a:rPr lang="en-US" sz="3200" baseline="-250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SO</a:t>
            </a:r>
            <a:r>
              <a:rPr lang="en-US" sz="3200" baseline="-25000" dirty="0" smtClean="0">
                <a:solidFill>
                  <a:srgbClr val="C00000"/>
                </a:solidFill>
              </a:rPr>
              <a:t>4</a:t>
            </a:r>
            <a:r>
              <a:rPr lang="en-US" sz="3200" dirty="0" smtClean="0">
                <a:solidFill>
                  <a:srgbClr val="C00000"/>
                </a:solidFill>
              </a:rPr>
              <a:t> – sulfur</a:t>
            </a:r>
            <a:r>
              <a:rPr lang="en-US" sz="3200" u="sng" dirty="0" smtClean="0">
                <a:solidFill>
                  <a:srgbClr val="C00000"/>
                </a:solidFill>
              </a:rPr>
              <a:t>ic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u="sng" dirty="0" smtClean="0">
                <a:solidFill>
                  <a:srgbClr val="C00000"/>
                </a:solidFill>
              </a:rPr>
              <a:t>acid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	    </a:t>
            </a:r>
            <a:r>
              <a:rPr lang="en-US" sz="2400" dirty="0" smtClean="0">
                <a:solidFill>
                  <a:srgbClr val="C00000"/>
                </a:solidFill>
              </a:rPr>
              <a:t>SO</a:t>
            </a:r>
            <a:r>
              <a:rPr lang="en-US" sz="2400" baseline="-25000" dirty="0" smtClean="0">
                <a:solidFill>
                  <a:srgbClr val="C00000"/>
                </a:solidFill>
              </a:rPr>
              <a:t>4</a:t>
            </a:r>
            <a:r>
              <a:rPr lang="en-US" sz="2400" dirty="0" smtClean="0">
                <a:solidFill>
                  <a:srgbClr val="C00000"/>
                </a:solidFill>
              </a:rPr>
              <a:t> “ate” ion 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 “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ic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” acid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C00000"/>
                </a:solidFill>
              </a:rPr>
              <a:t>H</a:t>
            </a:r>
            <a:r>
              <a:rPr lang="en-US" sz="3200" baseline="-250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SO</a:t>
            </a:r>
            <a:r>
              <a:rPr lang="en-US" sz="3200" baseline="-25000" dirty="0" smtClean="0">
                <a:solidFill>
                  <a:srgbClr val="C00000"/>
                </a:solidFill>
              </a:rPr>
              <a:t>3</a:t>
            </a:r>
            <a:r>
              <a:rPr lang="en-US" sz="3200" dirty="0" smtClean="0">
                <a:solidFill>
                  <a:srgbClr val="C00000"/>
                </a:solidFill>
              </a:rPr>
              <a:t> – sulfur</a:t>
            </a:r>
            <a:r>
              <a:rPr lang="en-US" sz="3200" u="sng" dirty="0" smtClean="0">
                <a:solidFill>
                  <a:srgbClr val="C00000"/>
                </a:solidFill>
              </a:rPr>
              <a:t>ous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u="sng" dirty="0" smtClean="0">
                <a:solidFill>
                  <a:srgbClr val="C00000"/>
                </a:solidFill>
              </a:rPr>
              <a:t>acid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        </a:t>
            </a:r>
            <a:r>
              <a:rPr lang="en-US" sz="2400" dirty="0" smtClean="0">
                <a:solidFill>
                  <a:srgbClr val="C00000"/>
                </a:solidFill>
              </a:rPr>
              <a:t>SO</a:t>
            </a:r>
            <a:r>
              <a:rPr lang="en-US" sz="2400" baseline="-25000" dirty="0" smtClean="0">
                <a:solidFill>
                  <a:srgbClr val="C00000"/>
                </a:solidFill>
              </a:rPr>
              <a:t>3</a:t>
            </a:r>
            <a:r>
              <a:rPr lang="en-US" sz="2400" dirty="0" smtClean="0">
                <a:solidFill>
                  <a:srgbClr val="C00000"/>
                </a:solidFill>
              </a:rPr>
              <a:t> “</a:t>
            </a:r>
            <a:r>
              <a:rPr lang="en-US" sz="2400" dirty="0" err="1" smtClean="0">
                <a:solidFill>
                  <a:srgbClr val="C00000"/>
                </a:solidFill>
              </a:rPr>
              <a:t>ite</a:t>
            </a:r>
            <a:r>
              <a:rPr lang="en-US" sz="2400" dirty="0" smtClean="0">
                <a:solidFill>
                  <a:srgbClr val="C00000"/>
                </a:solidFill>
              </a:rPr>
              <a:t>” ion 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 “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ous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” acid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/>
            <a:endParaRPr lang="en-US" sz="3200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5715000" y="28956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7" descr="acids_and_bases_phsc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036" y="5181600"/>
            <a:ext cx="4679564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67775" cy="1143000"/>
          </a:xfrm>
        </p:spPr>
        <p:txBody>
          <a:bodyPr/>
          <a:lstStyle/>
          <a:p>
            <a:pPr algn="ctr"/>
            <a:r>
              <a:rPr lang="en-US" sz="6000" dirty="0" smtClean="0"/>
              <a:t>Stock System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67775" cy="5257800"/>
          </a:xfrm>
        </p:spPr>
        <p:txBody>
          <a:bodyPr/>
          <a:lstStyle/>
          <a:p>
            <a:r>
              <a:rPr lang="en-US" sz="3200" u="sng" dirty="0" smtClean="0"/>
              <a:t>Stock System</a:t>
            </a:r>
            <a:r>
              <a:rPr lang="en-US" sz="3200" dirty="0" smtClean="0"/>
              <a:t>:  </a:t>
            </a:r>
          </a:p>
          <a:p>
            <a:pPr lvl="1"/>
            <a:r>
              <a:rPr lang="en-US" sz="3200" dirty="0" smtClean="0"/>
              <a:t>Used when a </a:t>
            </a:r>
            <a:r>
              <a:rPr lang="en-US" sz="3200" u="sng" dirty="0" smtClean="0"/>
              <a:t>metal</a:t>
            </a:r>
            <a:r>
              <a:rPr lang="en-US" sz="3200" dirty="0" smtClean="0"/>
              <a:t> has </a:t>
            </a:r>
            <a:r>
              <a:rPr lang="en-US" sz="3200" u="sng" dirty="0" smtClean="0"/>
              <a:t>more than one oxidation state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u="sng" dirty="0" smtClean="0"/>
              <a:t>Oxidation State</a:t>
            </a:r>
            <a:r>
              <a:rPr lang="en-US" sz="3200" dirty="0" smtClean="0"/>
              <a:t>:  </a:t>
            </a:r>
          </a:p>
          <a:p>
            <a:pPr lvl="2"/>
            <a:r>
              <a:rPr lang="en-US" sz="3200" dirty="0" smtClean="0"/>
              <a:t>The apparent charge on an atom</a:t>
            </a:r>
          </a:p>
          <a:p>
            <a:pPr lvl="2"/>
            <a:r>
              <a:rPr lang="en-US" sz="3200" dirty="0" smtClean="0"/>
              <a:t>Found on Periodic Table</a:t>
            </a:r>
          </a:p>
          <a:p>
            <a:pPr lvl="2"/>
            <a:endParaRPr lang="en-US" sz="3200" dirty="0" smtClean="0"/>
          </a:p>
          <a:p>
            <a:pPr lvl="4">
              <a:buNone/>
            </a:pPr>
            <a:r>
              <a:rPr lang="en-US" sz="3200" dirty="0" smtClean="0"/>
              <a:t>		Cobalt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3200" dirty="0" smtClean="0"/>
              <a:t>)</a:t>
            </a:r>
          </a:p>
          <a:p>
            <a:pPr lvl="4">
              <a:buNone/>
            </a:pPr>
            <a:r>
              <a:rPr lang="en-US" sz="3200" dirty="0" smtClean="0"/>
              <a:t>		Cobalt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pic>
        <p:nvPicPr>
          <p:cNvPr id="4" name="Picture 3" descr="Regent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4590738"/>
            <a:ext cx="2286000" cy="226726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800600" y="4876800"/>
            <a:ext cx="37338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876800" y="5181600"/>
            <a:ext cx="36576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-304800"/>
            <a:ext cx="4295775" cy="1143000"/>
          </a:xfrm>
        </p:spPr>
        <p:txBody>
          <a:bodyPr/>
          <a:lstStyle/>
          <a:p>
            <a:r>
              <a:rPr lang="en-US" sz="4400" dirty="0" smtClean="0"/>
              <a:t>Problem: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914400"/>
            <a:ext cx="8867775" cy="5715000"/>
          </a:xfrm>
        </p:spPr>
        <p:txBody>
          <a:bodyPr/>
          <a:lstStyle/>
          <a:p>
            <a:r>
              <a:rPr lang="en-US" sz="3200" dirty="0" smtClean="0"/>
              <a:t>How would you name the following </a:t>
            </a:r>
            <a:r>
              <a:rPr lang="en-US" sz="3200" u="sng" dirty="0" smtClean="0"/>
              <a:t>ionic compounds</a:t>
            </a:r>
            <a:r>
              <a:rPr lang="en-US" sz="3200" dirty="0" smtClean="0"/>
              <a:t>? Use Table E and Periodic Table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FF0000"/>
                </a:solidFill>
              </a:rPr>
              <a:t>Oxidation states of Cu are either +1 or +2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FF0000"/>
                </a:solidFill>
              </a:rPr>
              <a:t>SO</a:t>
            </a:r>
            <a:r>
              <a:rPr lang="en-US" sz="3200" baseline="-25000" dirty="0" smtClean="0">
                <a:solidFill>
                  <a:srgbClr val="FF0000"/>
                </a:solidFill>
              </a:rPr>
              <a:t>4</a:t>
            </a:r>
            <a:r>
              <a:rPr lang="en-US" sz="3200" dirty="0" smtClean="0">
                <a:solidFill>
                  <a:srgbClr val="FF0000"/>
                </a:solidFill>
              </a:rPr>
              <a:t> has a charge of -2</a:t>
            </a:r>
          </a:p>
          <a:p>
            <a:pPr>
              <a:buNone/>
            </a:pPr>
            <a:r>
              <a:rPr lang="en-US" sz="3200" dirty="0" smtClean="0"/>
              <a:t>	</a:t>
            </a:r>
          </a:p>
          <a:p>
            <a:pPr>
              <a:buNone/>
            </a:pPr>
            <a:r>
              <a:rPr lang="en-US" sz="3200" dirty="0" smtClean="0"/>
              <a:t>	CuSO</a:t>
            </a:r>
            <a:r>
              <a:rPr lang="en-US" sz="3200" baseline="-25000" dirty="0" smtClean="0"/>
              <a:t>4			</a:t>
            </a:r>
          </a:p>
          <a:p>
            <a:pPr>
              <a:buNone/>
            </a:pPr>
            <a:r>
              <a:rPr lang="en-US" sz="3200" baseline="-25000" dirty="0" smtClean="0"/>
              <a:t>					</a:t>
            </a:r>
            <a:r>
              <a:rPr lang="en-US" sz="3200" dirty="0" smtClean="0"/>
              <a:t>copper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3200" dirty="0" smtClean="0"/>
              <a:t>) sulfate</a:t>
            </a:r>
            <a:endParaRPr lang="en-US" sz="3200" baseline="-25000" dirty="0" smtClean="0"/>
          </a:p>
          <a:p>
            <a:pPr>
              <a:buNone/>
            </a:pPr>
            <a:r>
              <a:rPr lang="en-US" sz="3200" dirty="0" smtClean="0"/>
              <a:t>	Cu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 			</a:t>
            </a:r>
          </a:p>
          <a:p>
            <a:pPr>
              <a:buNone/>
            </a:pPr>
            <a:r>
              <a:rPr lang="en-US" sz="3200" baseline="-25000" dirty="0" smtClean="0"/>
              <a:t>					</a:t>
            </a:r>
            <a:r>
              <a:rPr lang="en-US" sz="3200" dirty="0" smtClean="0"/>
              <a:t>copper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/>
              <a:t>) sulfate</a:t>
            </a:r>
            <a:endParaRPr lang="en-US" sz="32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038600"/>
            <a:ext cx="1319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+2      -2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257800"/>
            <a:ext cx="1319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+1      -2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371600" y="3774124"/>
            <a:ext cx="4309256" cy="1233439"/>
          </a:xfrm>
          <a:custGeom>
            <a:avLst/>
            <a:gdLst>
              <a:gd name="connsiteX0" fmla="*/ 0 w 4309256"/>
              <a:gd name="connsiteY0" fmla="*/ 340676 h 1233439"/>
              <a:gd name="connsiteX1" fmla="*/ 44245 w 4309256"/>
              <a:gd name="connsiteY1" fmla="*/ 325928 h 1233439"/>
              <a:gd name="connsiteX2" fmla="*/ 117987 w 4309256"/>
              <a:gd name="connsiteY2" fmla="*/ 281682 h 1233439"/>
              <a:gd name="connsiteX3" fmla="*/ 221226 w 4309256"/>
              <a:gd name="connsiteY3" fmla="*/ 266934 h 1233439"/>
              <a:gd name="connsiteX4" fmla="*/ 294968 w 4309256"/>
              <a:gd name="connsiteY4" fmla="*/ 252186 h 1233439"/>
              <a:gd name="connsiteX5" fmla="*/ 398206 w 4309256"/>
              <a:gd name="connsiteY5" fmla="*/ 237437 h 1233439"/>
              <a:gd name="connsiteX6" fmla="*/ 457200 w 4309256"/>
              <a:gd name="connsiteY6" fmla="*/ 222689 h 1233439"/>
              <a:gd name="connsiteX7" fmla="*/ 634181 w 4309256"/>
              <a:gd name="connsiteY7" fmla="*/ 193192 h 1233439"/>
              <a:gd name="connsiteX8" fmla="*/ 825910 w 4309256"/>
              <a:gd name="connsiteY8" fmla="*/ 148947 h 1233439"/>
              <a:gd name="connsiteX9" fmla="*/ 973394 w 4309256"/>
              <a:gd name="connsiteY9" fmla="*/ 119450 h 1233439"/>
              <a:gd name="connsiteX10" fmla="*/ 1091381 w 4309256"/>
              <a:gd name="connsiteY10" fmla="*/ 89953 h 1233439"/>
              <a:gd name="connsiteX11" fmla="*/ 1179871 w 4309256"/>
              <a:gd name="connsiteY11" fmla="*/ 75205 h 1233439"/>
              <a:gd name="connsiteX12" fmla="*/ 1224116 w 4309256"/>
              <a:gd name="connsiteY12" fmla="*/ 60457 h 1233439"/>
              <a:gd name="connsiteX13" fmla="*/ 1401097 w 4309256"/>
              <a:gd name="connsiteY13" fmla="*/ 30960 h 1233439"/>
              <a:gd name="connsiteX14" fmla="*/ 1592826 w 4309256"/>
              <a:gd name="connsiteY14" fmla="*/ 1463 h 1233439"/>
              <a:gd name="connsiteX15" fmla="*/ 2551471 w 4309256"/>
              <a:gd name="connsiteY15" fmla="*/ 30960 h 1233439"/>
              <a:gd name="connsiteX16" fmla="*/ 3008671 w 4309256"/>
              <a:gd name="connsiteY16" fmla="*/ 75205 h 1233439"/>
              <a:gd name="connsiteX17" fmla="*/ 3067665 w 4309256"/>
              <a:gd name="connsiteY17" fmla="*/ 89953 h 1233439"/>
              <a:gd name="connsiteX18" fmla="*/ 3126658 w 4309256"/>
              <a:gd name="connsiteY18" fmla="*/ 134199 h 1233439"/>
              <a:gd name="connsiteX19" fmla="*/ 3259394 w 4309256"/>
              <a:gd name="connsiteY19" fmla="*/ 178444 h 1233439"/>
              <a:gd name="connsiteX20" fmla="*/ 3333135 w 4309256"/>
              <a:gd name="connsiteY20" fmla="*/ 207941 h 1233439"/>
              <a:gd name="connsiteX21" fmla="*/ 3362632 w 4309256"/>
              <a:gd name="connsiteY21" fmla="*/ 252186 h 1233439"/>
              <a:gd name="connsiteX22" fmla="*/ 3451123 w 4309256"/>
              <a:gd name="connsiteY22" fmla="*/ 311179 h 1233439"/>
              <a:gd name="connsiteX23" fmla="*/ 3495368 w 4309256"/>
              <a:gd name="connsiteY23" fmla="*/ 340676 h 1233439"/>
              <a:gd name="connsiteX24" fmla="*/ 3583858 w 4309256"/>
              <a:gd name="connsiteY24" fmla="*/ 414418 h 1233439"/>
              <a:gd name="connsiteX25" fmla="*/ 3805084 w 4309256"/>
              <a:gd name="connsiteY25" fmla="*/ 576650 h 1233439"/>
              <a:gd name="connsiteX26" fmla="*/ 3864077 w 4309256"/>
              <a:gd name="connsiteY26" fmla="*/ 606147 h 1233439"/>
              <a:gd name="connsiteX27" fmla="*/ 4011561 w 4309256"/>
              <a:gd name="connsiteY27" fmla="*/ 738882 h 1233439"/>
              <a:gd name="connsiteX28" fmla="*/ 4055806 w 4309256"/>
              <a:gd name="connsiteY28" fmla="*/ 783128 h 1233439"/>
              <a:gd name="connsiteX29" fmla="*/ 4114800 w 4309256"/>
              <a:gd name="connsiteY29" fmla="*/ 871618 h 1233439"/>
              <a:gd name="connsiteX30" fmla="*/ 4188542 w 4309256"/>
              <a:gd name="connsiteY30" fmla="*/ 1033850 h 1233439"/>
              <a:gd name="connsiteX31" fmla="*/ 4232787 w 4309256"/>
              <a:gd name="connsiteY31" fmla="*/ 1078095 h 1233439"/>
              <a:gd name="connsiteX32" fmla="*/ 4247535 w 4309256"/>
              <a:gd name="connsiteY32" fmla="*/ 1122341 h 1233439"/>
              <a:gd name="connsiteX33" fmla="*/ 4306529 w 4309256"/>
              <a:gd name="connsiteY33" fmla="*/ 1225579 h 123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309256" h="1233439">
                <a:moveTo>
                  <a:pt x="0" y="340676"/>
                </a:moveTo>
                <a:cubicBezTo>
                  <a:pt x="14748" y="335760"/>
                  <a:pt x="30340" y="332880"/>
                  <a:pt x="44245" y="325928"/>
                </a:cubicBezTo>
                <a:cubicBezTo>
                  <a:pt x="69884" y="313108"/>
                  <a:pt x="90792" y="290747"/>
                  <a:pt x="117987" y="281682"/>
                </a:cubicBezTo>
                <a:cubicBezTo>
                  <a:pt x="150965" y="270689"/>
                  <a:pt x="186937" y="272649"/>
                  <a:pt x="221226" y="266934"/>
                </a:cubicBezTo>
                <a:cubicBezTo>
                  <a:pt x="245952" y="262813"/>
                  <a:pt x="270242" y="256307"/>
                  <a:pt x="294968" y="252186"/>
                </a:cubicBezTo>
                <a:cubicBezTo>
                  <a:pt x="329257" y="246471"/>
                  <a:pt x="364005" y="243655"/>
                  <a:pt x="398206" y="237437"/>
                </a:cubicBezTo>
                <a:cubicBezTo>
                  <a:pt x="418149" y="233811"/>
                  <a:pt x="437277" y="226424"/>
                  <a:pt x="457200" y="222689"/>
                </a:cubicBezTo>
                <a:cubicBezTo>
                  <a:pt x="515983" y="211667"/>
                  <a:pt x="576675" y="209623"/>
                  <a:pt x="634181" y="193192"/>
                </a:cubicBezTo>
                <a:cubicBezTo>
                  <a:pt x="766172" y="155480"/>
                  <a:pt x="702116" y="169579"/>
                  <a:pt x="825910" y="148947"/>
                </a:cubicBezTo>
                <a:cubicBezTo>
                  <a:pt x="925871" y="115627"/>
                  <a:pt x="803922" y="153345"/>
                  <a:pt x="973394" y="119450"/>
                </a:cubicBezTo>
                <a:cubicBezTo>
                  <a:pt x="1013146" y="111499"/>
                  <a:pt x="1051741" y="98447"/>
                  <a:pt x="1091381" y="89953"/>
                </a:cubicBezTo>
                <a:cubicBezTo>
                  <a:pt x="1120621" y="83687"/>
                  <a:pt x="1150680" y="81692"/>
                  <a:pt x="1179871" y="75205"/>
                </a:cubicBezTo>
                <a:cubicBezTo>
                  <a:pt x="1195047" y="71833"/>
                  <a:pt x="1209034" y="64228"/>
                  <a:pt x="1224116" y="60457"/>
                </a:cubicBezTo>
                <a:cubicBezTo>
                  <a:pt x="1281634" y="46077"/>
                  <a:pt x="1342812" y="39286"/>
                  <a:pt x="1401097" y="30960"/>
                </a:cubicBezTo>
                <a:cubicBezTo>
                  <a:pt x="1475451" y="6174"/>
                  <a:pt x="1483143" y="0"/>
                  <a:pt x="1592826" y="1463"/>
                </a:cubicBezTo>
                <a:cubicBezTo>
                  <a:pt x="1912497" y="5725"/>
                  <a:pt x="2231923" y="21128"/>
                  <a:pt x="2551471" y="30960"/>
                </a:cubicBezTo>
                <a:cubicBezTo>
                  <a:pt x="2643044" y="38591"/>
                  <a:pt x="2875437" y="50981"/>
                  <a:pt x="3008671" y="75205"/>
                </a:cubicBezTo>
                <a:cubicBezTo>
                  <a:pt x="3028614" y="78831"/>
                  <a:pt x="3048000" y="85037"/>
                  <a:pt x="3067665" y="89953"/>
                </a:cubicBezTo>
                <a:cubicBezTo>
                  <a:pt x="3087329" y="104702"/>
                  <a:pt x="3105171" y="122262"/>
                  <a:pt x="3126658" y="134199"/>
                </a:cubicBezTo>
                <a:cubicBezTo>
                  <a:pt x="3195893" y="172663"/>
                  <a:pt x="3192577" y="156171"/>
                  <a:pt x="3259394" y="178444"/>
                </a:cubicBezTo>
                <a:cubicBezTo>
                  <a:pt x="3284509" y="186816"/>
                  <a:pt x="3308555" y="198109"/>
                  <a:pt x="3333135" y="207941"/>
                </a:cubicBezTo>
                <a:cubicBezTo>
                  <a:pt x="3342967" y="222689"/>
                  <a:pt x="3349292" y="240514"/>
                  <a:pt x="3362632" y="252186"/>
                </a:cubicBezTo>
                <a:cubicBezTo>
                  <a:pt x="3389312" y="275530"/>
                  <a:pt x="3421626" y="291515"/>
                  <a:pt x="3451123" y="311179"/>
                </a:cubicBezTo>
                <a:cubicBezTo>
                  <a:pt x="3465871" y="321011"/>
                  <a:pt x="3482834" y="328142"/>
                  <a:pt x="3495368" y="340676"/>
                </a:cubicBezTo>
                <a:cubicBezTo>
                  <a:pt x="3576306" y="421614"/>
                  <a:pt x="3501727" y="352820"/>
                  <a:pt x="3583858" y="414418"/>
                </a:cubicBezTo>
                <a:cubicBezTo>
                  <a:pt x="3620001" y="441525"/>
                  <a:pt x="3748744" y="548479"/>
                  <a:pt x="3805084" y="576650"/>
                </a:cubicBezTo>
                <a:cubicBezTo>
                  <a:pt x="3824748" y="586482"/>
                  <a:pt x="3845433" y="594495"/>
                  <a:pt x="3864077" y="606147"/>
                </a:cubicBezTo>
                <a:cubicBezTo>
                  <a:pt x="3925656" y="644634"/>
                  <a:pt x="3957937" y="685257"/>
                  <a:pt x="4011561" y="738882"/>
                </a:cubicBezTo>
                <a:cubicBezTo>
                  <a:pt x="4026309" y="753631"/>
                  <a:pt x="4044236" y="765774"/>
                  <a:pt x="4055806" y="783128"/>
                </a:cubicBezTo>
                <a:lnTo>
                  <a:pt x="4114800" y="871618"/>
                </a:lnTo>
                <a:cubicBezTo>
                  <a:pt x="4131796" y="922606"/>
                  <a:pt x="4155567" y="1000875"/>
                  <a:pt x="4188542" y="1033850"/>
                </a:cubicBezTo>
                <a:lnTo>
                  <a:pt x="4232787" y="1078095"/>
                </a:lnTo>
                <a:cubicBezTo>
                  <a:pt x="4237703" y="1092844"/>
                  <a:pt x="4239985" y="1108751"/>
                  <a:pt x="4247535" y="1122341"/>
                </a:cubicBezTo>
                <a:cubicBezTo>
                  <a:pt x="4309256" y="1233439"/>
                  <a:pt x="4306529" y="1172812"/>
                  <a:pt x="4306529" y="1225579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04335" y="5338916"/>
            <a:ext cx="4075219" cy="811161"/>
          </a:xfrm>
          <a:custGeom>
            <a:avLst/>
            <a:gdLst>
              <a:gd name="connsiteX0" fmla="*/ 0 w 4075219"/>
              <a:gd name="connsiteY0" fmla="*/ 117987 h 811161"/>
              <a:gd name="connsiteX1" fmla="*/ 44246 w 4075219"/>
              <a:gd name="connsiteY1" fmla="*/ 103239 h 811161"/>
              <a:gd name="connsiteX2" fmla="*/ 176981 w 4075219"/>
              <a:gd name="connsiteY2" fmla="*/ 44245 h 811161"/>
              <a:gd name="connsiteX3" fmla="*/ 235975 w 4075219"/>
              <a:gd name="connsiteY3" fmla="*/ 29497 h 811161"/>
              <a:gd name="connsiteX4" fmla="*/ 442452 w 4075219"/>
              <a:gd name="connsiteY4" fmla="*/ 0 h 811161"/>
              <a:gd name="connsiteX5" fmla="*/ 1386349 w 4075219"/>
              <a:gd name="connsiteY5" fmla="*/ 14749 h 811161"/>
              <a:gd name="connsiteX6" fmla="*/ 1445342 w 4075219"/>
              <a:gd name="connsiteY6" fmla="*/ 44245 h 811161"/>
              <a:gd name="connsiteX7" fmla="*/ 1578078 w 4075219"/>
              <a:gd name="connsiteY7" fmla="*/ 88490 h 811161"/>
              <a:gd name="connsiteX8" fmla="*/ 1740310 w 4075219"/>
              <a:gd name="connsiteY8" fmla="*/ 162232 h 811161"/>
              <a:gd name="connsiteX9" fmla="*/ 1873046 w 4075219"/>
              <a:gd name="connsiteY9" fmla="*/ 206478 h 811161"/>
              <a:gd name="connsiteX10" fmla="*/ 1932039 w 4075219"/>
              <a:gd name="connsiteY10" fmla="*/ 235974 h 811161"/>
              <a:gd name="connsiteX11" fmla="*/ 1976284 w 4075219"/>
              <a:gd name="connsiteY11" fmla="*/ 250723 h 811161"/>
              <a:gd name="connsiteX12" fmla="*/ 2109020 w 4075219"/>
              <a:gd name="connsiteY12" fmla="*/ 324465 h 811161"/>
              <a:gd name="connsiteX13" fmla="*/ 2197510 w 4075219"/>
              <a:gd name="connsiteY13" fmla="*/ 353961 h 811161"/>
              <a:gd name="connsiteX14" fmla="*/ 2256504 w 4075219"/>
              <a:gd name="connsiteY14" fmla="*/ 383458 h 811161"/>
              <a:gd name="connsiteX15" fmla="*/ 2315497 w 4075219"/>
              <a:gd name="connsiteY15" fmla="*/ 398207 h 811161"/>
              <a:gd name="connsiteX16" fmla="*/ 2389239 w 4075219"/>
              <a:gd name="connsiteY16" fmla="*/ 427703 h 811161"/>
              <a:gd name="connsiteX17" fmla="*/ 2521975 w 4075219"/>
              <a:gd name="connsiteY17" fmla="*/ 486697 h 811161"/>
              <a:gd name="connsiteX18" fmla="*/ 2580968 w 4075219"/>
              <a:gd name="connsiteY18" fmla="*/ 501445 h 811161"/>
              <a:gd name="connsiteX19" fmla="*/ 3569110 w 4075219"/>
              <a:gd name="connsiteY19" fmla="*/ 530942 h 811161"/>
              <a:gd name="connsiteX20" fmla="*/ 3731342 w 4075219"/>
              <a:gd name="connsiteY20" fmla="*/ 575187 h 811161"/>
              <a:gd name="connsiteX21" fmla="*/ 3775588 w 4075219"/>
              <a:gd name="connsiteY21" fmla="*/ 589936 h 811161"/>
              <a:gd name="connsiteX22" fmla="*/ 3819833 w 4075219"/>
              <a:gd name="connsiteY22" fmla="*/ 604684 h 811161"/>
              <a:gd name="connsiteX23" fmla="*/ 3864078 w 4075219"/>
              <a:gd name="connsiteY23" fmla="*/ 634181 h 811161"/>
              <a:gd name="connsiteX24" fmla="*/ 3923071 w 4075219"/>
              <a:gd name="connsiteY24" fmla="*/ 648929 h 811161"/>
              <a:gd name="connsiteX25" fmla="*/ 3967317 w 4075219"/>
              <a:gd name="connsiteY25" fmla="*/ 693174 h 811161"/>
              <a:gd name="connsiteX26" fmla="*/ 4055807 w 4075219"/>
              <a:gd name="connsiteY26" fmla="*/ 722671 h 811161"/>
              <a:gd name="connsiteX27" fmla="*/ 4070555 w 4075219"/>
              <a:gd name="connsiteY27" fmla="*/ 811161 h 8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075219" h="811161">
                <a:moveTo>
                  <a:pt x="0" y="117987"/>
                </a:moveTo>
                <a:cubicBezTo>
                  <a:pt x="14749" y="113071"/>
                  <a:pt x="29957" y="109363"/>
                  <a:pt x="44246" y="103239"/>
                </a:cubicBezTo>
                <a:cubicBezTo>
                  <a:pt x="134194" y="64690"/>
                  <a:pt x="74064" y="78550"/>
                  <a:pt x="176981" y="44245"/>
                </a:cubicBezTo>
                <a:cubicBezTo>
                  <a:pt x="196211" y="37835"/>
                  <a:pt x="216188" y="33894"/>
                  <a:pt x="235975" y="29497"/>
                </a:cubicBezTo>
                <a:cubicBezTo>
                  <a:pt x="329890" y="8628"/>
                  <a:pt x="326501" y="12884"/>
                  <a:pt x="442452" y="0"/>
                </a:cubicBezTo>
                <a:cubicBezTo>
                  <a:pt x="757084" y="4916"/>
                  <a:pt x="1071984" y="880"/>
                  <a:pt x="1386349" y="14749"/>
                </a:cubicBezTo>
                <a:cubicBezTo>
                  <a:pt x="1408313" y="15718"/>
                  <a:pt x="1425252" y="35316"/>
                  <a:pt x="1445342" y="44245"/>
                </a:cubicBezTo>
                <a:cubicBezTo>
                  <a:pt x="1516750" y="75982"/>
                  <a:pt x="1509597" y="71370"/>
                  <a:pt x="1578078" y="88490"/>
                </a:cubicBezTo>
                <a:cubicBezTo>
                  <a:pt x="1651259" y="125081"/>
                  <a:pt x="1667247" y="136138"/>
                  <a:pt x="1740310" y="162232"/>
                </a:cubicBezTo>
                <a:cubicBezTo>
                  <a:pt x="1784232" y="177918"/>
                  <a:pt x="1831331" y="185621"/>
                  <a:pt x="1873046" y="206478"/>
                </a:cubicBezTo>
                <a:cubicBezTo>
                  <a:pt x="1892710" y="216310"/>
                  <a:pt x="1911831" y="227314"/>
                  <a:pt x="1932039" y="235974"/>
                </a:cubicBezTo>
                <a:cubicBezTo>
                  <a:pt x="1946328" y="242098"/>
                  <a:pt x="1962379" y="243771"/>
                  <a:pt x="1976284" y="250723"/>
                </a:cubicBezTo>
                <a:cubicBezTo>
                  <a:pt x="2135239" y="330200"/>
                  <a:pt x="1842310" y="213336"/>
                  <a:pt x="2109020" y="324465"/>
                </a:cubicBezTo>
                <a:cubicBezTo>
                  <a:pt x="2137720" y="336424"/>
                  <a:pt x="2169700" y="340056"/>
                  <a:pt x="2197510" y="353961"/>
                </a:cubicBezTo>
                <a:cubicBezTo>
                  <a:pt x="2217175" y="363793"/>
                  <a:pt x="2235918" y="375738"/>
                  <a:pt x="2256504" y="383458"/>
                </a:cubicBezTo>
                <a:cubicBezTo>
                  <a:pt x="2275483" y="390575"/>
                  <a:pt x="2296268" y="391797"/>
                  <a:pt x="2315497" y="398207"/>
                </a:cubicBezTo>
                <a:cubicBezTo>
                  <a:pt x="2340613" y="406579"/>
                  <a:pt x="2365047" y="416951"/>
                  <a:pt x="2389239" y="427703"/>
                </a:cubicBezTo>
                <a:cubicBezTo>
                  <a:pt x="2466336" y="461968"/>
                  <a:pt x="2434535" y="457550"/>
                  <a:pt x="2521975" y="486697"/>
                </a:cubicBezTo>
                <a:cubicBezTo>
                  <a:pt x="2541204" y="493107"/>
                  <a:pt x="2560799" y="499428"/>
                  <a:pt x="2580968" y="501445"/>
                </a:cubicBezTo>
                <a:cubicBezTo>
                  <a:pt x="2840418" y="527390"/>
                  <a:pt x="3459823" y="528799"/>
                  <a:pt x="3569110" y="530942"/>
                </a:cubicBezTo>
                <a:cubicBezTo>
                  <a:pt x="3673340" y="551787"/>
                  <a:pt x="3619072" y="537763"/>
                  <a:pt x="3731342" y="575187"/>
                </a:cubicBezTo>
                <a:lnTo>
                  <a:pt x="3775588" y="589936"/>
                </a:lnTo>
                <a:lnTo>
                  <a:pt x="3819833" y="604684"/>
                </a:lnTo>
                <a:cubicBezTo>
                  <a:pt x="3834581" y="614516"/>
                  <a:pt x="3847786" y="627199"/>
                  <a:pt x="3864078" y="634181"/>
                </a:cubicBezTo>
                <a:cubicBezTo>
                  <a:pt x="3882709" y="642166"/>
                  <a:pt x="3905472" y="638873"/>
                  <a:pt x="3923071" y="648929"/>
                </a:cubicBezTo>
                <a:cubicBezTo>
                  <a:pt x="3941180" y="659277"/>
                  <a:pt x="3949084" y="683045"/>
                  <a:pt x="3967317" y="693174"/>
                </a:cubicBezTo>
                <a:cubicBezTo>
                  <a:pt x="3994497" y="708274"/>
                  <a:pt x="4055807" y="722671"/>
                  <a:pt x="4055807" y="722671"/>
                </a:cubicBezTo>
                <a:cubicBezTo>
                  <a:pt x="4075219" y="780908"/>
                  <a:pt x="4070555" y="751370"/>
                  <a:pt x="4070555" y="81116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-228600"/>
            <a:ext cx="8791575" cy="1143000"/>
          </a:xfrm>
        </p:spPr>
        <p:txBody>
          <a:bodyPr/>
          <a:lstStyle/>
          <a:p>
            <a:r>
              <a:rPr lang="en-US" sz="4400" dirty="0" smtClean="0"/>
              <a:t>Naming Covalent Compounds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91575" cy="1219200"/>
          </a:xfrm>
        </p:spPr>
        <p:txBody>
          <a:bodyPr/>
          <a:lstStyle/>
          <a:p>
            <a:r>
              <a:rPr lang="en-US" sz="3200" dirty="0" smtClean="0"/>
              <a:t>Always use prefixes:</a:t>
            </a:r>
          </a:p>
          <a:p>
            <a:pPr lvl="1">
              <a:buNone/>
            </a:pPr>
            <a:r>
              <a:rPr lang="en-US" sz="3200" dirty="0" err="1" smtClean="0"/>
              <a:t>mon</a:t>
            </a:r>
            <a:r>
              <a:rPr lang="en-US" sz="3200" dirty="0" smtClean="0"/>
              <a:t> (1), </a:t>
            </a:r>
            <a:r>
              <a:rPr lang="en-US" sz="3200" dirty="0" err="1" smtClean="0"/>
              <a:t>di</a:t>
            </a:r>
            <a:r>
              <a:rPr lang="en-US" sz="3200" dirty="0" smtClean="0"/>
              <a:t> (2), tri (3), tetra (4), </a:t>
            </a:r>
            <a:r>
              <a:rPr lang="en-US" sz="3200" dirty="0" err="1" smtClean="0"/>
              <a:t>penta</a:t>
            </a:r>
            <a:r>
              <a:rPr lang="en-US" sz="3200" dirty="0" smtClean="0"/>
              <a:t> (5)</a:t>
            </a:r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133600"/>
            <a:ext cx="2362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 </a:t>
            </a:r>
            <a:r>
              <a:rPr lang="en-US" sz="3200" dirty="0" smtClean="0">
                <a:sym typeface="Wingdings" pitchFamily="2" charset="2"/>
              </a:rPr>
              <a:t>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NO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  </a:t>
            </a:r>
            <a:r>
              <a:rPr lang="en-US" sz="3200" dirty="0" smtClean="0">
                <a:sym typeface="Wingdings" pitchFamily="2" charset="2"/>
              </a:rPr>
              <a:t>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  </a:t>
            </a:r>
            <a:r>
              <a:rPr lang="en-US" sz="3200" dirty="0" smtClean="0">
                <a:sym typeface="Wingdings" pitchFamily="2" charset="2"/>
              </a:rPr>
              <a:t>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CO      </a:t>
            </a:r>
            <a:r>
              <a:rPr lang="en-US" sz="3200" dirty="0" smtClean="0">
                <a:sym typeface="Wingdings" pitchFamily="2" charset="2"/>
              </a:rPr>
              <a:t>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   </a:t>
            </a:r>
            <a:r>
              <a:rPr lang="en-US" sz="3200" dirty="0" smtClean="0">
                <a:sym typeface="Wingdings" pitchFamily="2" charset="2"/>
              </a:rPr>
              <a:t>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21336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dinitrogen</a:t>
            </a:r>
            <a:r>
              <a:rPr lang="en-US" sz="3200" dirty="0" smtClean="0"/>
              <a:t> trioxide</a:t>
            </a:r>
          </a:p>
          <a:p>
            <a:endParaRPr lang="en-US" sz="3200" dirty="0" smtClean="0"/>
          </a:p>
          <a:p>
            <a:r>
              <a:rPr lang="en-US" sz="3200" dirty="0" smtClean="0"/>
              <a:t>nitrogen dioxide</a:t>
            </a:r>
          </a:p>
          <a:p>
            <a:endParaRPr lang="en-US" sz="3200" dirty="0" smtClean="0"/>
          </a:p>
          <a:p>
            <a:r>
              <a:rPr lang="en-US" sz="3200" dirty="0" smtClean="0"/>
              <a:t>carbon dioxide</a:t>
            </a:r>
          </a:p>
          <a:p>
            <a:endParaRPr lang="en-US" sz="3200" dirty="0" smtClean="0"/>
          </a:p>
          <a:p>
            <a:r>
              <a:rPr lang="en-US" sz="3200" dirty="0" smtClean="0"/>
              <a:t>carbon monoxide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dihydrogen</a:t>
            </a:r>
            <a:r>
              <a:rPr lang="en-US" sz="3200" dirty="0" smtClean="0"/>
              <a:t> monoxide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0"/>
            <a:ext cx="6353175" cy="1143000"/>
          </a:xfrm>
        </p:spPr>
        <p:txBody>
          <a:bodyPr/>
          <a:lstStyle/>
          <a:p>
            <a:r>
              <a:rPr lang="en-US" sz="6000" dirty="0" smtClean="0"/>
              <a:t>Writing Formulas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91575" cy="4876800"/>
          </a:xfrm>
        </p:spPr>
        <p:txBody>
          <a:bodyPr/>
          <a:lstStyle/>
          <a:p>
            <a:r>
              <a:rPr lang="en-US" sz="3200" dirty="0" smtClean="0"/>
              <a:t>Binary Compounds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Find the oxidation state</a:t>
            </a:r>
          </a:p>
          <a:p>
            <a:pPr marL="1371600" lvl="2" indent="-514350">
              <a:buNone/>
            </a:pPr>
            <a:r>
              <a:rPr lang="en-US" sz="3200" dirty="0" smtClean="0"/>
              <a:t>Na </a:t>
            </a:r>
            <a:r>
              <a:rPr lang="en-US" sz="3200" dirty="0" smtClean="0">
                <a:sym typeface="Wingdings" pitchFamily="2" charset="2"/>
              </a:rPr>
              <a:t>  Na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</a:p>
          <a:p>
            <a:pPr marL="1371600" lvl="2" indent="-514350">
              <a:buNone/>
            </a:pPr>
            <a:r>
              <a:rPr lang="en-US" sz="3200" dirty="0" err="1" smtClean="0">
                <a:sym typeface="Wingdings" pitchFamily="2" charset="2"/>
              </a:rPr>
              <a:t>Cl</a:t>
            </a:r>
            <a:r>
              <a:rPr lang="en-US" sz="3200" dirty="0" smtClean="0">
                <a:sym typeface="Wingdings" pitchFamily="2" charset="2"/>
              </a:rPr>
              <a:t>   </a:t>
            </a:r>
            <a:r>
              <a:rPr lang="en-US" sz="3200" dirty="0" err="1" smtClean="0">
                <a:sym typeface="Wingdings" pitchFamily="2" charset="2"/>
              </a:rPr>
              <a:t>Cl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endParaRPr lang="en-US" sz="3200" baseline="30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Use subscripts to make oxidation numbers add to zero</a:t>
            </a:r>
          </a:p>
          <a:p>
            <a:pPr marL="971550" lvl="1" indent="-514350">
              <a:buNone/>
            </a:pPr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		MgCl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		Al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3</a:t>
            </a:r>
          </a:p>
          <a:p>
            <a:pPr marL="1371600" lvl="2" indent="-514350"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343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+1  -2                    +2    -1		       +3   -2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1816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+1			      -1                              +3       -2</a:t>
            </a:r>
          </a:p>
          <a:p>
            <a:r>
              <a:rPr lang="en-US" dirty="0" smtClean="0"/>
              <a:t>  </a:t>
            </a:r>
            <a:r>
              <a:rPr lang="en-US" u="sng" dirty="0" smtClean="0"/>
              <a:t>+1 </a:t>
            </a:r>
            <a:r>
              <a:rPr lang="en-US" dirty="0" smtClean="0"/>
              <a:t>                                          </a:t>
            </a:r>
            <a:r>
              <a:rPr lang="en-US" u="sng" dirty="0" smtClean="0"/>
              <a:t>-1</a:t>
            </a:r>
            <a:r>
              <a:rPr lang="en-US" dirty="0" smtClean="0"/>
              <a:t>                              </a:t>
            </a:r>
            <a:r>
              <a:rPr lang="en-US" u="sng" dirty="0" smtClean="0"/>
              <a:t>+3</a:t>
            </a:r>
            <a:r>
              <a:rPr lang="en-US" dirty="0" smtClean="0"/>
              <a:t>       -2</a:t>
            </a:r>
            <a:endParaRPr lang="en-US" u="sng" dirty="0" smtClean="0"/>
          </a:p>
          <a:p>
            <a:r>
              <a:rPr lang="en-US" dirty="0" smtClean="0"/>
              <a:t>  +2 -2= 0                          +2 -2 = 0                                     </a:t>
            </a:r>
            <a:r>
              <a:rPr lang="en-US" u="sng" dirty="0" smtClean="0"/>
              <a:t>-2</a:t>
            </a:r>
          </a:p>
          <a:p>
            <a:r>
              <a:rPr lang="en-US" dirty="0" smtClean="0"/>
              <a:t>					           +6      -6 =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31838"/>
          </a:xfrm>
        </p:spPr>
        <p:txBody>
          <a:bodyPr/>
          <a:lstStyle/>
          <a:p>
            <a:pPr algn="ctr"/>
            <a:r>
              <a:rPr lang="en-US" sz="3600" dirty="0" smtClean="0"/>
              <a:t>Compounds with more than 2 elements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715000"/>
          </a:xfrm>
        </p:spPr>
        <p:txBody>
          <a:bodyPr/>
          <a:lstStyle/>
          <a:p>
            <a:r>
              <a:rPr lang="en-US" sz="3200" dirty="0" smtClean="0"/>
              <a:t>Use Table E</a:t>
            </a:r>
          </a:p>
          <a:p>
            <a:r>
              <a:rPr lang="en-US" sz="3200" dirty="0" smtClean="0"/>
              <a:t>Treat the polyatomic ion as a single unit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Aluminum nitrate</a:t>
            </a:r>
          </a:p>
          <a:p>
            <a:pPr>
              <a:buNone/>
            </a:pPr>
            <a:r>
              <a:rPr lang="en-US" sz="3200" dirty="0" smtClean="0"/>
              <a:t>							Al(NO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3</a:t>
            </a:r>
          </a:p>
          <a:p>
            <a:pPr>
              <a:buNone/>
            </a:pPr>
            <a:r>
              <a:rPr lang="en-US" sz="3200" dirty="0" smtClean="0"/>
              <a:t>			Al</a:t>
            </a:r>
            <a:r>
              <a:rPr lang="en-US" sz="3200" baseline="30000" dirty="0" smtClean="0"/>
              <a:t>+3</a:t>
            </a:r>
            <a:r>
              <a:rPr lang="en-US" sz="3200" dirty="0" smtClean="0"/>
              <a:t>		NO</a:t>
            </a:r>
            <a:r>
              <a:rPr lang="en-US" sz="3200" baseline="-25000" dirty="0" smtClean="0"/>
              <a:t>3</a:t>
            </a:r>
            <a:r>
              <a:rPr lang="en-US" sz="3200" baseline="30000" dirty="0" smtClean="0"/>
              <a:t>-1</a:t>
            </a:r>
          </a:p>
          <a:p>
            <a:pPr>
              <a:buNone/>
            </a:pPr>
            <a:r>
              <a:rPr lang="en-US" sz="3200" dirty="0" smtClean="0"/>
              <a:t>					   -1</a:t>
            </a:r>
          </a:p>
          <a:p>
            <a:pPr>
              <a:buNone/>
            </a:pPr>
            <a:r>
              <a:rPr lang="en-US" sz="3200" dirty="0" smtClean="0"/>
              <a:t>					   -1</a:t>
            </a:r>
          </a:p>
          <a:p>
            <a:pPr>
              <a:buNone/>
            </a:pPr>
            <a:r>
              <a:rPr lang="en-US" sz="3200" dirty="0" smtClean="0"/>
              <a:t>			+3		   </a:t>
            </a:r>
            <a:r>
              <a:rPr lang="en-US" sz="3200" u="sng" dirty="0" smtClean="0"/>
              <a:t>-1</a:t>
            </a:r>
          </a:p>
          <a:p>
            <a:pPr>
              <a:buNone/>
            </a:pPr>
            <a:r>
              <a:rPr lang="en-US" sz="3200" dirty="0" smtClean="0"/>
              <a:t>					   -3		+3 -3 = 0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0"/>
            <a:ext cx="8562975" cy="731838"/>
          </a:xfrm>
        </p:spPr>
        <p:txBody>
          <a:bodyPr/>
          <a:lstStyle/>
          <a:p>
            <a:r>
              <a:rPr lang="en-US" sz="3600" dirty="0" smtClean="0"/>
              <a:t>Learning Check: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685800"/>
            <a:ext cx="3124200" cy="617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Name:</a:t>
            </a:r>
          </a:p>
          <a:p>
            <a:r>
              <a:rPr lang="en-US" u="sng" dirty="0" smtClean="0"/>
              <a:t>Binary</a:t>
            </a:r>
          </a:p>
          <a:p>
            <a:pPr lvl="1">
              <a:buNone/>
            </a:pPr>
            <a:r>
              <a:rPr lang="en-US" dirty="0" err="1" smtClean="0"/>
              <a:t>NaBr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Cs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lvl="1">
              <a:buNone/>
            </a:pPr>
            <a:r>
              <a:rPr lang="en-US" dirty="0" err="1" smtClean="0"/>
              <a:t>SrF</a:t>
            </a:r>
            <a:endParaRPr lang="en-US" dirty="0" smtClean="0"/>
          </a:p>
          <a:p>
            <a:r>
              <a:rPr lang="en-US" u="sng" dirty="0" smtClean="0"/>
              <a:t>Stock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CuO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SnS</a:t>
            </a:r>
            <a:r>
              <a:rPr lang="en-US" baseline="-25000" dirty="0" smtClean="0"/>
              <a:t>2</a:t>
            </a:r>
          </a:p>
          <a:p>
            <a:pPr>
              <a:buNone/>
            </a:pPr>
            <a:r>
              <a:rPr lang="en-US" dirty="0" smtClean="0"/>
              <a:t>	Cu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None/>
            </a:pPr>
            <a:r>
              <a:rPr lang="en-US" dirty="0" smtClean="0"/>
              <a:t>Write:</a:t>
            </a:r>
          </a:p>
          <a:p>
            <a:pPr>
              <a:buNone/>
            </a:pPr>
            <a:r>
              <a:rPr lang="en-US" dirty="0" smtClean="0"/>
              <a:t>	potassium oxide</a:t>
            </a:r>
          </a:p>
          <a:p>
            <a:pPr>
              <a:buNone/>
            </a:pPr>
            <a:r>
              <a:rPr lang="en-US" dirty="0" smtClean="0"/>
              <a:t>	calcium bromide</a:t>
            </a:r>
          </a:p>
          <a:p>
            <a:pPr>
              <a:buNone/>
            </a:pPr>
            <a:r>
              <a:rPr lang="en-US" dirty="0" smtClean="0"/>
              <a:t>	iron (III) oxide</a:t>
            </a:r>
          </a:p>
          <a:p>
            <a:pPr>
              <a:buNone/>
            </a:pPr>
            <a:r>
              <a:rPr lang="en-US" dirty="0" smtClean="0"/>
              <a:t>	calcium sulfide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0" y="838200"/>
            <a:ext cx="533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latin typeface="+mn-lt"/>
              </a:rPr>
              <a:t>Sodium bromide</a:t>
            </a:r>
          </a:p>
          <a:p>
            <a:r>
              <a:rPr lang="en-US" sz="2400" smtClean="0">
                <a:latin typeface="+mn-lt"/>
              </a:rPr>
              <a:t>Cesium </a:t>
            </a:r>
            <a:r>
              <a:rPr lang="en-US" sz="2400" dirty="0" smtClean="0">
                <a:latin typeface="+mn-lt"/>
              </a:rPr>
              <a:t>oxide</a:t>
            </a:r>
          </a:p>
          <a:p>
            <a:r>
              <a:rPr lang="en-US" sz="2400" dirty="0" smtClean="0">
                <a:latin typeface="+mn-lt"/>
              </a:rPr>
              <a:t>Strontium fluoride</a:t>
            </a:r>
          </a:p>
          <a:p>
            <a:endParaRPr lang="en-US" sz="24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Tin (</a:t>
            </a:r>
            <a:r>
              <a:rPr lang="en-US" sz="2400" dirty="0" smtClean="0">
                <a:latin typeface="+mn-lt"/>
                <a:cs typeface="Times New Roman" pitchFamily="18" charset="0"/>
              </a:rPr>
              <a:t>IV</a:t>
            </a:r>
            <a:r>
              <a:rPr lang="en-US" sz="2400" dirty="0" smtClean="0">
                <a:latin typeface="+mn-lt"/>
              </a:rPr>
              <a:t>) sulfide</a:t>
            </a:r>
          </a:p>
          <a:p>
            <a:r>
              <a:rPr lang="en-US" sz="2400" dirty="0" smtClean="0">
                <a:latin typeface="+mn-lt"/>
              </a:rPr>
              <a:t>Copper (</a:t>
            </a:r>
            <a:r>
              <a:rPr lang="en-US" sz="2400" dirty="0" smtClean="0">
                <a:latin typeface="+mn-lt"/>
                <a:cs typeface="Times New Roman" pitchFamily="18" charset="0"/>
              </a:rPr>
              <a:t>I</a:t>
            </a:r>
            <a:r>
              <a:rPr lang="en-US" sz="2400" dirty="0" smtClean="0">
                <a:latin typeface="+mn-lt"/>
              </a:rPr>
              <a:t>) oxide</a:t>
            </a:r>
          </a:p>
          <a:p>
            <a:r>
              <a:rPr lang="en-US" sz="2400" dirty="0" smtClean="0">
                <a:latin typeface="+mn-lt"/>
              </a:rPr>
              <a:t>Copper (</a:t>
            </a:r>
            <a:r>
              <a:rPr lang="en-US" sz="2400" dirty="0" smtClean="0">
                <a:latin typeface="+mn-lt"/>
                <a:cs typeface="Times New Roman" pitchFamily="18" charset="0"/>
              </a:rPr>
              <a:t>II</a:t>
            </a:r>
            <a:r>
              <a:rPr lang="en-US" sz="2400" dirty="0" smtClean="0">
                <a:latin typeface="+mn-lt"/>
              </a:rPr>
              <a:t>) oxide</a:t>
            </a:r>
          </a:p>
          <a:p>
            <a:endParaRPr lang="en-US" sz="24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K</a:t>
            </a:r>
            <a:r>
              <a:rPr lang="en-US" sz="2400" baseline="-25000" dirty="0" smtClean="0">
                <a:latin typeface="+mn-lt"/>
              </a:rPr>
              <a:t>2</a:t>
            </a:r>
            <a:r>
              <a:rPr lang="en-US" sz="2400" dirty="0" smtClean="0">
                <a:latin typeface="+mn-lt"/>
              </a:rPr>
              <a:t>O</a:t>
            </a:r>
          </a:p>
          <a:p>
            <a:r>
              <a:rPr lang="en-US" sz="2400" dirty="0" smtClean="0">
                <a:latin typeface="+mn-lt"/>
              </a:rPr>
              <a:t>CaBr</a:t>
            </a:r>
            <a:r>
              <a:rPr lang="en-US" sz="2400" baseline="-25000" dirty="0" smtClean="0">
                <a:latin typeface="+mn-lt"/>
              </a:rPr>
              <a:t>2</a:t>
            </a:r>
          </a:p>
          <a:p>
            <a:r>
              <a:rPr lang="en-US" sz="2400" dirty="0" smtClean="0">
                <a:latin typeface="+mn-lt"/>
              </a:rPr>
              <a:t>Fe</a:t>
            </a:r>
            <a:r>
              <a:rPr lang="en-US" sz="2400" baseline="-25000" dirty="0" smtClean="0">
                <a:latin typeface="+mn-lt"/>
              </a:rPr>
              <a:t>2</a:t>
            </a:r>
            <a:r>
              <a:rPr lang="en-US" sz="2400" dirty="0" smtClean="0">
                <a:latin typeface="+mn-lt"/>
              </a:rPr>
              <a:t>O</a:t>
            </a:r>
            <a:r>
              <a:rPr lang="en-US" sz="2400" baseline="-25000" dirty="0" smtClean="0">
                <a:latin typeface="+mn-lt"/>
              </a:rPr>
              <a:t>3</a:t>
            </a:r>
          </a:p>
          <a:p>
            <a:r>
              <a:rPr lang="en-US" sz="2400" dirty="0" err="1" smtClean="0">
                <a:latin typeface="+mn-lt"/>
              </a:rPr>
              <a:t>CaS</a:t>
            </a:r>
            <a:endParaRPr lang="en-US" sz="24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963_slide">
  <a:themeElements>
    <a:clrScheme name="Office Theme 2">
      <a:dk1>
        <a:srgbClr val="000000"/>
      </a:dk1>
      <a:lt1>
        <a:srgbClr val="CCFF99"/>
      </a:lt1>
      <a:dk2>
        <a:srgbClr val="000000"/>
      </a:dk2>
      <a:lt2>
        <a:srgbClr val="808080"/>
      </a:lt2>
      <a:accent1>
        <a:srgbClr val="6B7300"/>
      </a:accent1>
      <a:accent2>
        <a:srgbClr val="177339"/>
      </a:accent2>
      <a:accent3>
        <a:srgbClr val="E2FFCA"/>
      </a:accent3>
      <a:accent4>
        <a:srgbClr val="000000"/>
      </a:accent4>
      <a:accent5>
        <a:srgbClr val="BABCAA"/>
      </a:accent5>
      <a:accent6>
        <a:srgbClr val="146833"/>
      </a:accent6>
      <a:hlink>
        <a:srgbClr val="336600"/>
      </a:hlink>
      <a:folHlink>
        <a:srgbClr val="175373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E2FFCA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E2FFCA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E2FFCA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E2FFCA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FFFFFF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FFFFFF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FFFFFF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FFFFFF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FF99"/>
      </a:lt1>
      <a:dk2>
        <a:srgbClr val="000000"/>
      </a:dk2>
      <a:lt2>
        <a:srgbClr val="808080"/>
      </a:lt2>
      <a:accent1>
        <a:srgbClr val="6B7300"/>
      </a:accent1>
      <a:accent2>
        <a:srgbClr val="177339"/>
      </a:accent2>
      <a:accent3>
        <a:srgbClr val="E2FFCA"/>
      </a:accent3>
      <a:accent4>
        <a:srgbClr val="000000"/>
      </a:accent4>
      <a:accent5>
        <a:srgbClr val="BABCAA"/>
      </a:accent5>
      <a:accent6>
        <a:srgbClr val="146833"/>
      </a:accent6>
      <a:hlink>
        <a:srgbClr val="336600"/>
      </a:hlink>
      <a:folHlink>
        <a:srgbClr val="1753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E2FFCA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E2FFCA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E2FFCA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E2FFCA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FFFFFF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FFFFFF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FFFFFF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FFFFFF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ind_1963_slide</Template>
  <TotalTime>419</TotalTime>
  <Words>252</Words>
  <Application>Microsoft Office PowerPoint</Application>
  <PresentationFormat>On-screen Show (4:3)</PresentationFormat>
  <Paragraphs>123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ind_1963_slide</vt:lpstr>
      <vt:lpstr>1_Default Design</vt:lpstr>
      <vt:lpstr>Stock System &amp;  Writing Formulas</vt:lpstr>
      <vt:lpstr>Homework Review</vt:lpstr>
      <vt:lpstr>Acids and Bases</vt:lpstr>
      <vt:lpstr>Stock System</vt:lpstr>
      <vt:lpstr>Problem:</vt:lpstr>
      <vt:lpstr>Naming Covalent Compounds</vt:lpstr>
      <vt:lpstr>Writing Formulas</vt:lpstr>
      <vt:lpstr>Compounds with more than 2 elements</vt:lpstr>
      <vt:lpstr>Learning Check: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46</cp:revision>
  <dcterms:created xsi:type="dcterms:W3CDTF">2010-11-20T14:23:45Z</dcterms:created>
  <dcterms:modified xsi:type="dcterms:W3CDTF">2010-11-25T18:28:46Z</dcterms:modified>
</cp:coreProperties>
</file>