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44A7F1-5AE0-4C19-BCE8-0C088A1FFA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A7F1-5AE0-4C19-BCE8-0C088A1FFAF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7EAB97-1C84-4E02-8D58-CA0499541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69963-DF4B-4FB9-AA8B-4A46D3F21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0F21-68A4-42E6-BCB3-880F895C2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DEB1C8-A409-4D03-B9B9-F4C7AC324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7BB7F-0ABF-498B-9352-14DA3C295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A9CF-6182-4D55-B3DF-79F80D0FF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4AF8D-E0D5-486F-B399-CCA0715A6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74EBB-60B4-4269-9A26-072E431B3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DAEB7-BFF1-431B-9FAE-D5A350EFA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0A02C-3DB2-4186-86DE-A10315977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CF10E-A511-47F9-8475-85BA488EA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5B200-5F50-4D30-96A4-A1BB061B3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A055C-05D7-4096-8C27-D653FD351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491CB-3493-444F-808A-7702A547A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85A33-DA2D-4040-9C9F-631A6F71E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6ADB8-163E-4038-89D9-B998E6EA0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02E85-3440-4F6D-A140-8C34FB98A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F9D8E-67A4-46FF-A964-D01630223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F09F2-A9D7-45CA-9842-605C716DD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1A0D0-2B26-4A6E-BFE1-005AF4756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C3B97-F9AA-40F5-B4F5-D075F2AAFD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AB541-AED1-4DB4-B6F1-5CDAE6BF7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A20513-6212-4EEE-8094-366F0625F0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C84F03-136D-4434-BAE7-FAB8789ED7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534400" cy="19812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Oxidation Numbers and Gram Molecular Mass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girl_shaking_science_experiment_lg_cl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334000" y="2590800"/>
            <a:ext cx="2819399" cy="38118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91575" cy="5897563"/>
          </a:xfrm>
        </p:spPr>
        <p:txBody>
          <a:bodyPr/>
          <a:lstStyle/>
          <a:p>
            <a:pPr>
              <a:buNone/>
            </a:pPr>
            <a:r>
              <a:rPr lang="en-US" sz="3200" u="sng" dirty="0" smtClean="0"/>
              <a:t>Gram molecular mass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Mass for a mole of a covalent compound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u="sng" dirty="0" smtClean="0"/>
              <a:t>Gram formula mass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Mass for a mole of an ionic compound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</a:p>
          <a:p>
            <a:pPr>
              <a:buNone/>
            </a:pPr>
            <a:r>
              <a:rPr lang="en-US" sz="3200" dirty="0" smtClean="0"/>
              <a:t>	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4541520"/>
          <a:ext cx="75438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Element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Amount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(X) Mass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=Total</a:t>
                      </a:r>
                      <a:endParaRPr lang="en-US" sz="32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    2g</a:t>
                      </a:r>
                      <a:endParaRPr lang="en-US" sz="32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16g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+ 16g</a:t>
                      </a:r>
                      <a:endParaRPr lang="en-US" sz="3200" u="sng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Answer: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 g/mol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808038"/>
          </a:xfrm>
        </p:spPr>
        <p:txBody>
          <a:bodyPr/>
          <a:lstStyle/>
          <a:p>
            <a:r>
              <a:rPr lang="en-US" sz="4400" dirty="0" smtClean="0"/>
              <a:t>Learning Check: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667000"/>
          <a:ext cx="856297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744"/>
                <a:gridCol w="2140744"/>
                <a:gridCol w="2140744"/>
                <a:gridCol w="2140744"/>
              </a:tblGrid>
              <a:tr h="8404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Element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Amount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Mass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/>
                </a:tc>
              </a:tr>
              <a:tr h="8404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8404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8404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753116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914400"/>
            <a:ext cx="48974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Gram molecular mass for:</a:t>
            </a:r>
          </a:p>
          <a:p>
            <a:endParaRPr lang="en-US" sz="3200" dirty="0" smtClean="0"/>
          </a:p>
          <a:p>
            <a:r>
              <a:rPr lang="en-US" sz="3200" dirty="0" smtClean="0"/>
              <a:t>Al(NO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3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1905000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213 g/mol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28600"/>
            <a:ext cx="8715375" cy="808038"/>
          </a:xfrm>
        </p:spPr>
        <p:txBody>
          <a:bodyPr/>
          <a:lstStyle/>
          <a:p>
            <a:r>
              <a:rPr lang="en-US" sz="4400" dirty="0" smtClean="0"/>
              <a:t>Learning Check: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58175" cy="5257800"/>
          </a:xfrm>
        </p:spPr>
        <p:txBody>
          <a:bodyPr/>
          <a:lstStyle/>
          <a:p>
            <a:r>
              <a:rPr lang="en-US" sz="3200" dirty="0" smtClean="0"/>
              <a:t>Gram molecular mass for:</a:t>
            </a:r>
          </a:p>
          <a:p>
            <a:pPr lvl="1">
              <a:buNone/>
            </a:pPr>
            <a:r>
              <a:rPr lang="en-US" sz="3200" dirty="0" smtClean="0"/>
              <a:t>Sodium hydrogen carbonate</a:t>
            </a:r>
          </a:p>
          <a:p>
            <a:pPr lvl="1">
              <a:buNone/>
            </a:pPr>
            <a:r>
              <a:rPr lang="en-US" sz="3200" dirty="0" smtClean="0"/>
              <a:t>NaHCO</a:t>
            </a:r>
            <a:r>
              <a:rPr lang="en-US" sz="3200" baseline="-25000" dirty="0" smtClean="0"/>
              <a:t>3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Na	1 X 23 = 23</a:t>
            </a:r>
          </a:p>
          <a:p>
            <a:pPr lvl="1">
              <a:buNone/>
            </a:pPr>
            <a:r>
              <a:rPr lang="en-US" sz="3200" dirty="0" smtClean="0"/>
              <a:t>H		1 X 1   =   1</a:t>
            </a:r>
          </a:p>
          <a:p>
            <a:pPr lvl="1">
              <a:buNone/>
            </a:pPr>
            <a:r>
              <a:rPr lang="en-US" sz="3200" dirty="0" smtClean="0"/>
              <a:t>C		1 X 12 = 12</a:t>
            </a:r>
          </a:p>
          <a:p>
            <a:pPr lvl="1">
              <a:buNone/>
            </a:pPr>
            <a:r>
              <a:rPr lang="en-US" sz="3200" dirty="0" smtClean="0"/>
              <a:t>O		3 X 16 = </a:t>
            </a:r>
            <a:r>
              <a:rPr lang="en-US" sz="3200" u="sng" dirty="0" smtClean="0"/>
              <a:t>48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       84 g/mol</a:t>
            </a:r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	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28600"/>
            <a:ext cx="8715375" cy="808038"/>
          </a:xfrm>
        </p:spPr>
        <p:txBody>
          <a:bodyPr/>
          <a:lstStyle/>
          <a:p>
            <a:r>
              <a:rPr lang="en-US" sz="4400" dirty="0" smtClean="0"/>
              <a:t>Learning Check: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58175" cy="5257800"/>
          </a:xfrm>
        </p:spPr>
        <p:txBody>
          <a:bodyPr/>
          <a:lstStyle/>
          <a:p>
            <a:r>
              <a:rPr lang="en-US" sz="3200" dirty="0" smtClean="0"/>
              <a:t>Gram formula mass for:</a:t>
            </a:r>
          </a:p>
          <a:p>
            <a:pPr lvl="1">
              <a:buNone/>
            </a:pPr>
            <a:r>
              <a:rPr lang="en-US" sz="3200" dirty="0" smtClean="0"/>
              <a:t>Iron (III) oxide</a:t>
            </a:r>
          </a:p>
          <a:p>
            <a:pPr lvl="1">
              <a:buNone/>
            </a:pPr>
            <a:r>
              <a:rPr lang="en-US" sz="3200" dirty="0" smtClean="0"/>
              <a:t>Fe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Fe	2 X 56 = 112</a:t>
            </a:r>
          </a:p>
          <a:p>
            <a:pPr lvl="1">
              <a:buNone/>
            </a:pPr>
            <a:r>
              <a:rPr lang="en-US" sz="3200" dirty="0" smtClean="0"/>
              <a:t>O		3 X 16 =   </a:t>
            </a:r>
            <a:r>
              <a:rPr lang="en-US" sz="3200" u="sng" dirty="0" smtClean="0"/>
              <a:t>48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       160 g/mol</a:t>
            </a:r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	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28600"/>
            <a:ext cx="8715375" cy="808038"/>
          </a:xfrm>
        </p:spPr>
        <p:txBody>
          <a:bodyPr/>
          <a:lstStyle/>
          <a:p>
            <a:r>
              <a:rPr lang="en-US" sz="4400" dirty="0" smtClean="0"/>
              <a:t>Learning Check: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58175" cy="5257800"/>
          </a:xfrm>
        </p:spPr>
        <p:txBody>
          <a:bodyPr/>
          <a:lstStyle/>
          <a:p>
            <a:r>
              <a:rPr lang="en-US" sz="3200" dirty="0" smtClean="0"/>
              <a:t>Gram molecular mass for:</a:t>
            </a:r>
          </a:p>
          <a:p>
            <a:pPr lvl="1">
              <a:buNone/>
            </a:pPr>
            <a:r>
              <a:rPr lang="en-US" sz="3200" dirty="0" smtClean="0"/>
              <a:t>Ammonium phosphate</a:t>
            </a:r>
          </a:p>
          <a:p>
            <a:pPr lvl="1">
              <a:buNone/>
            </a:pPr>
            <a:r>
              <a:rPr lang="en-US" sz="3200" dirty="0" smtClean="0"/>
              <a:t>(NH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4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N		3 X 14 = 42</a:t>
            </a:r>
          </a:p>
          <a:p>
            <a:pPr lvl="1">
              <a:buNone/>
            </a:pPr>
            <a:r>
              <a:rPr lang="en-US" sz="3200" dirty="0" smtClean="0"/>
              <a:t>H		12 X 1 = 12</a:t>
            </a:r>
          </a:p>
          <a:p>
            <a:pPr lvl="1">
              <a:buNone/>
            </a:pPr>
            <a:r>
              <a:rPr lang="en-US" sz="3200" dirty="0" smtClean="0"/>
              <a:t>P			1 X 31 = 31</a:t>
            </a:r>
          </a:p>
          <a:p>
            <a:pPr lvl="1">
              <a:buNone/>
            </a:pPr>
            <a:r>
              <a:rPr lang="en-US" sz="3200" dirty="0" smtClean="0"/>
              <a:t>O		4 X 16 = </a:t>
            </a:r>
            <a:r>
              <a:rPr lang="en-US" sz="3200" u="sng" dirty="0" smtClean="0"/>
              <a:t>64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      149 g/mol</a:t>
            </a:r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	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71596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Review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91575" cy="5562600"/>
          </a:xfrm>
        </p:spPr>
        <p:txBody>
          <a:bodyPr/>
          <a:lstStyle/>
          <a:p>
            <a:r>
              <a:rPr lang="en-US" sz="3200" dirty="0" smtClean="0"/>
              <a:t>4.2</a:t>
            </a:r>
          </a:p>
          <a:p>
            <a:pPr lvl="1"/>
            <a:r>
              <a:rPr lang="en-US" sz="3200" dirty="0" smtClean="0"/>
              <a:t>Write the correct formulas for the following substances:</a:t>
            </a:r>
          </a:p>
          <a:p>
            <a:pPr marL="971550" lvl="1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Iron (III) oxide</a:t>
            </a:r>
          </a:p>
          <a:p>
            <a:pPr marL="971550" lvl="1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Cobalt (II) chloride</a:t>
            </a:r>
          </a:p>
          <a:p>
            <a:pPr marL="971550" lvl="1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Lead (IV) sulfide</a:t>
            </a:r>
          </a:p>
          <a:p>
            <a:pPr marL="971550" lvl="1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Nickel (II) 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71596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Review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91575" cy="5562600"/>
          </a:xfrm>
        </p:spPr>
        <p:txBody>
          <a:bodyPr/>
          <a:lstStyle/>
          <a:p>
            <a:r>
              <a:rPr lang="en-US" sz="3200" dirty="0" smtClean="0"/>
              <a:t>4.3</a:t>
            </a:r>
          </a:p>
          <a:p>
            <a:pPr lvl="1"/>
            <a:r>
              <a:rPr lang="en-US" sz="3200" dirty="0" smtClean="0"/>
              <a:t>Write the formulas for the following substances: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Aluminum phosphate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Sodium carbonate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Barium nitrate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Nickel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3200" dirty="0" smtClean="0"/>
              <a:t>) hydroxide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Ammonium sulfate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71596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Review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91575" cy="5562600"/>
          </a:xfrm>
        </p:spPr>
        <p:txBody>
          <a:bodyPr/>
          <a:lstStyle/>
          <a:p>
            <a:r>
              <a:rPr lang="en-US" sz="3200" dirty="0" smtClean="0"/>
              <a:t>4.4</a:t>
            </a:r>
          </a:p>
          <a:p>
            <a:pPr lvl="1"/>
            <a:r>
              <a:rPr lang="en-US" sz="3200" dirty="0" smtClean="0"/>
              <a:t>Name the following substances: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Ba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(PO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Ca(OH)</a:t>
            </a:r>
            <a:r>
              <a:rPr lang="en-US" sz="3200" baseline="-25000" dirty="0" smtClean="0"/>
              <a:t>2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Cl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3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FeSO</a:t>
            </a:r>
            <a:r>
              <a:rPr lang="en-US" sz="3200" baseline="-25000" dirty="0" smtClean="0"/>
              <a:t>4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71596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Review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91575" cy="5562600"/>
          </a:xfrm>
        </p:spPr>
        <p:txBody>
          <a:bodyPr/>
          <a:lstStyle/>
          <a:p>
            <a:r>
              <a:rPr lang="en-US" sz="3200" dirty="0" smtClean="0"/>
              <a:t>4.5</a:t>
            </a:r>
          </a:p>
          <a:p>
            <a:pPr lvl="1"/>
            <a:r>
              <a:rPr lang="en-US" sz="3200" dirty="0" smtClean="0"/>
              <a:t>Give the formulas for the following compounds: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Silicon </a:t>
            </a:r>
            <a:r>
              <a:rPr lang="en-US" sz="3200" dirty="0" err="1" smtClean="0"/>
              <a:t>tetrabromide</a:t>
            </a:r>
            <a:endParaRPr lang="en-US" sz="3200" dirty="0" smtClean="0"/>
          </a:p>
          <a:p>
            <a:pPr marL="971550" lvl="1" indent="-514350">
              <a:buAutoNum type="alphaLcParenR"/>
            </a:pPr>
            <a:r>
              <a:rPr lang="en-US" sz="3200" dirty="0" err="1" smtClean="0"/>
              <a:t>Dinitrogen</a:t>
            </a:r>
            <a:r>
              <a:rPr lang="en-US" sz="3200" dirty="0" smtClean="0"/>
              <a:t> monoxide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Carbon disulfide</a:t>
            </a:r>
          </a:p>
          <a:p>
            <a:pPr marL="971550" lvl="1" indent="-514350">
              <a:buAutoNum type="alphaLcParenR"/>
            </a:pPr>
            <a:r>
              <a:rPr lang="en-US" sz="3200" dirty="0" smtClean="0"/>
              <a:t>Phosphorus </a:t>
            </a:r>
            <a:r>
              <a:rPr lang="en-US" sz="3200" dirty="0" err="1" smtClean="0"/>
              <a:t>trichloride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Assigning Oxidation Numbers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0" y="1295400"/>
            <a:ext cx="4191000" cy="5562600"/>
          </a:xfrm>
        </p:spPr>
        <p:txBody>
          <a:bodyPr/>
          <a:lstStyle/>
          <a:p>
            <a:r>
              <a:rPr lang="en-US" sz="3200" dirty="0" smtClean="0"/>
              <a:t>Oxidation number, or oxidation state is the charge an atom would acquire if all its bonds were treated as ionic bonds.</a:t>
            </a:r>
            <a:endParaRPr lang="en-US" sz="3200" dirty="0"/>
          </a:p>
        </p:txBody>
      </p:sp>
      <p:pic>
        <p:nvPicPr>
          <p:cNvPr id="5" name="Picture 4" descr="c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3100"/>
            <a:ext cx="4762500" cy="4914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828800"/>
            <a:ext cx="952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67775" cy="1143000"/>
          </a:xfrm>
        </p:spPr>
        <p:txBody>
          <a:bodyPr/>
          <a:lstStyle/>
          <a:p>
            <a:r>
              <a:rPr lang="en-US" sz="4400" dirty="0" smtClean="0"/>
              <a:t>To find oxidation states of elements from chemical formulas: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7775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In compounds use the periodic table to find the oxidation state for each element</a:t>
            </a:r>
            <a:endParaRPr lang="en-US" sz="3200" dirty="0"/>
          </a:p>
        </p:txBody>
      </p:sp>
      <p:pic>
        <p:nvPicPr>
          <p:cNvPr id="4" name="Picture 3" descr="FG02_0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41600"/>
            <a:ext cx="6324600" cy="421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2590800"/>
            <a:ext cx="274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Memorize</a:t>
            </a:r>
            <a:r>
              <a:rPr lang="en-US" sz="3200" dirty="0" smtClean="0"/>
              <a:t>:</a:t>
            </a:r>
          </a:p>
          <a:p>
            <a:r>
              <a:rPr lang="en-US" sz="3200" b="1" dirty="0" smtClean="0"/>
              <a:t>O</a:t>
            </a:r>
            <a:r>
              <a:rPr lang="en-US" sz="3200" b="1" baseline="30000" dirty="0" smtClean="0"/>
              <a:t>-2</a:t>
            </a:r>
          </a:p>
          <a:p>
            <a:r>
              <a:rPr lang="en-US" sz="3200" dirty="0" smtClean="0"/>
              <a:t>except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en-US" sz="3200" baseline="30000" dirty="0" smtClean="0"/>
              <a:t>-1</a:t>
            </a:r>
          </a:p>
          <a:p>
            <a:endParaRPr lang="en-US" sz="3200" dirty="0" smtClean="0"/>
          </a:p>
          <a:p>
            <a:r>
              <a:rPr lang="en-US" sz="3200" b="1" dirty="0" smtClean="0"/>
              <a:t>H</a:t>
            </a:r>
            <a:r>
              <a:rPr lang="en-US" sz="3200" b="1" baseline="30000" dirty="0" smtClean="0"/>
              <a:t>+1</a:t>
            </a:r>
          </a:p>
          <a:p>
            <a:r>
              <a:rPr lang="en-US" sz="3200" dirty="0" smtClean="0"/>
              <a:t>except after a metal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NaH</a:t>
            </a:r>
            <a:r>
              <a:rPr lang="en-US" sz="3200" baseline="30000" dirty="0" smtClean="0"/>
              <a:t>-1</a:t>
            </a:r>
            <a:endParaRPr lang="en-US" sz="3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0"/>
            <a:ext cx="8867775" cy="1417638"/>
          </a:xfrm>
        </p:spPr>
        <p:txBody>
          <a:bodyPr/>
          <a:lstStyle/>
          <a:p>
            <a:r>
              <a:rPr lang="en-US" sz="4000" dirty="0" smtClean="0"/>
              <a:t>To find oxidation states of elements from chemical formulas: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715375" cy="5486400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sz="3200" dirty="0" smtClean="0"/>
              <a:t>The sum of the oxidation states in any substance = 0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	</a:t>
            </a:r>
            <a:r>
              <a:rPr lang="en-US" sz="3200" b="1" dirty="0" err="1" smtClean="0"/>
              <a:t>FeO</a:t>
            </a:r>
            <a:r>
              <a:rPr lang="en-US" sz="3200" dirty="0" smtClean="0"/>
              <a:t>	</a:t>
            </a:r>
          </a:p>
          <a:p>
            <a:pPr marL="514350" indent="-514350">
              <a:buNone/>
            </a:pPr>
            <a:r>
              <a:rPr lang="en-US" sz="3200" dirty="0" smtClean="0"/>
              <a:t>					</a:t>
            </a:r>
            <a:r>
              <a:rPr lang="en-US" sz="3200" b="1" dirty="0" smtClean="0"/>
              <a:t>Fe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3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	</a:t>
            </a:r>
            <a:r>
              <a:rPr lang="en-US" sz="3200" b="1" dirty="0" smtClean="0"/>
              <a:t>NO</a:t>
            </a:r>
            <a:r>
              <a:rPr lang="en-US" sz="3200" b="1" baseline="-25000" dirty="0" smtClean="0"/>
              <a:t>2 </a:t>
            </a:r>
            <a:endParaRPr lang="en-US" sz="3200" b="1" dirty="0" smtClean="0"/>
          </a:p>
          <a:p>
            <a:pPr marL="514350" indent="-514350">
              <a:buNone/>
            </a:pPr>
            <a:endParaRPr lang="en-US" sz="3200" b="1" baseline="-25000" dirty="0" smtClean="0"/>
          </a:p>
          <a:p>
            <a:pPr marL="514350" indent="-514350">
              <a:buNone/>
            </a:pPr>
            <a:r>
              <a:rPr lang="en-US" sz="3200" b="1" dirty="0" smtClean="0"/>
              <a:t>*</a:t>
            </a:r>
            <a:r>
              <a:rPr lang="en-US" sz="3200" dirty="0" smtClean="0"/>
              <a:t>Oxidation state of free elements = 0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Fe</a:t>
            </a:r>
            <a:r>
              <a:rPr lang="en-US" sz="3200" baseline="30000" dirty="0" smtClean="0"/>
              <a:t>0</a:t>
            </a:r>
            <a:r>
              <a:rPr lang="en-US" sz="3200" dirty="0" smtClean="0"/>
              <a:t>		O</a:t>
            </a:r>
            <a:r>
              <a:rPr lang="en-US" sz="3200" baseline="-25000" dirty="0" smtClean="0"/>
              <a:t>2</a:t>
            </a:r>
            <a:r>
              <a:rPr lang="en-US" sz="3200" baseline="30000" dirty="0" smtClean="0"/>
              <a:t>0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endParaRPr lang="en-US" sz="3200" b="1" baseline="-25000" dirty="0" smtClean="0"/>
          </a:p>
          <a:p>
            <a:pPr marL="514350" indent="-514350">
              <a:buNone/>
            </a:pPr>
            <a:endParaRPr lang="en-US" sz="3200" b="1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819400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+2  -2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429000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+3  -2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962400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+1  -2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4572000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+4  -2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42900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+2  -2 =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411480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+6  -6 =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472440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+2  -2 =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533400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+4  -4 = 0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1143000"/>
          </a:xfrm>
        </p:spPr>
        <p:txBody>
          <a:bodyPr/>
          <a:lstStyle/>
          <a:p>
            <a:r>
              <a:rPr lang="en-US" sz="4000" dirty="0" smtClean="0"/>
              <a:t>To find oxidation states of elements from chemical formulas: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7775" cy="5105400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sz="3200" dirty="0" smtClean="0"/>
              <a:t>Polyatomic ions add up to the charge of the  ion</a:t>
            </a:r>
          </a:p>
          <a:p>
            <a:pPr marL="514350" indent="-514350">
              <a:buAutoNum type="arabicPeriod" startAt="3"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(OH)</a:t>
            </a:r>
            <a:r>
              <a:rPr lang="en-US" sz="5400" baseline="30000" dirty="0" smtClean="0"/>
              <a:t>-</a:t>
            </a:r>
          </a:p>
          <a:p>
            <a:pPr marL="514350" indent="-514350">
              <a:buNone/>
            </a:pPr>
            <a:r>
              <a:rPr lang="en-US" sz="3200" dirty="0" smtClean="0"/>
              <a:t>	 </a:t>
            </a:r>
            <a:r>
              <a:rPr lang="en-US" sz="3200" dirty="0" smtClean="0">
                <a:solidFill>
                  <a:srgbClr val="FF0000"/>
                </a:solidFill>
              </a:rPr>
              <a:t>-2+1= -1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200" dirty="0" smtClean="0"/>
              <a:t>					(NH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+</a:t>
            </a:r>
          </a:p>
          <a:p>
            <a:pPr marL="514350" indent="-514350">
              <a:buNone/>
            </a:pPr>
            <a:r>
              <a:rPr lang="en-US" sz="3200" baseline="30000" dirty="0" smtClean="0"/>
              <a:t>	</a:t>
            </a:r>
            <a:endParaRPr lang="en-US" sz="3200" baseline="30000" dirty="0" smtClean="0"/>
          </a:p>
          <a:p>
            <a:pPr marL="514350" indent="-514350">
              <a:buNone/>
            </a:pPr>
            <a:r>
              <a:rPr lang="en-US" sz="3200" baseline="30000" dirty="0" smtClean="0"/>
              <a:t>	</a:t>
            </a:r>
            <a:r>
              <a:rPr lang="en-US" sz="3200" baseline="30000" dirty="0" smtClean="0"/>
              <a:t>				</a:t>
            </a:r>
            <a:r>
              <a:rPr lang="en-US" sz="3200" dirty="0" smtClean="0">
                <a:solidFill>
                  <a:srgbClr val="FF0000"/>
                </a:solidFill>
              </a:rPr>
              <a:t>-3+4= +1</a:t>
            </a:r>
            <a:endParaRPr lang="en-US" sz="3200" baseline="300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200" baseline="30000" dirty="0" smtClean="0"/>
              <a:t>	</a:t>
            </a:r>
            <a:r>
              <a:rPr lang="en-US" sz="3200" baseline="30000" dirty="0" smtClean="0"/>
              <a:t>	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971800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-2 +1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4114800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-3  +1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63_slide">
  <a:themeElements>
    <a:clrScheme name="Office Theme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ind_1963_slide</Template>
  <TotalTime>629</TotalTime>
  <Words>354</Words>
  <Application>Microsoft Office PowerPoint</Application>
  <PresentationFormat>On-screen Show (4:3)</PresentationFormat>
  <Paragraphs>140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ind_1963_slide</vt:lpstr>
      <vt:lpstr>1_Default Design</vt:lpstr>
      <vt:lpstr>Oxidation Numbers and Gram Molecular Mass</vt:lpstr>
      <vt:lpstr>Homework Review</vt:lpstr>
      <vt:lpstr>Homework Review</vt:lpstr>
      <vt:lpstr>Homework Review</vt:lpstr>
      <vt:lpstr>Homework Review</vt:lpstr>
      <vt:lpstr>Assigning Oxidation Numbers</vt:lpstr>
      <vt:lpstr>To find oxidation states of elements from chemical formulas:</vt:lpstr>
      <vt:lpstr>To find oxidation states of elements from chemical formulas:</vt:lpstr>
      <vt:lpstr>To find oxidation states of elements from chemical formulas:</vt:lpstr>
      <vt:lpstr>Slide 10</vt:lpstr>
      <vt:lpstr>Learning Check:</vt:lpstr>
      <vt:lpstr>Learning Check:</vt:lpstr>
      <vt:lpstr>Learning Check:</vt:lpstr>
      <vt:lpstr>Learning Check: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51</cp:revision>
  <dcterms:created xsi:type="dcterms:W3CDTF">2010-11-20T14:23:45Z</dcterms:created>
  <dcterms:modified xsi:type="dcterms:W3CDTF">2010-11-27T00:10:49Z</dcterms:modified>
</cp:coreProperties>
</file>