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sldIdLst>
    <p:sldId id="256" r:id="rId3"/>
    <p:sldId id="259" r:id="rId4"/>
    <p:sldId id="260" r:id="rId5"/>
    <p:sldId id="261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44A7F1-5AE0-4C19-BCE8-0C088A1FFA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A7F1-5AE0-4C19-BCE8-0C088A1FFAF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7EAB97-1C84-4E02-8D58-CA0499541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69963-DF4B-4FB9-AA8B-4A46D3F21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0F21-68A4-42E6-BCB3-880F895C2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DEB1C8-A409-4D03-B9B9-F4C7AC324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7BB7F-0ABF-498B-9352-14DA3C295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A9CF-6182-4D55-B3DF-79F80D0FF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4AF8D-E0D5-486F-B399-CCA0715A6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74EBB-60B4-4269-9A26-072E431B3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DAEB7-BFF1-431B-9FAE-D5A350EFA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0A02C-3DB2-4186-86DE-A10315977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CF10E-A511-47F9-8475-85BA488EA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5B200-5F50-4D30-96A4-A1BB061B3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A055C-05D7-4096-8C27-D653FD351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491CB-3493-444F-808A-7702A547A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85A33-DA2D-4040-9C9F-631A6F71E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6ADB8-163E-4038-89D9-B998E6EA0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02E85-3440-4F6D-A140-8C34FB98A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F9D8E-67A4-46FF-A964-D01630223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F09F2-A9D7-45CA-9842-605C716DD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1A0D0-2B26-4A6E-BFE1-005AF4756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C3B97-F9AA-40F5-B4F5-D075F2AAFD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AB541-AED1-4DB4-B6F1-5CDAE6BF7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A20513-6212-4EEE-8094-366F0625F0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C84F03-136D-4434-BAE7-FAB8789ED7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534400" cy="19812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of Chemical Reactions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nimation2_black_b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2286000"/>
            <a:ext cx="4410075" cy="441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71596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Review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91575" cy="5562600"/>
          </a:xfrm>
        </p:spPr>
        <p:txBody>
          <a:bodyPr/>
          <a:lstStyle/>
          <a:p>
            <a:r>
              <a:rPr lang="en-US" sz="3200" dirty="0" smtClean="0"/>
              <a:t>4.6</a:t>
            </a:r>
            <a:endParaRPr lang="en-US" sz="3200" dirty="0" smtClean="0"/>
          </a:p>
          <a:p>
            <a:pPr lvl="1"/>
            <a:r>
              <a:rPr lang="en-US" sz="3200" dirty="0" smtClean="0"/>
              <a:t>Find the oxidation number of the underlined element in each compound:</a:t>
            </a:r>
            <a:endParaRPr lang="en-US" sz="3200" dirty="0" smtClean="0"/>
          </a:p>
          <a:p>
            <a:pPr marL="971550" lvl="1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AutoNum type="alphaLcParenR"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71596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Review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91575" cy="5562600"/>
          </a:xfrm>
        </p:spPr>
        <p:txBody>
          <a:bodyPr/>
          <a:lstStyle/>
          <a:p>
            <a:r>
              <a:rPr lang="en-US" sz="3200" dirty="0" smtClean="0"/>
              <a:t>4.7</a:t>
            </a:r>
            <a:endParaRPr lang="en-US" sz="3200" dirty="0" smtClean="0"/>
          </a:p>
          <a:p>
            <a:pPr lvl="1"/>
            <a:r>
              <a:rPr lang="en-US" sz="3200" dirty="0" smtClean="0"/>
              <a:t>Find the oxidation number of the underlined element in each of the following ions:</a:t>
            </a:r>
            <a:endParaRPr lang="en-US" sz="3200" dirty="0" smtClean="0"/>
          </a:p>
          <a:p>
            <a:pPr marL="971550" lvl="1" indent="-514350">
              <a:buAutoNum type="alphaLcParenR"/>
            </a:pPr>
            <a:r>
              <a:rPr lang="en-US" sz="3200" u="sng" dirty="0" smtClean="0"/>
              <a:t>N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en-US" sz="3200" baseline="30000" dirty="0" smtClean="0"/>
              <a:t>-</a:t>
            </a:r>
            <a:endParaRPr lang="en-US" sz="3200" baseline="30000" dirty="0" smtClean="0"/>
          </a:p>
          <a:p>
            <a:pPr marL="971550" lvl="1" indent="-514350">
              <a:buAutoNum type="alphaLcParenR"/>
            </a:pPr>
            <a:r>
              <a:rPr lang="en-US" sz="3200" u="sng" dirty="0" smtClean="0"/>
              <a:t>P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3-</a:t>
            </a:r>
            <a:endParaRPr lang="en-US" sz="3200" baseline="30000" dirty="0" smtClean="0"/>
          </a:p>
          <a:p>
            <a:pPr marL="971550" lvl="1" indent="-514350">
              <a:buAutoNum type="alphaLcParenR"/>
            </a:pPr>
            <a:r>
              <a:rPr lang="en-US" sz="3200" u="sng" dirty="0" smtClean="0"/>
              <a:t>Mn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-</a:t>
            </a:r>
            <a:endParaRPr lang="en-US" sz="3200" baseline="30000" dirty="0" smtClean="0"/>
          </a:p>
          <a:p>
            <a:pPr marL="971550" lvl="1" indent="-514350">
              <a:buAutoNum type="alphaLcParenR"/>
            </a:pPr>
            <a:r>
              <a:rPr lang="en-US" sz="3200" u="sng" dirty="0" smtClean="0"/>
              <a:t>Cr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7</a:t>
            </a:r>
            <a:r>
              <a:rPr lang="en-US" sz="3200" baseline="30000" dirty="0" smtClean="0"/>
              <a:t>2-</a:t>
            </a:r>
            <a:endParaRPr lang="en-US" sz="32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71596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Review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91575" cy="5562600"/>
          </a:xfrm>
        </p:spPr>
        <p:txBody>
          <a:bodyPr/>
          <a:lstStyle/>
          <a:p>
            <a:r>
              <a:rPr lang="en-US" sz="3200" dirty="0" smtClean="0"/>
              <a:t>4.9</a:t>
            </a:r>
            <a:endParaRPr lang="en-US" sz="3200" dirty="0" smtClean="0"/>
          </a:p>
          <a:p>
            <a:pPr lvl="1"/>
            <a:r>
              <a:rPr lang="en-US" sz="3200" dirty="0" smtClean="0"/>
              <a:t>Find the molar mass to the nearest whole number of each of the following compounds:</a:t>
            </a:r>
            <a:endParaRPr lang="en-US" sz="3200" dirty="0" smtClean="0"/>
          </a:p>
          <a:p>
            <a:pPr marL="971550" lvl="1" indent="-514350">
              <a:buAutoNum type="alphaLcParenR"/>
            </a:pPr>
            <a:r>
              <a:rPr lang="en-US" sz="3200" dirty="0" smtClean="0"/>
              <a:t>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Cl</a:t>
            </a:r>
            <a:endParaRPr lang="en-US" sz="3200" baseline="-25000" dirty="0" smtClean="0"/>
          </a:p>
          <a:p>
            <a:pPr marL="971550" lvl="1" indent="-514350">
              <a:buAutoNum type="alphaLcParenR"/>
            </a:pPr>
            <a:r>
              <a:rPr lang="en-US" sz="3200" dirty="0" smtClean="0"/>
              <a:t>Fe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3</a:t>
            </a:r>
            <a:endParaRPr lang="en-US" sz="3200" baseline="-25000" dirty="0" smtClean="0"/>
          </a:p>
          <a:p>
            <a:pPr marL="971550" lvl="1" indent="-514350">
              <a:buAutoNum type="alphaLcParenR"/>
            </a:pPr>
            <a:r>
              <a:rPr lang="en-US" sz="3200" dirty="0" smtClean="0"/>
              <a:t>Sodium sulfate</a:t>
            </a:r>
            <a:endParaRPr lang="en-US" sz="3200" dirty="0" smtClean="0"/>
          </a:p>
          <a:p>
            <a:pPr marL="971550" lvl="1" indent="-514350">
              <a:buAutoNum type="alphaLcParenR"/>
            </a:pPr>
            <a:r>
              <a:rPr lang="en-US" sz="3200" dirty="0" smtClean="0"/>
              <a:t>Calcium carbonate</a:t>
            </a:r>
            <a:endParaRPr lang="en-US" sz="3200" dirty="0" smtClean="0"/>
          </a:p>
          <a:p>
            <a:pPr marL="971550" lvl="1" indent="-514350">
              <a:buAutoNum type="alphaLcParenR"/>
            </a:pPr>
            <a:r>
              <a:rPr lang="en-US" sz="3200" dirty="0" smtClean="0"/>
              <a:t>(NH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7</a:t>
            </a:r>
            <a:endParaRPr lang="en-US" sz="32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686800" cy="1143000"/>
          </a:xfrm>
        </p:spPr>
        <p:txBody>
          <a:bodyPr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of 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Reactions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r>
              <a:rPr lang="en-US" sz="3200" dirty="0" smtClean="0"/>
              <a:t>Change in color</a:t>
            </a:r>
          </a:p>
          <a:p>
            <a:r>
              <a:rPr lang="en-US" sz="3200" dirty="0" smtClean="0"/>
              <a:t>Change in temperature</a:t>
            </a:r>
          </a:p>
          <a:p>
            <a:r>
              <a:rPr lang="en-US" sz="3200" dirty="0" smtClean="0"/>
              <a:t>Bubbles</a:t>
            </a:r>
          </a:p>
          <a:p>
            <a:r>
              <a:rPr lang="en-US" sz="3200" dirty="0" smtClean="0"/>
              <a:t>Odor</a:t>
            </a:r>
          </a:p>
          <a:p>
            <a:r>
              <a:rPr lang="en-US" sz="3200" dirty="0" smtClean="0"/>
              <a:t>Cloudy</a:t>
            </a:r>
          </a:p>
          <a:p>
            <a:r>
              <a:rPr lang="en-US" sz="3200" dirty="0" smtClean="0"/>
              <a:t>Formation of a precipitate (little solid particles)</a:t>
            </a:r>
            <a:endParaRPr lang="en-US" sz="3200" dirty="0"/>
          </a:p>
        </p:txBody>
      </p:sp>
      <p:pic>
        <p:nvPicPr>
          <p:cNvPr id="7" name="Picture 6" descr="350802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752600"/>
            <a:ext cx="3048000" cy="3010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867775" cy="503238"/>
          </a:xfrm>
        </p:spPr>
        <p:txBody>
          <a:bodyPr/>
          <a:lstStyle/>
          <a:p>
            <a:r>
              <a:rPr lang="en-US" dirty="0" smtClean="0"/>
              <a:t>Minilab – Observing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67775" cy="5867400"/>
          </a:xfrm>
        </p:spPr>
        <p:txBody>
          <a:bodyPr/>
          <a:lstStyle/>
          <a:p>
            <a:r>
              <a:rPr lang="en-US" dirty="0" smtClean="0"/>
              <a:t>An indicator is a chemical that shows when change occurs during a chemical reaction.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Measure 10.0 </a:t>
            </a:r>
            <a:r>
              <a:rPr lang="en-US" dirty="0" err="1" smtClean="0"/>
              <a:t>mL</a:t>
            </a:r>
            <a:r>
              <a:rPr lang="en-US" dirty="0" smtClean="0"/>
              <a:t> distilled water in a graduated cylinder and pour it into the 100 </a:t>
            </a:r>
            <a:r>
              <a:rPr lang="en-US" dirty="0" err="1" smtClean="0"/>
              <a:t>mL</a:t>
            </a:r>
            <a:r>
              <a:rPr lang="en-US" dirty="0" smtClean="0"/>
              <a:t> beaker.  Add one drop of 0.1 M ammonia to the water.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Stir 15 drops of indicator into the solution with the stirring rod. Observe the solution’s color.  Measure its temperature with the thermometer.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Drop the effervescent tablet into the solution.  Observe what happens.  Record your observations, including any temperature change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91575" cy="579438"/>
          </a:xfrm>
        </p:spPr>
        <p:txBody>
          <a:bodyPr/>
          <a:lstStyle/>
          <a:p>
            <a:r>
              <a:rPr lang="en-US" dirty="0" smtClean="0"/>
              <a:t>Activity – Modeling 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91575" cy="5791200"/>
          </a:xfrm>
        </p:spPr>
        <p:txBody>
          <a:bodyPr/>
          <a:lstStyle/>
          <a:p>
            <a:pPr lvl="0"/>
            <a:r>
              <a:rPr lang="en-US" dirty="0" smtClean="0"/>
              <a:t>Obtain a model kit.  Use the following key: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– Oxygen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 </a:t>
            </a:r>
            <a:r>
              <a:rPr lang="en-US" dirty="0" smtClean="0"/>
              <a:t>– Hydrogen</a:t>
            </a:r>
          </a:p>
          <a:p>
            <a:r>
              <a:rPr lang="en-US" dirty="0" smtClean="0"/>
              <a:t>Black – Carbon</a:t>
            </a:r>
          </a:p>
          <a:p>
            <a:r>
              <a:rPr lang="en-US" dirty="0" smtClean="0"/>
              <a:t>Springs – </a:t>
            </a:r>
            <a:r>
              <a:rPr lang="en-US" dirty="0" smtClean="0"/>
              <a:t>Bond</a:t>
            </a:r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Make two molecules of hydrogen (H</a:t>
            </a:r>
            <a:r>
              <a:rPr lang="en-US" baseline="-25000" dirty="0" smtClean="0"/>
              <a:t>2</a:t>
            </a:r>
            <a:r>
              <a:rPr lang="en-US" dirty="0" smtClean="0"/>
              <a:t>), and one of oxygen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 smtClean="0"/>
              <a:t> 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“React” one H</a:t>
            </a:r>
            <a:r>
              <a:rPr lang="en-US" baseline="-25000" dirty="0" smtClean="0"/>
              <a:t>2</a:t>
            </a:r>
            <a:r>
              <a:rPr lang="en-US" dirty="0" smtClean="0"/>
              <a:t> with one O</a:t>
            </a:r>
            <a:r>
              <a:rPr lang="en-US" baseline="-25000" dirty="0" smtClean="0"/>
              <a:t>2</a:t>
            </a:r>
            <a:r>
              <a:rPr lang="en-US" dirty="0" smtClean="0"/>
              <a:t> by splitting the molecules and joining one oxygen atom to two hydrogen atoms.   Because there is an </a:t>
            </a:r>
            <a:r>
              <a:rPr lang="en-US" dirty="0" err="1" smtClean="0"/>
              <a:t>unreacted</a:t>
            </a:r>
            <a:r>
              <a:rPr lang="en-US" dirty="0" smtClean="0"/>
              <a:t> oxygen atom, you must react it with another hydrogen molecule to form a second water molecule.</a:t>
            </a:r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91575" cy="6172200"/>
          </a:xfrm>
        </p:spPr>
        <p:txBody>
          <a:bodyPr/>
          <a:lstStyle/>
          <a:p>
            <a:pPr lvl="0"/>
            <a:r>
              <a:rPr lang="en-US" dirty="0" smtClean="0"/>
              <a:t>Summarize what happened in this reaction by placing the number of each molecule reacted or formed in front of its formula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</a:p>
          <a:p>
            <a:r>
              <a:rPr lang="en-US" dirty="0" smtClean="0"/>
              <a:t>___ H</a:t>
            </a:r>
            <a:r>
              <a:rPr lang="en-US" baseline="-25000" dirty="0" smtClean="0"/>
              <a:t>2</a:t>
            </a:r>
            <a:r>
              <a:rPr lang="en-US" dirty="0" smtClean="0"/>
              <a:t> + ___ O</a:t>
            </a:r>
            <a:r>
              <a:rPr lang="en-US" baseline="-25000" dirty="0" smtClean="0"/>
              <a:t>2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___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Make one methane (CH</a:t>
            </a:r>
            <a:r>
              <a:rPr lang="en-US" baseline="-25000" dirty="0" smtClean="0"/>
              <a:t>4</a:t>
            </a:r>
            <a:r>
              <a:rPr lang="en-US" dirty="0" smtClean="0"/>
              <a:t>) molecules and 2 molecules of oxygen (O</a:t>
            </a:r>
            <a:r>
              <a:rPr lang="en-US" baseline="-25000" dirty="0" smtClean="0"/>
              <a:t>2</a:t>
            </a:r>
            <a:r>
              <a:rPr lang="en-US" dirty="0" smtClean="0"/>
              <a:t>).</a:t>
            </a:r>
            <a:endParaRPr lang="en-US" dirty="0" smtClean="0"/>
          </a:p>
          <a:p>
            <a:pPr lvl="0"/>
            <a:r>
              <a:rPr lang="en-US" dirty="0" smtClean="0"/>
              <a:t>Now “react” one methane (CH</a:t>
            </a:r>
            <a:r>
              <a:rPr lang="en-US" baseline="-25000" dirty="0" smtClean="0"/>
              <a:t>4</a:t>
            </a:r>
            <a:r>
              <a:rPr lang="en-US" dirty="0" smtClean="0"/>
              <a:t>) with two oxygen (O</a:t>
            </a:r>
            <a:r>
              <a:rPr lang="en-US" baseline="-25000" dirty="0" smtClean="0"/>
              <a:t>2</a:t>
            </a:r>
            <a:r>
              <a:rPr lang="en-US" dirty="0" smtClean="0"/>
              <a:t>) to produce 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 and water (H</a:t>
            </a:r>
            <a:r>
              <a:rPr lang="en-US" baseline="-25000" dirty="0" smtClean="0"/>
              <a:t>2</a:t>
            </a:r>
            <a:r>
              <a:rPr lang="en-US" dirty="0" smtClean="0"/>
              <a:t>O).  Continue reacting molecules of CH</a:t>
            </a:r>
            <a:r>
              <a:rPr lang="en-US" baseline="-25000" dirty="0" smtClean="0"/>
              <a:t>4</a:t>
            </a:r>
            <a:r>
              <a:rPr lang="en-US" dirty="0" smtClean="0"/>
              <a:t> and O</a:t>
            </a:r>
            <a:r>
              <a:rPr lang="en-US" baseline="-25000" dirty="0" smtClean="0"/>
              <a:t>2</a:t>
            </a:r>
            <a:r>
              <a:rPr lang="en-US" dirty="0" smtClean="0"/>
              <a:t> until all the reactant atoms have been used to form products.</a:t>
            </a:r>
          </a:p>
          <a:p>
            <a:r>
              <a:rPr lang="en-US" dirty="0" smtClean="0"/>
              <a:t> </a:t>
            </a:r>
            <a:r>
              <a:rPr lang="en-US" dirty="0" smtClean="0"/>
              <a:t>Summarized </a:t>
            </a:r>
            <a:r>
              <a:rPr lang="en-US" dirty="0" smtClean="0"/>
              <a:t>what happened in this reaction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</a:p>
          <a:p>
            <a:r>
              <a:rPr lang="en-US" dirty="0" smtClean="0"/>
              <a:t>___ CH</a:t>
            </a:r>
            <a:r>
              <a:rPr lang="en-US" baseline="-25000" dirty="0" smtClean="0"/>
              <a:t>4</a:t>
            </a:r>
            <a:r>
              <a:rPr lang="en-US" dirty="0" smtClean="0"/>
              <a:t> + ___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___ CO</a:t>
            </a:r>
            <a:r>
              <a:rPr lang="en-US" baseline="-25000" dirty="0" smtClean="0"/>
              <a:t>2</a:t>
            </a:r>
            <a:r>
              <a:rPr lang="en-US" dirty="0" smtClean="0"/>
              <a:t> + ___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Return you pieces to the model kits and return the model kits.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954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2                             2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57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              2                                2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63_slide">
  <a:themeElements>
    <a:clrScheme name="Office Theme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ind_1963_slide</Template>
  <TotalTime>666</TotalTime>
  <Words>241</Words>
  <Application>Microsoft Office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ind_1963_slide</vt:lpstr>
      <vt:lpstr>1_Default Design</vt:lpstr>
      <vt:lpstr>Evidence of Chemical Reactions</vt:lpstr>
      <vt:lpstr>Homework Review</vt:lpstr>
      <vt:lpstr>Homework Review</vt:lpstr>
      <vt:lpstr>Homework Review</vt:lpstr>
      <vt:lpstr>Evidence of  Chemical Reactions</vt:lpstr>
      <vt:lpstr>Minilab – Observing Change</vt:lpstr>
      <vt:lpstr>Activity – Modeling Chemical Reactions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55</cp:revision>
  <dcterms:created xsi:type="dcterms:W3CDTF">2010-11-20T14:23:45Z</dcterms:created>
  <dcterms:modified xsi:type="dcterms:W3CDTF">2010-11-27T00:49:56Z</dcterms:modified>
</cp:coreProperties>
</file>