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65" r:id="rId4"/>
    <p:sldId id="268" r:id="rId5"/>
    <p:sldId id="266" r:id="rId6"/>
    <p:sldId id="267" r:id="rId7"/>
    <p:sldId id="269" r:id="rId8"/>
    <p:sldId id="271" r:id="rId9"/>
    <p:sldId id="272" r:id="rId10"/>
    <p:sldId id="273" r:id="rId11"/>
    <p:sldId id="270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44A7F1-5AE0-4C19-BCE8-0C088A1FFA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A7F1-5AE0-4C19-BCE8-0C088A1FFA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7EAB97-1C84-4E02-8D58-CA0499541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9963-DF4B-4FB9-AA8B-4A46D3F21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40F21-68A4-42E6-BCB3-880F895C2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DEB1C8-A409-4D03-B9B9-F4C7AC3244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7BB7F-0ABF-498B-9352-14DA3C295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A9CF-6182-4D55-B3DF-79F80D0FF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AF8D-E0D5-486F-B399-CCA0715A6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74EBB-60B4-4269-9A26-072E431B3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AEB7-BFF1-431B-9FAE-D5A350EFA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0A02C-3DB2-4186-86DE-A10315977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5B200-5F50-4D30-96A4-A1BB061B3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CF10E-A511-47F9-8475-85BA488EA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055C-05D7-4096-8C27-D653FD351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91CB-3493-444F-808A-7702A547A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85A33-DA2D-4040-9C9F-631A6F71E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ADB8-163E-4038-89D9-B998E6EA0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02E85-3440-4F6D-A140-8C34FB98A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F9D8E-67A4-46FF-A964-D01630223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F09F2-A9D7-45CA-9842-605C716DD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A0D0-2B26-4A6E-BFE1-005AF4756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C3B97-F9AA-40F5-B4F5-D075F2AAF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AB541-AED1-4DB4-B6F1-5CDAE6BF7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A20513-6212-4EEE-8094-366F0625F0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C84F03-136D-4434-BAE7-FAB8789ED7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Z:\My%20Documents\Chemistry%201%20Power%20Point\04M02VD1.avi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534400" cy="990600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Equations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quadratic_formula_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2286" y="2362200"/>
            <a:ext cx="4281714" cy="4495800"/>
          </a:xfrm>
          <a:prstGeom prst="rect">
            <a:avLst/>
          </a:prstGeom>
        </p:spPr>
      </p:pic>
      <p:pic>
        <p:nvPicPr>
          <p:cNvPr id="6" name="Picture 5" descr="sn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67775" cy="1143000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91575" cy="525780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__N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__H</a:t>
            </a:r>
            <a:r>
              <a:rPr lang="en-US" sz="3200" baseline="-25000" dirty="0" smtClean="0"/>
              <a:t>2 </a:t>
            </a:r>
            <a:r>
              <a:rPr lang="en-US" sz="3200" dirty="0" smtClean="0">
                <a:sym typeface="Wingdings" pitchFamily="2" charset="2"/>
              </a:rPr>
              <a:t> __NH</a:t>
            </a:r>
            <a:r>
              <a:rPr lang="en-US" sz="3200" baseline="-25000" dirty="0" smtClean="0">
                <a:sym typeface="Wingdings" pitchFamily="2" charset="2"/>
              </a:rPr>
              <a:t>3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__</a:t>
            </a:r>
            <a:r>
              <a:rPr lang="en-US" sz="3200" dirty="0" smtClean="0"/>
              <a:t>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sz="3200" dirty="0" smtClean="0"/>
              <a:t>+ </a:t>
            </a:r>
            <a:r>
              <a:rPr lang="en-US" sz="3200" dirty="0" smtClean="0"/>
              <a:t>__O</a:t>
            </a:r>
            <a:r>
              <a:rPr lang="en-US" sz="3200" baseline="-25000" dirty="0" smtClean="0"/>
              <a:t>2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>
                <a:sym typeface="Wingdings" pitchFamily="2" charset="2"/>
              </a:rPr>
              <a:t>__HNO</a:t>
            </a:r>
            <a:r>
              <a:rPr lang="en-US" sz="3200" baseline="-25000" dirty="0" smtClean="0">
                <a:sym typeface="Wingdings" pitchFamily="2" charset="2"/>
              </a:rPr>
              <a:t>3 </a:t>
            </a:r>
            <a:r>
              <a:rPr lang="en-US" sz="3200" dirty="0" smtClean="0">
                <a:sym typeface="Wingdings" pitchFamily="2" charset="2"/>
              </a:rPr>
              <a:t>+ __H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endParaRPr lang="en-US" sz="3200" baseline="-25000" dirty="0" smtClean="0">
              <a:sym typeface="Wingdings" pitchFamily="2" charset="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__H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/>
              <a:t>+ </a:t>
            </a:r>
            <a:r>
              <a:rPr lang="en-US" sz="3200" dirty="0" smtClean="0"/>
              <a:t>__Fe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3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>
                <a:sym typeface="Wingdings" pitchFamily="2" charset="2"/>
              </a:rPr>
              <a:t>__Fe</a:t>
            </a:r>
            <a:r>
              <a:rPr lang="en-US" sz="3200" baseline="-25000" dirty="0" smtClean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+ __H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endParaRPr lang="en-US" sz="3200" baseline="-25000" dirty="0" smtClean="0">
              <a:sym typeface="Wingdings" pitchFamily="2" charset="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__C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</a:t>
            </a:r>
            <a:r>
              <a:rPr lang="en-US" sz="3200" dirty="0" smtClean="0"/>
              <a:t>+ __O</a:t>
            </a:r>
            <a:r>
              <a:rPr lang="en-US" sz="3200" baseline="-25000" dirty="0" smtClean="0"/>
              <a:t>2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>
                <a:sym typeface="Wingdings" pitchFamily="2" charset="2"/>
              </a:rPr>
              <a:t>__CO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baseline="-25000" dirty="0" smtClean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+ __H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endParaRPr lang="en-US" sz="3200" baseline="-25000" dirty="0" smtClean="0">
              <a:sym typeface="Wingdings" pitchFamily="2" charset="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32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828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3           2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 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96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3                            2           3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105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3           2             2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67775" cy="1143000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Harder Practice!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__N</a:t>
            </a:r>
            <a:r>
              <a:rPr lang="en-US" sz="3200" dirty="0" smtClean="0"/>
              <a:t>a</a:t>
            </a:r>
            <a:r>
              <a:rPr lang="en-US" sz="3200" dirty="0" smtClean="0"/>
              <a:t> + __H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dirty="0" smtClean="0">
                <a:sym typeface="Wingdings" pitchFamily="2" charset="2"/>
              </a:rPr>
              <a:t> __</a:t>
            </a:r>
            <a:r>
              <a:rPr lang="en-US" sz="3200" dirty="0" err="1" smtClean="0">
                <a:sym typeface="Wingdings" pitchFamily="2" charset="2"/>
              </a:rPr>
              <a:t>NaOH</a:t>
            </a:r>
            <a:r>
              <a:rPr lang="en-US" sz="3200" dirty="0" smtClean="0">
                <a:sym typeface="Wingdings" pitchFamily="2" charset="2"/>
              </a:rPr>
              <a:t> + __H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__</a:t>
            </a:r>
            <a:r>
              <a:rPr lang="en-US" sz="3200" dirty="0" smtClean="0"/>
              <a:t>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sz="3200" dirty="0" smtClean="0"/>
              <a:t>+ </a:t>
            </a:r>
            <a:r>
              <a:rPr lang="en-US" sz="3200" dirty="0" smtClean="0"/>
              <a:t>__O</a:t>
            </a:r>
            <a:r>
              <a:rPr lang="en-US" sz="3200" baseline="-25000" dirty="0" smtClean="0"/>
              <a:t>2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>
                <a:sym typeface="Wingdings" pitchFamily="2" charset="2"/>
              </a:rPr>
              <a:t>__NO</a:t>
            </a:r>
            <a:r>
              <a:rPr lang="en-US" sz="3200" baseline="-25000" dirty="0" smtClean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+ __H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endParaRPr lang="en-US" sz="3200" baseline="-25000" dirty="0" smtClean="0">
              <a:sym typeface="Wingdings" pitchFamily="2" charset="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>
                <a:sym typeface="Wingdings" pitchFamily="2" charset="2"/>
              </a:rPr>
              <a:t>Copper (II) sulfide + nitric acid </a:t>
            </a:r>
          </a:p>
          <a:p>
            <a:pPr marL="457200" indent="-45720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copper (II) sulfate + nitrogen dioxide + water</a:t>
            </a:r>
          </a:p>
          <a:p>
            <a:pPr marL="457200" indent="-45720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457200" indent="-457200">
              <a:buNone/>
            </a:pPr>
            <a:r>
              <a:rPr lang="en-US" sz="3200" dirty="0" smtClean="0"/>
              <a:t>__</a:t>
            </a:r>
            <a:r>
              <a:rPr lang="en-US" sz="3200" dirty="0" err="1" smtClean="0"/>
              <a:t>CuS</a:t>
            </a:r>
            <a:r>
              <a:rPr lang="en-US" sz="3200" dirty="0" smtClean="0"/>
              <a:t> </a:t>
            </a:r>
            <a:r>
              <a:rPr lang="en-US" sz="3200" dirty="0" smtClean="0"/>
              <a:t>+ </a:t>
            </a:r>
            <a:r>
              <a:rPr lang="en-US" sz="3200" dirty="0" smtClean="0"/>
              <a:t>__HNO</a:t>
            </a:r>
            <a:r>
              <a:rPr lang="en-US" sz="3200" baseline="-25000" dirty="0" smtClean="0"/>
              <a:t>3</a:t>
            </a:r>
            <a:r>
              <a:rPr lang="en-US" sz="3200" baseline="-250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__</a:t>
            </a:r>
            <a:r>
              <a:rPr lang="en-US" sz="3200" dirty="0" smtClean="0">
                <a:sym typeface="Wingdings" pitchFamily="2" charset="2"/>
              </a:rPr>
              <a:t>CuSO</a:t>
            </a:r>
            <a:r>
              <a:rPr lang="en-US" sz="3200" baseline="-25000" dirty="0" smtClean="0">
                <a:sym typeface="Wingdings" pitchFamily="2" charset="2"/>
              </a:rPr>
              <a:t>4</a:t>
            </a:r>
            <a:r>
              <a:rPr lang="en-US" sz="3200" baseline="-25000" dirty="0" smtClean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+ </a:t>
            </a:r>
            <a:r>
              <a:rPr lang="en-US" sz="3200" dirty="0" smtClean="0">
                <a:sym typeface="Wingdings" pitchFamily="2" charset="2"/>
              </a:rPr>
              <a:t>__NO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 + __</a:t>
            </a:r>
            <a:r>
              <a:rPr lang="en-US" sz="3200" dirty="0" smtClean="0">
                <a:sym typeface="Wingdings" pitchFamily="2" charset="2"/>
              </a:rPr>
              <a:t>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endParaRPr lang="en-US" sz="3200" baseline="-25000" dirty="0" smtClean="0">
              <a:sym typeface="Wingdings" pitchFamily="2" charset="2"/>
            </a:endParaRPr>
          </a:p>
          <a:p>
            <a:pPr marL="457200" indent="-45720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457200" indent="-45720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457200" indent="-457200">
              <a:buNone/>
            </a:pPr>
            <a:endParaRPr lang="en-US" sz="3200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          2             2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4             5           4           6  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43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        8             4         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Chemical Reaction</a:t>
            </a:r>
          </a:p>
        </p:txBody>
      </p:sp>
      <p:sp>
        <p:nvSpPr>
          <p:cNvPr id="1126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2672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 dirty="0" smtClean="0"/>
              <a:t>    Reactants                          Products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3000" b="1" dirty="0" smtClean="0"/>
          </a:p>
        </p:txBody>
      </p:sp>
      <p:sp>
        <p:nvSpPr>
          <p:cNvPr id="11270" name="Rectangle 1028"/>
          <p:cNvSpPr>
            <a:spLocks noChangeArrowheads="1"/>
          </p:cNvSpPr>
          <p:nvPr/>
        </p:nvSpPr>
        <p:spPr bwMode="auto">
          <a:xfrm>
            <a:off x="762000" y="2209800"/>
            <a:ext cx="3048000" cy="26670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endParaRPr lang="en-US"/>
          </a:p>
        </p:txBody>
      </p:sp>
      <p:sp>
        <p:nvSpPr>
          <p:cNvPr id="11271" name="Rectangle 1029"/>
          <p:cNvSpPr>
            <a:spLocks noChangeArrowheads="1"/>
          </p:cNvSpPr>
          <p:nvPr/>
        </p:nvSpPr>
        <p:spPr bwMode="auto">
          <a:xfrm>
            <a:off x="5334000" y="2133600"/>
            <a:ext cx="3048000" cy="26670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1031"/>
          <p:cNvSpPr>
            <a:spLocks noChangeArrowheads="1"/>
          </p:cNvSpPr>
          <p:nvPr/>
        </p:nvSpPr>
        <p:spPr bwMode="auto">
          <a:xfrm>
            <a:off x="6629400" y="41148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32"/>
          <p:cNvSpPr>
            <a:spLocks noChangeArrowheads="1"/>
          </p:cNvSpPr>
          <p:nvPr/>
        </p:nvSpPr>
        <p:spPr bwMode="auto">
          <a:xfrm>
            <a:off x="1143000" y="35814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033"/>
          <p:cNvSpPr>
            <a:spLocks noChangeArrowheads="1"/>
          </p:cNvSpPr>
          <p:nvPr/>
        </p:nvSpPr>
        <p:spPr bwMode="auto">
          <a:xfrm>
            <a:off x="2286000" y="35052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034"/>
          <p:cNvSpPr>
            <a:spLocks noChangeArrowheads="1"/>
          </p:cNvSpPr>
          <p:nvPr/>
        </p:nvSpPr>
        <p:spPr bwMode="auto">
          <a:xfrm>
            <a:off x="2895600" y="42672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035"/>
          <p:cNvSpPr>
            <a:spLocks noChangeArrowheads="1"/>
          </p:cNvSpPr>
          <p:nvPr/>
        </p:nvSpPr>
        <p:spPr bwMode="auto">
          <a:xfrm>
            <a:off x="2971800" y="2667000"/>
            <a:ext cx="381000" cy="381000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036"/>
          <p:cNvSpPr>
            <a:spLocks noChangeArrowheads="1"/>
          </p:cNvSpPr>
          <p:nvPr/>
        </p:nvSpPr>
        <p:spPr bwMode="auto">
          <a:xfrm>
            <a:off x="1981200" y="4191000"/>
            <a:ext cx="381000" cy="381000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037"/>
          <p:cNvSpPr>
            <a:spLocks noChangeArrowheads="1"/>
          </p:cNvSpPr>
          <p:nvPr/>
        </p:nvSpPr>
        <p:spPr bwMode="auto">
          <a:xfrm>
            <a:off x="1066800" y="2743200"/>
            <a:ext cx="381000" cy="381000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038"/>
          <p:cNvSpPr>
            <a:spLocks noChangeArrowheads="1"/>
          </p:cNvSpPr>
          <p:nvPr/>
        </p:nvSpPr>
        <p:spPr bwMode="auto">
          <a:xfrm>
            <a:off x="1905000" y="25146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1039"/>
          <p:cNvSpPr>
            <a:spLocks noChangeArrowheads="1"/>
          </p:cNvSpPr>
          <p:nvPr/>
        </p:nvSpPr>
        <p:spPr bwMode="auto">
          <a:xfrm>
            <a:off x="7086600" y="4191000"/>
            <a:ext cx="381000" cy="381000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1040"/>
          <p:cNvSpPr>
            <a:spLocks noChangeArrowheads="1"/>
          </p:cNvSpPr>
          <p:nvPr/>
        </p:nvSpPr>
        <p:spPr bwMode="auto">
          <a:xfrm>
            <a:off x="5715000" y="29718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1041"/>
          <p:cNvSpPr>
            <a:spLocks noChangeArrowheads="1"/>
          </p:cNvSpPr>
          <p:nvPr/>
        </p:nvSpPr>
        <p:spPr bwMode="auto">
          <a:xfrm>
            <a:off x="6172200" y="3048000"/>
            <a:ext cx="381000" cy="381000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Oval 1042"/>
          <p:cNvSpPr>
            <a:spLocks noChangeArrowheads="1"/>
          </p:cNvSpPr>
          <p:nvPr/>
        </p:nvSpPr>
        <p:spPr bwMode="auto">
          <a:xfrm>
            <a:off x="7315200" y="34290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1043"/>
          <p:cNvSpPr>
            <a:spLocks noChangeArrowheads="1"/>
          </p:cNvSpPr>
          <p:nvPr/>
        </p:nvSpPr>
        <p:spPr bwMode="auto">
          <a:xfrm>
            <a:off x="7772400" y="3505200"/>
            <a:ext cx="381000" cy="381000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1044"/>
          <p:cNvSpPr>
            <a:spLocks noChangeArrowheads="1"/>
          </p:cNvSpPr>
          <p:nvPr/>
        </p:nvSpPr>
        <p:spPr bwMode="auto">
          <a:xfrm>
            <a:off x="7086600" y="25146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62400" y="34290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3848100" y="4610100"/>
            <a:ext cx="14485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86200" y="5486400"/>
            <a:ext cx="335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Yields (produces)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a Chemical Equation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191000"/>
          </a:xfrm>
        </p:spPr>
        <p:txBody>
          <a:bodyPr/>
          <a:lstStyle/>
          <a:p>
            <a:pPr>
              <a:buSzPct val="110000"/>
              <a:buFont typeface="Wingdings" pitchFamily="2" charset="2"/>
              <a:buNone/>
            </a:pPr>
            <a:r>
              <a:rPr lang="en-US" sz="3000" b="1" dirty="0" smtClean="0"/>
              <a:t>   Chemical symbols give a “before-and-after” picture of a chemical reaction</a:t>
            </a:r>
          </a:p>
          <a:p>
            <a:pPr>
              <a:lnSpc>
                <a:spcPct val="120000"/>
              </a:lnSpc>
              <a:buSzPct val="110000"/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99FF33"/>
                </a:solidFill>
              </a:rPr>
              <a:t>	     	 </a:t>
            </a:r>
            <a:r>
              <a:rPr lang="en-US" sz="3000" b="1" i="1" dirty="0" smtClean="0">
                <a:solidFill>
                  <a:srgbClr val="FF0000"/>
                </a:solidFill>
              </a:rPr>
              <a:t>Reactants</a:t>
            </a:r>
            <a:r>
              <a:rPr lang="en-US" sz="3000" b="1" i="1" dirty="0" smtClean="0">
                <a:solidFill>
                  <a:srgbClr val="99FF33"/>
                </a:solidFill>
              </a:rPr>
              <a:t>			</a:t>
            </a:r>
            <a:r>
              <a:rPr lang="en-US" sz="3000" b="1" i="1" dirty="0" smtClean="0">
                <a:solidFill>
                  <a:srgbClr val="FF0000"/>
                </a:solidFill>
              </a:rPr>
              <a:t>Products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 dirty="0" smtClean="0"/>
              <a:t>	 </a:t>
            </a:r>
            <a:r>
              <a:rPr lang="en-US" sz="3000" b="1" dirty="0" err="1" smtClean="0"/>
              <a:t>MgO</a:t>
            </a:r>
            <a:r>
              <a:rPr lang="en-US" sz="3000" b="1" dirty="0" smtClean="0"/>
              <a:t>     +      C			CO     +    Mg</a:t>
            </a:r>
          </a:p>
          <a:p>
            <a:pPr>
              <a:buFontTx/>
              <a:buNone/>
            </a:pPr>
            <a:endParaRPr lang="en-US" sz="3000" b="1" dirty="0" smtClean="0"/>
          </a:p>
          <a:p>
            <a:pPr>
              <a:buFontTx/>
              <a:buNone/>
            </a:pPr>
            <a:r>
              <a:rPr lang="en-US" sz="2800" b="1" dirty="0" smtClean="0"/>
              <a:t>magnesium oxide     </a:t>
            </a:r>
            <a:r>
              <a:rPr lang="en-US" sz="2800" b="1" dirty="0" smtClean="0">
                <a:solidFill>
                  <a:srgbClr val="FF0000"/>
                </a:solidFill>
              </a:rPr>
              <a:t>to yield</a:t>
            </a:r>
            <a:r>
              <a:rPr lang="en-US" sz="2800" b="1" dirty="0" smtClean="0">
                <a:solidFill>
                  <a:srgbClr val="66FF33"/>
                </a:solidFill>
              </a:rPr>
              <a:t>    </a:t>
            </a:r>
            <a:r>
              <a:rPr lang="en-US" sz="2800" b="1" dirty="0" smtClean="0"/>
              <a:t>carbon </a:t>
            </a:r>
            <a:r>
              <a:rPr lang="en-US" sz="2800" b="1" dirty="0" smtClean="0"/>
              <a:t>monoxide</a:t>
            </a:r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reacts</a:t>
            </a:r>
            <a:r>
              <a:rPr lang="en-US" sz="2800" b="1" dirty="0" smtClean="0"/>
              <a:t> with carbon                     and magnesium </a:t>
            </a:r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>
            <a:off x="3886200" y="3962400"/>
            <a:ext cx="1371600" cy="0"/>
          </a:xfrm>
          <a:prstGeom prst="line">
            <a:avLst/>
          </a:prstGeom>
          <a:noFill/>
          <a:ln w="50800">
            <a:solidFill>
              <a:srgbClr val="FF6633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15375" cy="579438"/>
          </a:xfrm>
        </p:spPr>
        <p:txBody>
          <a:bodyPr/>
          <a:lstStyle/>
          <a:p>
            <a:r>
              <a:rPr lang="en-US" sz="3600" dirty="0" smtClean="0"/>
              <a:t>Ways to represent a chemical reaction: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91575" cy="5486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u="sng" dirty="0" smtClean="0"/>
              <a:t>Word Equation</a:t>
            </a:r>
          </a:p>
          <a:p>
            <a:pPr marL="914400" lvl="1" indent="-514350">
              <a:buNone/>
            </a:pPr>
            <a:r>
              <a:rPr lang="en-US" sz="3200" dirty="0" smtClean="0"/>
              <a:t>	hydrogen + oxygen </a:t>
            </a:r>
            <a:r>
              <a:rPr lang="en-US" sz="3200" dirty="0" smtClean="0">
                <a:sym typeface="Wingdings" pitchFamily="2" charset="2"/>
              </a:rPr>
              <a:t> water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u="sng" dirty="0" smtClean="0"/>
              <a:t>Skeleton Equation</a:t>
            </a:r>
          </a:p>
          <a:p>
            <a:pPr marL="914400" lvl="1" indent="-514350">
              <a:buNone/>
            </a:pPr>
            <a:r>
              <a:rPr lang="en-US" sz="3200" dirty="0" smtClean="0"/>
              <a:t>	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u="sng" dirty="0" smtClean="0"/>
              <a:t>Balanced Equation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2H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2H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endParaRPr lang="en-US" sz="3200" dirty="0"/>
          </a:p>
        </p:txBody>
      </p:sp>
      <p:pic>
        <p:nvPicPr>
          <p:cNvPr id="4" name="Picture 3" descr="wa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8098" y="3795889"/>
            <a:ext cx="4451840" cy="30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67775" cy="1143000"/>
          </a:xfrm>
        </p:spPr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Balancing Equations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91575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Write the skeleton equation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Make sure compound adds to zero using 	</a:t>
            </a:r>
            <a:r>
              <a:rPr lang="en-US" sz="3200" u="sng" dirty="0" smtClean="0"/>
              <a:t>subscripts</a:t>
            </a:r>
            <a:endParaRPr lang="en-US" sz="3200" u="sng" dirty="0" smtClean="0"/>
          </a:p>
          <a:p>
            <a:pPr marL="514350" indent="-514350">
              <a:buNone/>
            </a:pPr>
            <a:r>
              <a:rPr lang="en-US" sz="3200" dirty="0" smtClean="0"/>
              <a:t>					Mg +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err="1" smtClean="0">
                <a:sym typeface="Wingdings" pitchFamily="2" charset="2"/>
              </a:rPr>
              <a:t>MgO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2.  Start counting on the left and balance using   </a:t>
            </a:r>
            <a:r>
              <a:rPr lang="en-US" sz="3200" u="sng" dirty="0" smtClean="0"/>
              <a:t>coefficients</a:t>
            </a:r>
          </a:p>
          <a:p>
            <a:pPr marL="514350" indent="-514350">
              <a:buNone/>
            </a:pPr>
            <a:r>
              <a:rPr lang="en-US" sz="3200" dirty="0" smtClean="0"/>
              <a:t>				___ Mg + ___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___ </a:t>
            </a:r>
            <a:r>
              <a:rPr lang="en-US" sz="3200" dirty="0" err="1" smtClean="0">
                <a:sym typeface="Wingdings" pitchFamily="2" charset="2"/>
              </a:rPr>
              <a:t>MgO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3.  At arrow repeat until done</a:t>
            </a:r>
          </a:p>
          <a:p>
            <a:pPr marL="914400" lvl="1" indent="-514350">
              <a:buNone/>
            </a:pPr>
            <a:r>
              <a:rPr lang="en-US" sz="3200" dirty="0" smtClean="0"/>
              <a:t>	You can make odd numbers even ( X 2)</a:t>
            </a:r>
          </a:p>
          <a:p>
            <a:pPr marL="914400" lvl="1" indent="-514350">
              <a:buNone/>
            </a:pPr>
            <a:r>
              <a:rPr lang="en-US" sz="3200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00800" y="304800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+2   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953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2                                2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30200"/>
            <a:ext cx="8280400" cy="1117600"/>
          </a:xfrm>
          <a:noFill/>
          <a:ln w="38100" cap="flat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in Balancing An Equation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763000" cy="4495800"/>
          </a:xfrm>
          <a:noFill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/>
              <a:t>	      Fe</a:t>
            </a:r>
            <a:r>
              <a:rPr lang="en-US" sz="3000" b="1" baseline="-25000" dirty="0" smtClean="0"/>
              <a:t>3</a:t>
            </a:r>
            <a:r>
              <a:rPr lang="en-US" sz="3000" b="1" dirty="0" smtClean="0"/>
              <a:t>O</a:t>
            </a:r>
            <a:r>
              <a:rPr lang="en-US" sz="3000" b="1" baseline="-25000" dirty="0" smtClean="0"/>
              <a:t>4</a:t>
            </a:r>
            <a:r>
              <a:rPr lang="en-US" sz="3000" b="1" dirty="0" smtClean="0"/>
              <a:t>  +   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	              Fe   +</a:t>
            </a:r>
            <a:r>
              <a:rPr lang="en-US" sz="3000" b="1" baseline="30000" dirty="0" smtClean="0"/>
              <a:t>   </a:t>
            </a:r>
            <a:r>
              <a:rPr lang="en-US" sz="3000" b="1" dirty="0" smtClean="0"/>
              <a:t>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O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3000" b="1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Fe:</a:t>
            </a:r>
            <a:r>
              <a:rPr lang="en-US" sz="3000" b="1" dirty="0" smtClean="0"/>
              <a:t>	</a:t>
            </a: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Fe</a:t>
            </a:r>
            <a:r>
              <a:rPr lang="en-US" sz="3000" b="1" baseline="-25000" dirty="0" smtClean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3000" b="1" dirty="0" smtClean="0"/>
              <a:t>O</a:t>
            </a:r>
            <a:r>
              <a:rPr lang="en-US" sz="3000" b="1" baseline="-25000" dirty="0" smtClean="0"/>
              <a:t>4</a:t>
            </a:r>
            <a:r>
              <a:rPr lang="en-US" sz="3000" b="1" dirty="0" smtClean="0"/>
              <a:t>   +   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	            </a:t>
            </a:r>
            <a:r>
              <a:rPr lang="en-US" sz="3000" b="1" dirty="0" smtClean="0">
                <a:solidFill>
                  <a:srgbClr val="FF0000"/>
                </a:solidFill>
              </a:rPr>
              <a:t>3</a:t>
            </a:r>
            <a:r>
              <a:rPr lang="en-US" sz="3000" b="1" dirty="0" smtClean="0"/>
              <a:t> Fe   +</a:t>
            </a:r>
            <a:r>
              <a:rPr lang="en-US" sz="3000" b="1" baseline="30000" dirty="0" smtClean="0"/>
              <a:t>   </a:t>
            </a:r>
            <a:r>
              <a:rPr lang="en-US" sz="3000" b="1" dirty="0" smtClean="0"/>
              <a:t>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O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3000" b="1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O:</a:t>
            </a:r>
            <a:r>
              <a:rPr lang="en-US" sz="3000" b="1" dirty="0" smtClean="0">
                <a:solidFill>
                  <a:schemeClr val="accent2"/>
                </a:solidFill>
              </a:rPr>
              <a:t>	</a:t>
            </a:r>
            <a:r>
              <a:rPr lang="en-US" sz="3000" b="1" dirty="0" smtClean="0"/>
              <a:t>Fe</a:t>
            </a:r>
            <a:r>
              <a:rPr lang="en-US" sz="3000" b="1" baseline="-25000" dirty="0" smtClean="0"/>
              <a:t>3</a:t>
            </a:r>
            <a:r>
              <a:rPr lang="en-US" sz="3000" b="1" dirty="0" smtClean="0">
                <a:solidFill>
                  <a:srgbClr val="7030A0"/>
                </a:solidFill>
              </a:rPr>
              <a:t>O</a:t>
            </a:r>
            <a:r>
              <a:rPr lang="en-US" sz="3000" b="1" baseline="-25000" dirty="0" smtClean="0">
                <a:solidFill>
                  <a:srgbClr val="7030A0"/>
                </a:solidFill>
              </a:rPr>
              <a:t>4</a:t>
            </a:r>
            <a:r>
              <a:rPr lang="en-US" sz="3000" b="1" dirty="0" smtClean="0"/>
              <a:t>   +   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	            3 Fe   +</a:t>
            </a:r>
            <a:r>
              <a:rPr lang="en-US" sz="3000" b="1" baseline="30000" dirty="0" smtClean="0"/>
              <a:t>   </a:t>
            </a:r>
            <a:r>
              <a:rPr lang="en-US" sz="3000" b="1" dirty="0" smtClean="0">
                <a:solidFill>
                  <a:srgbClr val="7030A0"/>
                </a:solidFill>
              </a:rPr>
              <a:t>4</a:t>
            </a:r>
            <a:r>
              <a:rPr lang="en-US" sz="3000" b="1" baseline="30000" dirty="0" smtClean="0"/>
              <a:t> </a:t>
            </a:r>
            <a:r>
              <a:rPr lang="en-US" sz="3000" b="1" dirty="0" smtClean="0"/>
              <a:t>H</a:t>
            </a:r>
            <a:r>
              <a:rPr lang="en-US" sz="3000" b="1" baseline="-25000" dirty="0" smtClean="0"/>
              <a:t>2</a:t>
            </a:r>
            <a:r>
              <a:rPr lang="en-US" sz="3000" b="1" dirty="0" smtClean="0">
                <a:solidFill>
                  <a:srgbClr val="7030A0"/>
                </a:solidFill>
              </a:rPr>
              <a:t>O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3000" b="1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H: </a:t>
            </a:r>
            <a:r>
              <a:rPr lang="en-US" sz="3000" b="1" dirty="0" smtClean="0"/>
              <a:t>	Fe</a:t>
            </a:r>
            <a:r>
              <a:rPr lang="en-US" sz="3000" b="1" baseline="-25000" dirty="0" smtClean="0"/>
              <a:t>3</a:t>
            </a:r>
            <a:r>
              <a:rPr lang="en-US" sz="3000" b="1" dirty="0" smtClean="0"/>
              <a:t>O</a:t>
            </a:r>
            <a:r>
              <a:rPr lang="en-US" sz="3000" b="1" baseline="-25000" dirty="0" smtClean="0"/>
              <a:t>4</a:t>
            </a:r>
            <a:r>
              <a:rPr lang="en-US" sz="3000" b="1" dirty="0" smtClean="0"/>
              <a:t>   +  </a:t>
            </a:r>
            <a:r>
              <a:rPr lang="en-US" sz="3000" b="1" dirty="0" smtClean="0">
                <a:solidFill>
                  <a:srgbClr val="002060"/>
                </a:solidFill>
              </a:rPr>
              <a:t>4 H</a:t>
            </a:r>
            <a:r>
              <a:rPr lang="en-US" sz="30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000" b="1" dirty="0" smtClean="0"/>
              <a:t>	            3 Fe   +</a:t>
            </a:r>
            <a:r>
              <a:rPr lang="en-US" sz="3000" b="1" baseline="30000" dirty="0" smtClean="0"/>
              <a:t>   </a:t>
            </a:r>
            <a:r>
              <a:rPr lang="en-US" sz="3000" b="1" dirty="0" smtClean="0">
                <a:solidFill>
                  <a:srgbClr val="002060"/>
                </a:solidFill>
              </a:rPr>
              <a:t>4</a:t>
            </a:r>
            <a:r>
              <a:rPr lang="en-US" sz="3000" b="1" baseline="30000" dirty="0" smtClean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H</a:t>
            </a:r>
            <a:r>
              <a:rPr lang="en-US" sz="30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000" b="1" dirty="0" smtClean="0"/>
              <a:t>O</a:t>
            </a:r>
            <a:r>
              <a:rPr lang="en-US" sz="3000" b="1" baseline="30000" dirty="0" smtClean="0"/>
              <a:t> </a:t>
            </a:r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>
            <a:off x="3733800" y="1905000"/>
            <a:ext cx="10668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3733800" y="3124200"/>
            <a:ext cx="10668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3810000" y="4267200"/>
            <a:ext cx="10668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3886200" y="5486400"/>
            <a:ext cx="10668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838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FF92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What does it mean?</a:t>
            </a:r>
            <a:endParaRPr lang="en-US" sz="4800" b="1" dirty="0" smtClean="0">
              <a:solidFill>
                <a:srgbClr val="FF92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705600" cy="571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 Al(s)  +  3 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(g) 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---&gt; 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 Al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(s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</a:t>
            </a:r>
          </a:p>
          <a:p>
            <a:pPr>
              <a:buFontTx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This equation means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 Al atoms + 3 O</a:t>
            </a:r>
            <a:r>
              <a:rPr lang="en-US" sz="2800" b="1" baseline="-25000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molecules 		---produces---&gt;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2 molecules of Al</a:t>
            </a:r>
            <a:r>
              <a:rPr lang="en-US" sz="2800" b="1" baseline="-25000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800" b="1" baseline="-25000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  <a:p>
            <a:pPr>
              <a:buFontTx/>
              <a:buNone/>
              <a:defRPr/>
            </a:pPr>
            <a:r>
              <a:rPr lang="en-US" sz="2800" b="1" baseline="-25000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800" b="1" baseline="-25000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baseline="-25000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</a:t>
            </a:r>
            <a:r>
              <a:rPr lang="en-US" sz="2800" b="1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AND/OR</a:t>
            </a:r>
          </a:p>
          <a:p>
            <a:pPr>
              <a:buFontTx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 moles of Al + 3 moles of O</a:t>
            </a:r>
            <a:r>
              <a:rPr lang="en-US" sz="2800" b="1" baseline="-25000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		---produces---&gt;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	2 moles of Al</a:t>
            </a:r>
            <a:r>
              <a:rPr lang="en-US" sz="2800" b="1" baseline="-25000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800" b="1" baseline="-25000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09800"/>
            <a:ext cx="2819400" cy="355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11430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4800" b="1" dirty="0" smtClean="0">
                <a:solidFill>
                  <a:srgbClr val="FF92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Balancing </a:t>
            </a:r>
            <a:r>
              <a:rPr lang="en-US" sz="4800" b="1" dirty="0" smtClean="0">
                <a:solidFill>
                  <a:srgbClr val="FF92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Equations</a:t>
            </a:r>
            <a:endParaRPr lang="en-US" sz="4800" b="1" dirty="0" smtClean="0">
              <a:solidFill>
                <a:srgbClr val="FF92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95600"/>
            <a:ext cx="5867400" cy="3200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___ Al(s)  +  ___ Br</a:t>
            </a:r>
            <a:r>
              <a:rPr lang="en-US" sz="2400" b="1" baseline="-250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(l) ---&gt; ___ Al</a:t>
            </a:r>
            <a:r>
              <a:rPr lang="en-US" sz="2400" b="1" baseline="-250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Br</a:t>
            </a:r>
            <a:r>
              <a:rPr lang="en-US" sz="2400" b="1" baseline="-250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(s)</a:t>
            </a:r>
          </a:p>
        </p:txBody>
      </p:sp>
      <p:pic>
        <p:nvPicPr>
          <p:cNvPr id="3174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3633788"/>
            <a:ext cx="7658100" cy="290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62000" y="2743200"/>
            <a:ext cx="457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590800" y="2743200"/>
            <a:ext cx="457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pic>
        <p:nvPicPr>
          <p:cNvPr id="31752" name="04M02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0" y="609600"/>
            <a:ext cx="3048000" cy="22860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2"/>
                </p:tgtEl>
              </p:cMediaNode>
            </p:video>
          </p:childTnLst>
        </p:cTn>
      </p:par>
    </p:tnLst>
    <p:bldLst>
      <p:bldP spid="31750" grpId="0"/>
      <p:bldP spid="317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Check:</a:t>
            </a:r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8006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/>
              <a:t>Fe</a:t>
            </a:r>
            <a:r>
              <a:rPr lang="en-US" sz="3000" b="1" baseline="-25000" dirty="0" smtClean="0"/>
              <a:t>3</a:t>
            </a:r>
            <a:r>
              <a:rPr lang="en-US" sz="3000" b="1" dirty="0" smtClean="0"/>
              <a:t>O</a:t>
            </a:r>
            <a:r>
              <a:rPr lang="en-US" sz="3000" b="1" baseline="-25000" dirty="0" smtClean="0"/>
              <a:t>4</a:t>
            </a:r>
            <a:r>
              <a:rPr lang="en-US" sz="3000" b="1" dirty="0" smtClean="0"/>
              <a:t>   +  4 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	            3 Fe   +</a:t>
            </a:r>
            <a:r>
              <a:rPr lang="en-US" sz="3000" b="1" baseline="30000" dirty="0" smtClean="0"/>
              <a:t>   </a:t>
            </a:r>
            <a:r>
              <a:rPr lang="en-US" sz="3000" b="1" dirty="0" smtClean="0"/>
              <a:t>4</a:t>
            </a:r>
            <a:r>
              <a:rPr lang="en-US" sz="3000" b="1" baseline="30000" dirty="0" smtClean="0"/>
              <a:t> </a:t>
            </a:r>
            <a:r>
              <a:rPr lang="en-US" sz="3000" b="1" dirty="0" smtClean="0"/>
              <a:t>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O</a:t>
            </a:r>
            <a:r>
              <a:rPr lang="en-US" sz="3000" b="1" baseline="30000" dirty="0" smtClean="0"/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3000" b="1" baseline="30000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/>
              <a:t>A.  Number of  H atoms in 4 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O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>
                <a:solidFill>
                  <a:srgbClr val="FF6633"/>
                </a:solidFill>
              </a:rPr>
              <a:t>	   </a:t>
            </a:r>
            <a:r>
              <a:rPr lang="en-US" sz="3000" b="1" dirty="0" smtClean="0">
                <a:solidFill>
                  <a:srgbClr val="FF9900"/>
                </a:solidFill>
              </a:rPr>
              <a:t>	</a:t>
            </a:r>
            <a:r>
              <a:rPr lang="en-US" sz="3000" b="1" dirty="0" smtClean="0">
                <a:solidFill>
                  <a:srgbClr val="FF0000"/>
                </a:solidFill>
              </a:rPr>
              <a:t>1)  2			2)  4			3)  8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/>
              <a:t>B.   Number of  O atoms in 4 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O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/>
              <a:t> 		 </a:t>
            </a:r>
            <a:r>
              <a:rPr lang="en-US" sz="3000" b="1" dirty="0" smtClean="0">
                <a:solidFill>
                  <a:srgbClr val="FF0000"/>
                </a:solidFill>
              </a:rPr>
              <a:t>1)  2			2)  4			3)  8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/>
              <a:t>C.   Number of Fe atoms in Fe</a:t>
            </a:r>
            <a:r>
              <a:rPr lang="en-US" sz="3000" b="1" baseline="-25000" dirty="0" smtClean="0"/>
              <a:t>3</a:t>
            </a:r>
            <a:r>
              <a:rPr lang="en-US" sz="3000" b="1" dirty="0" smtClean="0"/>
              <a:t>O</a:t>
            </a:r>
            <a:r>
              <a:rPr lang="en-US" sz="3000" b="1" baseline="-25000" dirty="0" smtClean="0"/>
              <a:t>4</a:t>
            </a:r>
            <a:endParaRPr lang="en-US" sz="3000" b="1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3000" b="1" dirty="0" smtClean="0">
                <a:solidFill>
                  <a:srgbClr val="FF9900"/>
                </a:solidFill>
              </a:rPr>
              <a:t> 		 </a:t>
            </a:r>
            <a:r>
              <a:rPr lang="en-US" sz="3000" b="1" dirty="0" smtClean="0">
                <a:solidFill>
                  <a:srgbClr val="FF0000"/>
                </a:solidFill>
              </a:rPr>
              <a:t>1)  1			2)  3			3)  4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3505200" y="1905000"/>
            <a:ext cx="10668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63_slide">
  <a:themeElements>
    <a:clrScheme name="Office Theme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ind_1963_slide</Template>
  <TotalTime>749</TotalTime>
  <Words>206</Words>
  <Application>Microsoft Office PowerPoint</Application>
  <PresentationFormat>On-screen Show (4:3)</PresentationFormat>
  <Paragraphs>87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ind_1963_slide</vt:lpstr>
      <vt:lpstr>1_Default Design</vt:lpstr>
      <vt:lpstr>Chemical Equations</vt:lpstr>
      <vt:lpstr>A Chemical Reaction</vt:lpstr>
      <vt:lpstr>Writing a Chemical Equation</vt:lpstr>
      <vt:lpstr>Ways to represent a chemical reaction:</vt:lpstr>
      <vt:lpstr>Balancing Equations</vt:lpstr>
      <vt:lpstr>Steps in Balancing An Equation</vt:lpstr>
      <vt:lpstr>What does it mean?</vt:lpstr>
      <vt:lpstr>Balancing Equations</vt:lpstr>
      <vt:lpstr>Learning Check:</vt:lpstr>
      <vt:lpstr>Practice</vt:lpstr>
      <vt:lpstr>Harder Practice!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</dc:creator>
  <cp:lastModifiedBy>Randy</cp:lastModifiedBy>
  <cp:revision>67</cp:revision>
  <dcterms:created xsi:type="dcterms:W3CDTF">2010-11-20T14:23:45Z</dcterms:created>
  <dcterms:modified xsi:type="dcterms:W3CDTF">2010-11-27T20:27:00Z</dcterms:modified>
</cp:coreProperties>
</file>