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sldIdLst>
    <p:sldId id="256" r:id="rId3"/>
    <p:sldId id="265" r:id="rId4"/>
    <p:sldId id="268" r:id="rId5"/>
    <p:sldId id="269" r:id="rId6"/>
    <p:sldId id="271" r:id="rId7"/>
    <p:sldId id="273" r:id="rId8"/>
    <p:sldId id="274" r:id="rId9"/>
    <p:sldId id="275" r:id="rId10"/>
    <p:sldId id="281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44A7F1-5AE0-4C19-BCE8-0C088A1FFA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A7F1-5AE0-4C19-BCE8-0C088A1FFAF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37EAB97-1C84-4E02-8D58-CA04995415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69963-DF4B-4FB9-AA8B-4A46D3F21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40F21-68A4-42E6-BCB3-880F895C25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DEB1C8-A409-4D03-B9B9-F4C7AC324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7BB7F-0ABF-498B-9352-14DA3C2950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EA9CF-6182-4D55-B3DF-79F80D0FFF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4AF8D-E0D5-486F-B399-CCA0715A63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74EBB-60B4-4269-9A26-072E431B3E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DAEB7-BFF1-431B-9FAE-D5A350EFA7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0A02C-3DB2-4186-86DE-A10315977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CF10E-A511-47F9-8475-85BA488EA9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5B200-5F50-4D30-96A4-A1BB061B3F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A055C-05D7-4096-8C27-D653FD3518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491CB-3493-444F-808A-7702A547A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85A33-DA2D-4040-9C9F-631A6F71E2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6ADB8-163E-4038-89D9-B998E6EA09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02E85-3440-4F6D-A140-8C34FB98A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F9D8E-67A4-46FF-A964-D01630223B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F09F2-A9D7-45CA-9842-605C716DDE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1A0D0-2B26-4A6E-BFE1-005AF4756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C3B97-F9AA-40F5-B4F5-D075F2AAFD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AB541-AED1-4DB4-B6F1-5CDAE6BF7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A20513-6212-4EEE-8094-366F0625F0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C84F03-136D-4434-BAE7-FAB8789ED7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914400"/>
            <a:ext cx="8534400" cy="990600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</a:t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Reactions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ggm070707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1981199"/>
            <a:ext cx="3886200" cy="4842617"/>
          </a:xfrm>
          <a:prstGeom prst="rect">
            <a:avLst/>
          </a:prstGeom>
        </p:spPr>
      </p:pic>
      <p:pic>
        <p:nvPicPr>
          <p:cNvPr id="1026" name="Picture 2" descr="C:\Documents and Settings\stc\Local Settings\Temporary Internet Files\Content.IE5\2PSL8VJ0\MM900283696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4953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914400"/>
          </a:xfrm>
          <a:ln w="38100">
            <a:solidFill>
              <a:schemeClr val="hlink"/>
            </a:solidFill>
          </a:ln>
        </p:spPr>
        <p:txBody>
          <a:bodyPr/>
          <a:lstStyle/>
          <a:p>
            <a:pPr algn="ctr"/>
            <a:r>
              <a:rPr lang="en-US" sz="4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Replacement Reaction</a:t>
            </a:r>
            <a:endParaRPr lang="en-US" sz="4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/>
          <a:lstStyle/>
          <a:p>
            <a:pPr>
              <a:buNone/>
            </a:pPr>
            <a:r>
              <a:rPr lang="en-US" sz="4800" u="sng" dirty="0" smtClean="0">
                <a:cs typeface="Times New Roman" pitchFamily="18" charset="0"/>
                <a:sym typeface="Wingdings" pitchFamily="2" charset="2"/>
              </a:rPr>
              <a:t>Liquid</a:t>
            </a:r>
            <a:r>
              <a:rPr lang="en-US" sz="4800" dirty="0" smtClean="0">
                <a:cs typeface="Times New Roman" pitchFamily="18" charset="0"/>
                <a:sym typeface="Wingdings" pitchFamily="2" charset="2"/>
              </a:rPr>
              <a:t>:</a:t>
            </a:r>
            <a:endParaRPr lang="en-US" sz="4800" u="sng" dirty="0" smtClean="0">
              <a:cs typeface="Times New Roman" pitchFamily="18" charset="0"/>
              <a:sym typeface="Wingdings" pitchFamily="2" charset="2"/>
            </a:endParaRPr>
          </a:p>
          <a:p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Neutralization</a:t>
            </a:r>
          </a:p>
          <a:p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Acid Base Reaction</a:t>
            </a:r>
          </a:p>
          <a:p>
            <a:r>
              <a:rPr lang="en-US" sz="3200" dirty="0" smtClean="0"/>
              <a:t>The 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ion in the acid reacts with the OH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 ion in the base to form water and an ionic salt</a:t>
            </a:r>
            <a:endParaRPr lang="en-US" sz="3200" dirty="0" smtClean="0">
              <a:cs typeface="Times New Roman" pitchFamily="18" charset="0"/>
              <a:sym typeface="Wingdings" pitchFamily="2" charset="2"/>
            </a:endParaRPr>
          </a:p>
          <a:p>
            <a:pPr algn="ctr">
              <a:buNone/>
            </a:pPr>
            <a:r>
              <a:rPr lang="en-US" sz="3200" dirty="0" smtClean="0">
                <a:solidFill>
                  <a:srgbClr val="C00000"/>
                </a:solidFill>
                <a:cs typeface="Times New Roman" pitchFamily="18" charset="0"/>
              </a:rPr>
              <a:t>Acid + Base </a:t>
            </a:r>
            <a:r>
              <a:rPr lang="en-US" sz="3200" dirty="0" smtClean="0">
                <a:solidFill>
                  <a:srgbClr val="C00000"/>
                </a:solidFill>
                <a:cs typeface="Times New Roman" pitchFamily="18" charset="0"/>
                <a:sym typeface="Wingdings" pitchFamily="2" charset="2"/>
              </a:rPr>
              <a:t> Salt + Water</a:t>
            </a:r>
          </a:p>
          <a:p>
            <a:pPr algn="ctr">
              <a:buNone/>
            </a:pPr>
            <a:r>
              <a:rPr lang="en-US" sz="3200" dirty="0" err="1" smtClean="0">
                <a:cs typeface="Times New Roman" pitchFamily="18" charset="0"/>
                <a:sym typeface="Wingdings" pitchFamily="2" charset="2"/>
              </a:rPr>
              <a:t>HCl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3200" dirty="0" err="1" smtClean="0">
                <a:cs typeface="Times New Roman" pitchFamily="18" charset="0"/>
                <a:sym typeface="Wingdings" pitchFamily="2" charset="2"/>
              </a:rPr>
              <a:t>aq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) + </a:t>
            </a:r>
            <a:r>
              <a:rPr lang="en-US" sz="3200" dirty="0" err="1" smtClean="0">
                <a:cs typeface="Times New Roman" pitchFamily="18" charset="0"/>
                <a:sym typeface="Wingdings" pitchFamily="2" charset="2"/>
              </a:rPr>
              <a:t>NaOH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3200" dirty="0" err="1" smtClean="0">
                <a:cs typeface="Times New Roman" pitchFamily="18" charset="0"/>
                <a:sym typeface="Wingdings" pitchFamily="2" charset="2"/>
              </a:rPr>
              <a:t>aq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)  </a:t>
            </a:r>
            <a:r>
              <a:rPr lang="en-US" sz="3200" dirty="0" err="1" smtClean="0">
                <a:cs typeface="Times New Roman" pitchFamily="18" charset="0"/>
                <a:sym typeface="Wingdings" pitchFamily="2" charset="2"/>
              </a:rPr>
              <a:t>NaCl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3200" dirty="0" err="1" smtClean="0">
                <a:cs typeface="Times New Roman" pitchFamily="18" charset="0"/>
                <a:sym typeface="Wingdings" pitchFamily="2" charset="2"/>
              </a:rPr>
              <a:t>aq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) + H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O</a:t>
            </a:r>
            <a:endParaRPr lang="en-US" sz="3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914400"/>
          </a:xfrm>
          <a:ln w="38100">
            <a:solidFill>
              <a:schemeClr val="hlink"/>
            </a:solidFill>
          </a:ln>
        </p:spPr>
        <p:txBody>
          <a:bodyPr/>
          <a:lstStyle/>
          <a:p>
            <a:pPr algn="ctr"/>
            <a:r>
              <a:rPr lang="en-US" sz="4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Replacement Reaction</a:t>
            </a:r>
            <a:endParaRPr lang="en-US" sz="4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114800"/>
          </a:xfrm>
        </p:spPr>
        <p:txBody>
          <a:bodyPr/>
          <a:lstStyle/>
          <a:p>
            <a:pPr>
              <a:buNone/>
            </a:pPr>
            <a:r>
              <a:rPr lang="en-US" sz="4800" u="sng" dirty="0" smtClean="0">
                <a:cs typeface="Times New Roman" pitchFamily="18" charset="0"/>
                <a:sym typeface="Wingdings" pitchFamily="2" charset="2"/>
              </a:rPr>
              <a:t>Gas</a:t>
            </a:r>
            <a:r>
              <a:rPr lang="en-US" sz="4800" dirty="0" smtClean="0">
                <a:cs typeface="Times New Roman" pitchFamily="18" charset="0"/>
                <a:sym typeface="Wingdings" pitchFamily="2" charset="2"/>
              </a:rPr>
              <a:t>:</a:t>
            </a:r>
            <a:endParaRPr lang="en-US" sz="4800" u="sng" dirty="0" smtClean="0">
              <a:cs typeface="Times New Roman" pitchFamily="18" charset="0"/>
              <a:sym typeface="Wingdings" pitchFamily="2" charset="2"/>
            </a:endParaRPr>
          </a:p>
          <a:p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Forms –</a:t>
            </a:r>
          </a:p>
          <a:p>
            <a:pPr>
              <a:buNone/>
            </a:pP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N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F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Cl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CO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CO, NO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S, CH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NH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2HI(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+ Li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</a:t>
            </a:r>
          </a:p>
          <a:p>
            <a:pPr>
              <a:buNone/>
            </a:pPr>
            <a:endParaRPr lang="en-US" sz="3200" dirty="0" smtClean="0"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3200" dirty="0" smtClean="0"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3074" name="Picture 2" descr="C:\Documents and Settings\stc\Local Settings\Temporary Internet Files\Content.IE5\0XVRT46Y\MM90004105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495800" y="4953000"/>
            <a:ext cx="1781175" cy="11715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53000" y="3886200"/>
            <a:ext cx="2988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S(g) 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914400"/>
          </a:xfrm>
          <a:ln w="38100">
            <a:solidFill>
              <a:schemeClr val="hlink"/>
            </a:solidFill>
          </a:ln>
        </p:spPr>
        <p:txBody>
          <a:bodyPr/>
          <a:lstStyle/>
          <a:p>
            <a:pPr algn="ctr"/>
            <a:r>
              <a:rPr lang="en-US" sz="4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Check:</a:t>
            </a:r>
            <a:endParaRPr lang="en-US" sz="4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6781800" cy="541020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cs typeface="Times New Roman" pitchFamily="18" charset="0"/>
              </a:rPr>
              <a:t>Don’t worry about balancing these.</a:t>
            </a:r>
          </a:p>
          <a:p>
            <a:pPr>
              <a:buNone/>
            </a:pPr>
            <a:endParaRPr lang="en-US" sz="32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cs typeface="Times New Roman" pitchFamily="18" charset="0"/>
              </a:rPr>
              <a:t>	AgNO</a:t>
            </a:r>
            <a:r>
              <a:rPr lang="en-US" sz="3200" baseline="-25000" dirty="0" smtClean="0">
                <a:cs typeface="Times New Roman" pitchFamily="18" charset="0"/>
              </a:rPr>
              <a:t>3</a:t>
            </a:r>
            <a:r>
              <a:rPr lang="en-US" sz="3200" dirty="0" smtClean="0">
                <a:cs typeface="Times New Roman" pitchFamily="18" charset="0"/>
              </a:rPr>
              <a:t> + Na</a:t>
            </a:r>
            <a:r>
              <a:rPr lang="en-US" sz="3200" baseline="-25000" dirty="0" smtClean="0">
                <a:cs typeface="Times New Roman" pitchFamily="18" charset="0"/>
              </a:rPr>
              <a:t>2</a:t>
            </a:r>
            <a:r>
              <a:rPr lang="en-US" sz="3200" dirty="0" smtClean="0">
                <a:cs typeface="Times New Roman" pitchFamily="18" charset="0"/>
              </a:rPr>
              <a:t>SO</a:t>
            </a:r>
            <a:r>
              <a:rPr lang="en-US" sz="3200" baseline="-25000" dirty="0" smtClean="0">
                <a:cs typeface="Times New Roman" pitchFamily="18" charset="0"/>
              </a:rPr>
              <a:t>3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</a:t>
            </a:r>
          </a:p>
          <a:p>
            <a:pPr>
              <a:buNone/>
            </a:pPr>
            <a:endParaRPr lang="en-US" sz="3200" dirty="0" smtClean="0"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>
                <a:cs typeface="Times New Roman" pitchFamily="18" charset="0"/>
              </a:rPr>
              <a:t>   NH</a:t>
            </a:r>
            <a:r>
              <a:rPr lang="en-US" sz="3200" baseline="-25000" dirty="0" smtClean="0">
                <a:cs typeface="Times New Roman" pitchFamily="18" charset="0"/>
              </a:rPr>
              <a:t>4</a:t>
            </a:r>
            <a:r>
              <a:rPr lang="en-US" sz="3200" dirty="0" smtClean="0">
                <a:cs typeface="Times New Roman" pitchFamily="18" charset="0"/>
              </a:rPr>
              <a:t>Cl + </a:t>
            </a:r>
            <a:r>
              <a:rPr lang="en-US" sz="3200" dirty="0" err="1" smtClean="0">
                <a:cs typeface="Times New Roman" pitchFamily="18" charset="0"/>
              </a:rPr>
              <a:t>Ba</a:t>
            </a:r>
            <a:r>
              <a:rPr lang="en-US" sz="3200" dirty="0" smtClean="0">
                <a:cs typeface="Times New Roman" pitchFamily="18" charset="0"/>
              </a:rPr>
              <a:t>(NO</a:t>
            </a:r>
            <a:r>
              <a:rPr lang="en-US" sz="3200" baseline="-25000" dirty="0" smtClean="0">
                <a:cs typeface="Times New Roman" pitchFamily="18" charset="0"/>
              </a:rPr>
              <a:t>3</a:t>
            </a:r>
            <a:r>
              <a:rPr lang="en-US" sz="3200" dirty="0" smtClean="0">
                <a:cs typeface="Times New Roman" pitchFamily="18" charset="0"/>
              </a:rPr>
              <a:t>)</a:t>
            </a:r>
            <a:r>
              <a:rPr lang="en-US" sz="3200" baseline="-25000" dirty="0" smtClean="0">
                <a:cs typeface="Times New Roman" pitchFamily="18" charset="0"/>
              </a:rPr>
              <a:t>2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</a:t>
            </a:r>
          </a:p>
          <a:p>
            <a:pPr>
              <a:buNone/>
            </a:pPr>
            <a:endParaRPr lang="en-US" sz="3200" dirty="0" smtClean="0"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	CaCl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+ K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SO4 </a:t>
            </a:r>
          </a:p>
          <a:p>
            <a:pPr>
              <a:buNone/>
            </a:pPr>
            <a:endParaRPr lang="en-US" sz="3200" dirty="0" smtClean="0"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	</a:t>
            </a:r>
            <a:endParaRPr lang="en-US" sz="3200" dirty="0" smtClean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2438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AgSO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+ NaNO</a:t>
            </a:r>
            <a:r>
              <a:rPr lang="en-US" sz="3200" baseline="-25000" dirty="0" smtClean="0"/>
              <a:t>3</a:t>
            </a:r>
            <a:endParaRPr lang="en-US" sz="32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657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NH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+ BaCl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4800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+ </a:t>
            </a:r>
            <a:r>
              <a:rPr lang="en-US" sz="3200" dirty="0" err="1" smtClean="0"/>
              <a:t>KCl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914400"/>
          </a:xfrm>
          <a:ln w="38100">
            <a:solidFill>
              <a:schemeClr val="hlink"/>
            </a:solidFill>
          </a:ln>
        </p:spPr>
        <p:txBody>
          <a:bodyPr/>
          <a:lstStyle/>
          <a:p>
            <a:pPr algn="ctr"/>
            <a:r>
              <a:rPr lang="en-US" sz="4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Combustion Reaction</a:t>
            </a:r>
            <a:endParaRPr lang="en-US" sz="4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/>
          <a:lstStyle/>
          <a:p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A rapid reaction with </a:t>
            </a:r>
            <a:r>
              <a:rPr lang="en-US" sz="3200" u="sng" dirty="0" smtClean="0">
                <a:cs typeface="Times New Roman" pitchFamily="18" charset="0"/>
                <a:sym typeface="Wingdings" pitchFamily="2" charset="2"/>
              </a:rPr>
              <a:t>oxygen</a:t>
            </a:r>
          </a:p>
          <a:p>
            <a:pPr>
              <a:buNone/>
            </a:pP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	2H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+ O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 2H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O</a:t>
            </a:r>
          </a:p>
          <a:p>
            <a:pPr>
              <a:buNone/>
            </a:pP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	CH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4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+ O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 CO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+ H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O</a:t>
            </a:r>
          </a:p>
          <a:p>
            <a:pPr>
              <a:buNone/>
            </a:pPr>
            <a:endParaRPr lang="en-US" sz="800" dirty="0" smtClean="0"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Balance these combustion reactions:</a:t>
            </a:r>
          </a:p>
          <a:p>
            <a:pPr algn="ctr">
              <a:buNone/>
            </a:pP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__C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6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H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12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O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6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+ __O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 __CO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+ __H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O </a:t>
            </a:r>
          </a:p>
          <a:p>
            <a:pPr algn="ctr">
              <a:buNone/>
            </a:pPr>
            <a:endParaRPr lang="en-US" sz="3200" dirty="0" smtClean="0">
              <a:cs typeface="Times New Roman" pitchFamily="18" charset="0"/>
              <a:sym typeface="Wingdings" pitchFamily="2" charset="2"/>
            </a:endParaRPr>
          </a:p>
          <a:p>
            <a:pPr algn="ctr">
              <a:buNone/>
            </a:pP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__HCOOH + __O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 __CO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+ 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__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H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O</a:t>
            </a:r>
          </a:p>
          <a:p>
            <a:pPr algn="ctr">
              <a:buNone/>
            </a:pPr>
            <a:endParaRPr lang="en-US" sz="3200" dirty="0" smtClean="0">
              <a:cs typeface="Times New Roman" pitchFamily="18" charset="0"/>
              <a:sym typeface="Wingdings" pitchFamily="2" charset="2"/>
            </a:endParaRPr>
          </a:p>
          <a:p>
            <a:pPr algn="ctr">
              <a:buNone/>
            </a:pP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__C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7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H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16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+ __O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 __CO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+ __H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O </a:t>
            </a:r>
          </a:p>
          <a:p>
            <a:pPr algn="ctr">
              <a:buNone/>
            </a:pPr>
            <a:endParaRPr lang="en-US" sz="3200" dirty="0" smtClean="0">
              <a:cs typeface="Times New Roman" pitchFamily="18" charset="0"/>
              <a:sym typeface="Wingdings" pitchFamily="2" charset="2"/>
            </a:endParaRPr>
          </a:p>
          <a:p>
            <a:pPr algn="ctr">
              <a:buNone/>
            </a:pPr>
            <a:endParaRPr lang="en-US" sz="3200" dirty="0" smtClean="0"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3733800"/>
            <a:ext cx="3712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6            6             6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953000"/>
            <a:ext cx="7486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  2                                2             2         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6096000"/>
            <a:ext cx="3910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11            7             6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  <a:ln w="38100">
            <a:solidFill>
              <a:schemeClr val="hlink"/>
            </a:solidFill>
          </a:ln>
        </p:spPr>
        <p:txBody>
          <a:bodyPr/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Combination Reaction</a:t>
            </a:r>
          </a:p>
        </p:txBody>
      </p:sp>
      <p:sp>
        <p:nvSpPr>
          <p:cNvPr id="1126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 dirty="0" smtClean="0"/>
              <a:t>*Also known as </a:t>
            </a:r>
            <a:r>
              <a:rPr lang="en-US" sz="3200" b="1" u="sng" dirty="0" smtClean="0"/>
              <a:t>Synthesis</a:t>
            </a:r>
          </a:p>
          <a:p>
            <a:pPr algn="ctr">
              <a:buNone/>
            </a:pPr>
            <a:r>
              <a:rPr lang="en-US" sz="4800" b="1" dirty="0" smtClean="0"/>
              <a:t>A + B </a:t>
            </a:r>
            <a:r>
              <a:rPr lang="en-US" sz="4800" b="1" dirty="0" smtClean="0">
                <a:sym typeface="Wingdings" pitchFamily="2" charset="2"/>
              </a:rPr>
              <a:t> AB</a:t>
            </a:r>
          </a:p>
          <a:p>
            <a:r>
              <a:rPr lang="en-US" sz="3200" dirty="0" smtClean="0">
                <a:sym typeface="Wingdings" pitchFamily="2" charset="2"/>
              </a:rPr>
              <a:t>Putting together elements (or compounds) to make a compound.</a:t>
            </a:r>
          </a:p>
          <a:p>
            <a:r>
              <a:rPr lang="en-US" sz="3200" dirty="0" smtClean="0">
                <a:sym typeface="Wingdings" pitchFamily="2" charset="2"/>
              </a:rPr>
              <a:t>2Mg + O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  2MgO</a:t>
            </a:r>
          </a:p>
          <a:p>
            <a:r>
              <a:rPr lang="en-US" sz="3200" dirty="0" smtClean="0">
                <a:sym typeface="Wingdings" pitchFamily="2" charset="2"/>
              </a:rPr>
              <a:t>NH</a:t>
            </a:r>
            <a:r>
              <a:rPr lang="en-US" sz="3200" baseline="-25000" dirty="0" smtClean="0">
                <a:sym typeface="Wingdings" pitchFamily="2" charset="2"/>
              </a:rPr>
              <a:t>3</a:t>
            </a:r>
            <a:r>
              <a:rPr lang="en-US" sz="3200" dirty="0" smtClean="0">
                <a:sym typeface="Wingdings" pitchFamily="2" charset="2"/>
              </a:rPr>
              <a:t> + </a:t>
            </a:r>
            <a:r>
              <a:rPr lang="en-US" sz="3200" dirty="0" err="1" smtClean="0">
                <a:sym typeface="Wingdings" pitchFamily="2" charset="2"/>
              </a:rPr>
              <a:t>HCl</a:t>
            </a:r>
            <a:r>
              <a:rPr lang="en-US" sz="3200" dirty="0" smtClean="0">
                <a:sym typeface="Wingdings" pitchFamily="2" charset="2"/>
              </a:rPr>
              <a:t>  NH</a:t>
            </a:r>
            <a:r>
              <a:rPr lang="en-US" sz="3200" baseline="-25000" dirty="0" smtClean="0">
                <a:sym typeface="Wingdings" pitchFamily="2" charset="2"/>
              </a:rPr>
              <a:t>4</a:t>
            </a:r>
            <a:r>
              <a:rPr lang="en-US" sz="3200" dirty="0" smtClean="0">
                <a:sym typeface="Wingdings" pitchFamily="2" charset="2"/>
              </a:rPr>
              <a:t>Cl</a:t>
            </a:r>
            <a:endParaRPr lang="en-US" sz="3200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sz="3000" b="1" dirty="0" smtClean="0"/>
          </a:p>
        </p:txBody>
      </p:sp>
      <p:pic>
        <p:nvPicPr>
          <p:cNvPr id="28" name="Picture 27" descr="imagesCABVVEP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5410200"/>
            <a:ext cx="1312836" cy="1447800"/>
          </a:xfrm>
          <a:prstGeom prst="rect">
            <a:avLst/>
          </a:prstGeom>
        </p:spPr>
      </p:pic>
      <p:pic>
        <p:nvPicPr>
          <p:cNvPr id="29" name="Picture 28" descr="stick_figur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5410200"/>
            <a:ext cx="1442032" cy="1447800"/>
          </a:xfrm>
          <a:prstGeom prst="rect">
            <a:avLst/>
          </a:prstGeom>
        </p:spPr>
      </p:pic>
      <p:pic>
        <p:nvPicPr>
          <p:cNvPr id="30" name="Picture 29" descr="when boy meets gir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5410200"/>
            <a:ext cx="1447800" cy="1447800"/>
          </a:xfrm>
          <a:prstGeom prst="rect">
            <a:avLst/>
          </a:prstGeom>
        </p:spPr>
      </p:pic>
      <p:cxnSp>
        <p:nvCxnSpPr>
          <p:cNvPr id="32" name="Straight Arrow Connector 31"/>
          <p:cNvCxnSpPr/>
          <p:nvPr/>
        </p:nvCxnSpPr>
        <p:spPr>
          <a:xfrm>
            <a:off x="4953000" y="61722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Plus 33"/>
          <p:cNvSpPr/>
          <p:nvPr/>
        </p:nvSpPr>
        <p:spPr>
          <a:xfrm>
            <a:off x="2667000" y="5867400"/>
            <a:ext cx="457200" cy="609600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019800" y="42672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Exothermic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1143000"/>
          </a:xfrm>
          <a:ln w="38100">
            <a:solidFill>
              <a:schemeClr val="hlink"/>
            </a:solidFill>
          </a:ln>
        </p:spPr>
        <p:txBody>
          <a:bodyPr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Decomposition Reaction</a:t>
            </a: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10600" cy="5181600"/>
          </a:xfrm>
        </p:spPr>
        <p:txBody>
          <a:bodyPr/>
          <a:lstStyle/>
          <a:p>
            <a:pPr algn="ctr">
              <a:buSzPct val="110000"/>
              <a:buNone/>
            </a:pPr>
            <a:r>
              <a:rPr lang="en-US" sz="4800" b="1" dirty="0" smtClean="0"/>
              <a:t>AB </a:t>
            </a:r>
            <a:r>
              <a:rPr lang="en-US" sz="4800" b="1" dirty="0" smtClean="0">
                <a:sym typeface="Wingdings" pitchFamily="2" charset="2"/>
              </a:rPr>
              <a:t> A + B</a:t>
            </a:r>
            <a:endParaRPr lang="en-US" sz="4800" b="1" dirty="0" smtClean="0"/>
          </a:p>
          <a:p>
            <a:pPr>
              <a:buSzPct val="110000"/>
            </a:pPr>
            <a:r>
              <a:rPr lang="en-US" sz="3200" dirty="0" smtClean="0"/>
              <a:t>One substance produces 2 or more simpler substances.</a:t>
            </a:r>
          </a:p>
          <a:p>
            <a:pPr>
              <a:buSzPct val="110000"/>
            </a:pPr>
            <a:r>
              <a:rPr lang="en-US" sz="3200" dirty="0" smtClean="0"/>
              <a:t>Breaking a compound apart.</a:t>
            </a:r>
          </a:p>
          <a:p>
            <a:pPr>
              <a:buSzPct val="110000"/>
            </a:pPr>
            <a:r>
              <a:rPr lang="en-US" sz="3200" dirty="0" smtClean="0"/>
              <a:t>2H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</a:t>
            </a:r>
            <a:r>
              <a:rPr lang="en-US" sz="3200" dirty="0" smtClean="0">
                <a:sym typeface="Wingdings" pitchFamily="2" charset="2"/>
              </a:rPr>
              <a:t> 2H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 + O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</a:p>
          <a:p>
            <a:pPr>
              <a:buSzPct val="110000"/>
            </a:pPr>
            <a:r>
              <a:rPr lang="en-US" sz="3200" dirty="0" smtClean="0">
                <a:sym typeface="Wingdings" pitchFamily="2" charset="2"/>
              </a:rPr>
              <a:t>2H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O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  2H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O + O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endParaRPr lang="en-US" sz="3200" baseline="-25000" dirty="0" smtClean="0"/>
          </a:p>
          <a:p>
            <a:pPr>
              <a:lnSpc>
                <a:spcPct val="120000"/>
              </a:lnSpc>
              <a:buSzPct val="110000"/>
              <a:buFont typeface="Wingdings" pitchFamily="2" charset="2"/>
              <a:buNone/>
            </a:pPr>
            <a:r>
              <a:rPr lang="en-US" sz="3000" b="1" dirty="0" smtClean="0">
                <a:solidFill>
                  <a:srgbClr val="99FF33"/>
                </a:solidFill>
              </a:rPr>
              <a:t>	</a:t>
            </a:r>
            <a:endParaRPr lang="en-US" sz="28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257800" y="44196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Endothermic</a:t>
            </a:r>
            <a:endParaRPr lang="en-US" sz="3200" dirty="0"/>
          </a:p>
        </p:txBody>
      </p:sp>
      <p:pic>
        <p:nvPicPr>
          <p:cNvPr id="6" name="Picture 5" descr="when boy meets gir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5334000"/>
            <a:ext cx="1524000" cy="1524000"/>
          </a:xfrm>
          <a:prstGeom prst="rect">
            <a:avLst/>
          </a:prstGeom>
        </p:spPr>
      </p:pic>
      <p:pic>
        <p:nvPicPr>
          <p:cNvPr id="7" name="Picture 6" descr="imagesCABVVEP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5334000"/>
            <a:ext cx="1381932" cy="1524000"/>
          </a:xfrm>
          <a:prstGeom prst="rect">
            <a:avLst/>
          </a:prstGeom>
        </p:spPr>
      </p:pic>
      <p:pic>
        <p:nvPicPr>
          <p:cNvPr id="8" name="Picture 7" descr="depress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5200" y="5334000"/>
            <a:ext cx="729983" cy="15240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3657600" y="61722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Plus 9"/>
          <p:cNvSpPr/>
          <p:nvPr/>
        </p:nvSpPr>
        <p:spPr>
          <a:xfrm>
            <a:off x="6629400" y="5867400"/>
            <a:ext cx="457200" cy="609600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30200"/>
            <a:ext cx="8839200" cy="1117600"/>
          </a:xfrm>
          <a:noFill/>
          <a:ln w="38100" cap="flat">
            <a:solidFill>
              <a:schemeClr val="hlink"/>
            </a:solidFill>
          </a:ln>
        </p:spPr>
        <p:txBody>
          <a:bodyPr/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Replacement Reaction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600200"/>
            <a:ext cx="8867775" cy="4525963"/>
          </a:xfrm>
        </p:spPr>
        <p:txBody>
          <a:bodyPr/>
          <a:lstStyle/>
          <a:p>
            <a:pPr algn="ctr">
              <a:buNone/>
            </a:pPr>
            <a:r>
              <a:rPr lang="en-US" sz="4800" b="1" dirty="0" smtClean="0"/>
              <a:t>A + BC </a:t>
            </a:r>
            <a:r>
              <a:rPr lang="en-US" sz="4800" b="1" dirty="0" smtClean="0">
                <a:sym typeface="Wingdings" pitchFamily="2" charset="2"/>
              </a:rPr>
              <a:t> AC +B</a:t>
            </a:r>
            <a:endParaRPr lang="en-US" sz="4800" b="1" dirty="0" smtClean="0"/>
          </a:p>
          <a:p>
            <a:r>
              <a:rPr lang="en-US" sz="3200" dirty="0" smtClean="0"/>
              <a:t>The more active element replaces the element in the compound.</a:t>
            </a:r>
          </a:p>
          <a:p>
            <a:r>
              <a:rPr lang="en-US" sz="3200" dirty="0" smtClean="0"/>
              <a:t>Takes place if A is more active than B </a:t>
            </a:r>
          </a:p>
          <a:p>
            <a:pPr>
              <a:buNone/>
            </a:pPr>
            <a:r>
              <a:rPr lang="en-US" sz="3200" dirty="0" smtClean="0"/>
              <a:t>          – Table J (Activity Series)</a:t>
            </a:r>
          </a:p>
          <a:p>
            <a:r>
              <a:rPr lang="en-US" sz="3200" dirty="0" smtClean="0"/>
              <a:t>Fe + CuSO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FeSO</a:t>
            </a:r>
            <a:r>
              <a:rPr lang="en-US" sz="3200" baseline="-25000" dirty="0" smtClean="0">
                <a:sym typeface="Wingdings" pitchFamily="2" charset="2"/>
              </a:rPr>
              <a:t>4</a:t>
            </a:r>
            <a:r>
              <a:rPr lang="en-US" sz="3200" dirty="0" smtClean="0">
                <a:sym typeface="Wingdings" pitchFamily="2" charset="2"/>
              </a:rPr>
              <a:t> + Cu</a:t>
            </a:r>
            <a:endParaRPr lang="en-US" sz="3200" dirty="0"/>
          </a:p>
        </p:txBody>
      </p:sp>
      <p:pic>
        <p:nvPicPr>
          <p:cNvPr id="9" name="Picture 8" descr="tableJ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2769" y="1600200"/>
            <a:ext cx="1641231" cy="4572000"/>
          </a:xfrm>
          <a:prstGeom prst="rect">
            <a:avLst/>
          </a:prstGeom>
        </p:spPr>
      </p:pic>
      <p:pic>
        <p:nvPicPr>
          <p:cNvPr id="11" name="Picture 10" descr="1206559771244501049nicubunu_Stick_figure_female_svg_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5562600"/>
            <a:ext cx="610874" cy="1295400"/>
          </a:xfrm>
          <a:prstGeom prst="rect">
            <a:avLst/>
          </a:prstGeom>
        </p:spPr>
      </p:pic>
      <p:pic>
        <p:nvPicPr>
          <p:cNvPr id="12" name="Picture 11" descr="12065597661119442474nicubunu_Stick_figure_female_2_svg_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1800" y="5380233"/>
            <a:ext cx="741355" cy="1477767"/>
          </a:xfrm>
          <a:prstGeom prst="rect">
            <a:avLst/>
          </a:prstGeom>
        </p:spPr>
      </p:pic>
      <p:pic>
        <p:nvPicPr>
          <p:cNvPr id="13" name="Picture 12" descr="1206559775279278925nicubunu_Stick_figure_male_2_svg_m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62200" y="5410200"/>
            <a:ext cx="726321" cy="1447800"/>
          </a:xfrm>
          <a:prstGeom prst="rect">
            <a:avLst/>
          </a:prstGeom>
        </p:spPr>
      </p:pic>
      <p:pic>
        <p:nvPicPr>
          <p:cNvPr id="14" name="Picture 13" descr="1206559775279278925nicubunu_Stick_figure_male_2_svg_m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5410200"/>
            <a:ext cx="726321" cy="1447800"/>
          </a:xfrm>
          <a:prstGeom prst="rect">
            <a:avLst/>
          </a:prstGeom>
        </p:spPr>
      </p:pic>
      <p:pic>
        <p:nvPicPr>
          <p:cNvPr id="15" name="Picture 14" descr="1206559771244501049nicubunu_Stick_figure_female_svg_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5562600"/>
            <a:ext cx="610874" cy="1295400"/>
          </a:xfrm>
          <a:prstGeom prst="rect">
            <a:avLst/>
          </a:prstGeom>
        </p:spPr>
      </p:pic>
      <p:pic>
        <p:nvPicPr>
          <p:cNvPr id="16" name="Picture 15" descr="12065597661119442474nicubunu_Stick_figure_female_2_svg_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5380233"/>
            <a:ext cx="741355" cy="1477767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3657600" y="61722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Plus 17"/>
          <p:cNvSpPr/>
          <p:nvPr/>
        </p:nvSpPr>
        <p:spPr>
          <a:xfrm>
            <a:off x="6248400" y="5867400"/>
            <a:ext cx="457200" cy="609600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lus 18"/>
          <p:cNvSpPr/>
          <p:nvPr/>
        </p:nvSpPr>
        <p:spPr>
          <a:xfrm>
            <a:off x="1828800" y="6019800"/>
            <a:ext cx="457200" cy="609600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1676400"/>
          </a:xfrm>
          <a:effectLst>
            <a:outerShdw dist="71842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Will a single </a:t>
            </a:r>
            <a:br>
              <a:rPr lang="en-US" sz="4800" b="1" dirty="0" smtClean="0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sz="4800" b="1" dirty="0" smtClean="0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replacement reaction</a:t>
            </a:r>
            <a:br>
              <a:rPr lang="en-US" sz="4800" b="1" dirty="0" smtClean="0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sz="4800" b="1" dirty="0" smtClean="0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occur?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332037"/>
            <a:ext cx="6326187" cy="4525963"/>
          </a:xfrm>
        </p:spPr>
        <p:txBody>
          <a:bodyPr/>
          <a:lstStyle/>
          <a:p>
            <a:r>
              <a:rPr lang="en-US" sz="3200" dirty="0" smtClean="0"/>
              <a:t>Try: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Fe + PbSO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Yes or No</a:t>
            </a:r>
          </a:p>
          <a:p>
            <a:pPr lvl="1"/>
            <a:endParaRPr lang="en-US" sz="32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Cl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Yes or No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tableJ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0"/>
            <a:ext cx="2590800" cy="68580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505200" y="2895600"/>
            <a:ext cx="7620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4200" y="4114800"/>
            <a:ext cx="7620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  <a:ln w="38100">
            <a:solidFill>
              <a:schemeClr val="hlink"/>
            </a:solidFill>
          </a:ln>
        </p:spPr>
        <p:txBody>
          <a:bodyPr/>
          <a:lstStyle/>
          <a:p>
            <a:pPr algn="ctr"/>
            <a:r>
              <a:rPr lang="en-US" sz="4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Replacement Reaction</a:t>
            </a:r>
            <a:endParaRPr lang="en-US" sz="4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/>
          <a:lstStyle/>
          <a:p>
            <a:pPr algn="ctr">
              <a:buNone/>
            </a:pPr>
            <a:r>
              <a:rPr lang="en-US" sz="4800" dirty="0" smtClean="0"/>
              <a:t>AB + CD  </a:t>
            </a:r>
            <a:r>
              <a:rPr lang="en-US" sz="4800" dirty="0" smtClean="0">
                <a:sym typeface="Wingdings" pitchFamily="2" charset="2"/>
              </a:rPr>
              <a:t> CB + AD</a:t>
            </a:r>
          </a:p>
          <a:p>
            <a:pPr algn="ctr">
              <a:buNone/>
            </a:pPr>
            <a:endParaRPr lang="en-US" sz="4800" dirty="0" smtClean="0">
              <a:sym typeface="Wingdings" pitchFamily="2" charset="2"/>
            </a:endParaRPr>
          </a:p>
          <a:p>
            <a:pPr algn="ctr">
              <a:buNone/>
            </a:pPr>
            <a:endParaRPr lang="en-US" sz="4800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AgNO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NaCl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AgCl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NaNO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</a:p>
          <a:p>
            <a:endParaRPr lang="en-US" sz="3200" baseline="-25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** Takes place if solid, liquid or gas form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urved Up Arrow 12"/>
          <p:cNvSpPr/>
          <p:nvPr/>
        </p:nvSpPr>
        <p:spPr>
          <a:xfrm>
            <a:off x="2209800" y="2362200"/>
            <a:ext cx="1219200" cy="38100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1676400" y="2286000"/>
            <a:ext cx="2514600" cy="1524000"/>
          </a:xfrm>
          <a:prstGeom prst="curvedUpArrow">
            <a:avLst>
              <a:gd name="adj1" fmla="val 25000"/>
              <a:gd name="adj2" fmla="val 48049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914400"/>
          </a:xfrm>
          <a:ln w="38100">
            <a:solidFill>
              <a:schemeClr val="hlink"/>
            </a:solidFill>
          </a:ln>
        </p:spPr>
        <p:txBody>
          <a:bodyPr/>
          <a:lstStyle/>
          <a:p>
            <a:pPr algn="ctr"/>
            <a:r>
              <a:rPr lang="en-US" sz="4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Replacement Reaction</a:t>
            </a:r>
            <a:endParaRPr lang="en-US" sz="4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/>
          <a:lstStyle/>
          <a:p>
            <a:pPr>
              <a:buNone/>
            </a:pPr>
            <a:r>
              <a:rPr lang="en-US" sz="4800" u="sng" dirty="0" smtClean="0">
                <a:cs typeface="Times New Roman" pitchFamily="18" charset="0"/>
                <a:sym typeface="Wingdings" pitchFamily="2" charset="2"/>
              </a:rPr>
              <a:t>Solid</a:t>
            </a:r>
            <a:r>
              <a:rPr lang="en-US" sz="4800" dirty="0" smtClean="0">
                <a:cs typeface="Times New Roman" pitchFamily="18" charset="0"/>
                <a:sym typeface="Wingdings" pitchFamily="2" charset="2"/>
              </a:rPr>
              <a:t>:</a:t>
            </a:r>
            <a:endParaRPr lang="en-US" sz="4800" u="sng" dirty="0" smtClean="0">
              <a:cs typeface="Times New Roman" pitchFamily="18" charset="0"/>
              <a:sym typeface="Wingdings" pitchFamily="2" charset="2"/>
            </a:endParaRPr>
          </a:p>
          <a:p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Insoluble on Table F – forms precipitate</a:t>
            </a:r>
          </a:p>
          <a:p>
            <a:pPr lvl="1"/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Little solid particles - cloudy</a:t>
            </a:r>
            <a:endParaRPr lang="en-US" sz="3200" dirty="0">
              <a:cs typeface="Times New Roman" pitchFamily="18" charset="0"/>
            </a:endParaRPr>
          </a:p>
        </p:txBody>
      </p:sp>
      <p:pic>
        <p:nvPicPr>
          <p:cNvPr id="6" name="Picture 5" descr="chem%20table%20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317766"/>
            <a:ext cx="6553200" cy="35402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4290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Soluble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Dissolves in water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2400" y="34290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Insoluble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Does not dissolve in water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914400"/>
          </a:xfrm>
          <a:ln w="38100">
            <a:solidFill>
              <a:schemeClr val="hlink"/>
            </a:solidFill>
          </a:ln>
        </p:spPr>
        <p:txBody>
          <a:bodyPr/>
          <a:lstStyle/>
          <a:p>
            <a:pPr algn="ctr"/>
            <a:r>
              <a:rPr lang="en-US" sz="4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Replacement Reaction</a:t>
            </a:r>
            <a:endParaRPr lang="en-US" sz="4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/>
          <a:lstStyle/>
          <a:p>
            <a:pPr>
              <a:buNone/>
            </a:pPr>
            <a:r>
              <a:rPr lang="en-US" sz="4800" u="sng" dirty="0" smtClean="0">
                <a:cs typeface="Times New Roman" pitchFamily="18" charset="0"/>
                <a:sym typeface="Wingdings" pitchFamily="2" charset="2"/>
              </a:rPr>
              <a:t>Solid</a:t>
            </a:r>
            <a:r>
              <a:rPr lang="en-US" sz="4800" dirty="0" smtClean="0">
                <a:cs typeface="Times New Roman" pitchFamily="18" charset="0"/>
                <a:sym typeface="Wingdings" pitchFamily="2" charset="2"/>
              </a:rPr>
              <a:t>:</a:t>
            </a:r>
          </a:p>
          <a:p>
            <a:pPr>
              <a:buNone/>
            </a:pP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	From Table F</a:t>
            </a:r>
          </a:p>
          <a:p>
            <a:pPr>
              <a:buNone/>
            </a:pP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3200" dirty="0" err="1" smtClean="0">
                <a:cs typeface="Times New Roman" pitchFamily="18" charset="0"/>
                <a:sym typeface="Wingdings" pitchFamily="2" charset="2"/>
              </a:rPr>
              <a:t>NaCl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– </a:t>
            </a:r>
          </a:p>
          <a:p>
            <a:pPr>
              <a:buNone/>
            </a:pP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	CaCO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–</a:t>
            </a:r>
          </a:p>
          <a:p>
            <a:pPr>
              <a:buNone/>
            </a:pP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	Na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CO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–</a:t>
            </a:r>
          </a:p>
          <a:p>
            <a:pPr>
              <a:buNone/>
            </a:pP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	BaSO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4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– </a:t>
            </a:r>
          </a:p>
          <a:p>
            <a:pPr>
              <a:buNone/>
            </a:pP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	FeCl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– </a:t>
            </a:r>
          </a:p>
          <a:p>
            <a:pPr>
              <a:buNone/>
            </a:pPr>
            <a:endParaRPr lang="en-US" sz="3200" dirty="0" smtClean="0"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3200" dirty="0" smtClean="0"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2800" dirty="0" smtClean="0"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2800" dirty="0" smtClean="0"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3200" dirty="0" smtClean="0"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27432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Soluble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32766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Insoluble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2514600" y="38862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</a:t>
            </a:r>
            <a:r>
              <a:rPr lang="en-US" sz="3200" dirty="0" smtClean="0"/>
              <a:t>oluble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2362200" y="4495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Insoluble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33600" y="50292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Soluble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914400"/>
          </a:xfrm>
          <a:ln w="38100">
            <a:solidFill>
              <a:schemeClr val="hlink"/>
            </a:solidFill>
          </a:ln>
        </p:spPr>
        <p:txBody>
          <a:bodyPr/>
          <a:lstStyle/>
          <a:p>
            <a:pPr algn="ctr"/>
            <a:r>
              <a:rPr lang="en-US" sz="4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Replacement Reaction</a:t>
            </a:r>
            <a:endParaRPr lang="en-US" sz="4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/>
          <a:lstStyle/>
          <a:p>
            <a:pPr>
              <a:buNone/>
            </a:pPr>
            <a:r>
              <a:rPr lang="en-US" sz="4800" u="sng" dirty="0" smtClean="0">
                <a:cs typeface="Times New Roman" pitchFamily="18" charset="0"/>
                <a:sym typeface="Wingdings" pitchFamily="2" charset="2"/>
              </a:rPr>
              <a:t>Solid</a:t>
            </a:r>
            <a:r>
              <a:rPr lang="en-US" sz="4800" dirty="0" smtClean="0">
                <a:cs typeface="Times New Roman" pitchFamily="18" charset="0"/>
                <a:sym typeface="Wingdings" pitchFamily="2" charset="2"/>
              </a:rPr>
              <a:t>:</a:t>
            </a:r>
          </a:p>
          <a:p>
            <a:pPr>
              <a:buNone/>
            </a:pP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	</a:t>
            </a:r>
          </a:p>
          <a:p>
            <a:pPr>
              <a:buNone/>
            </a:pP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	</a:t>
            </a:r>
          </a:p>
          <a:p>
            <a:pPr>
              <a:buNone/>
            </a:pPr>
            <a:endParaRPr lang="en-US" sz="2800" dirty="0" smtClean="0"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2800" dirty="0" smtClean="0">
              <a:cs typeface="Times New Roman" pitchFamily="18" charset="0"/>
              <a:sym typeface="Wingdings" pitchFamily="2" charset="2"/>
            </a:endParaRPr>
          </a:p>
          <a:p>
            <a:pPr algn="ctr">
              <a:buNone/>
            </a:pPr>
            <a:endParaRPr lang="en-US" sz="2800" dirty="0" smtClean="0">
              <a:cs typeface="Times New Roman" pitchFamily="18" charset="0"/>
              <a:sym typeface="Wingdings" pitchFamily="2" charset="2"/>
            </a:endParaRPr>
          </a:p>
          <a:p>
            <a:pPr algn="ctr">
              <a:buNone/>
            </a:pPr>
            <a:endParaRPr lang="en-US" sz="2800" dirty="0" smtClean="0">
              <a:cs typeface="Times New Roman" pitchFamily="18" charset="0"/>
              <a:sym typeface="Wingdings" pitchFamily="2" charset="2"/>
            </a:endParaRPr>
          </a:p>
          <a:p>
            <a:pPr algn="ctr">
              <a:buNone/>
            </a:pPr>
            <a:r>
              <a:rPr lang="en-US" sz="2800" dirty="0" smtClean="0">
                <a:cs typeface="Times New Roman" pitchFamily="18" charset="0"/>
                <a:sym typeface="Wingdings" pitchFamily="2" charset="2"/>
              </a:rPr>
              <a:t>2NaOH(</a:t>
            </a:r>
            <a:r>
              <a:rPr lang="en-US" sz="2800" dirty="0" err="1" smtClean="0">
                <a:cs typeface="Times New Roman" pitchFamily="18" charset="0"/>
                <a:sym typeface="Wingdings" pitchFamily="2" charset="2"/>
              </a:rPr>
              <a:t>aq</a:t>
            </a:r>
            <a:r>
              <a:rPr lang="en-US" sz="2800" dirty="0" smtClean="0">
                <a:cs typeface="Times New Roman" pitchFamily="18" charset="0"/>
                <a:sym typeface="Wingdings" pitchFamily="2" charset="2"/>
              </a:rPr>
              <a:t>) + CuCl</a:t>
            </a:r>
            <a:r>
              <a:rPr lang="en-US" sz="28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800" dirty="0" smtClean="0"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800" dirty="0" err="1" smtClean="0">
                <a:cs typeface="Times New Roman" pitchFamily="18" charset="0"/>
                <a:sym typeface="Wingdings" pitchFamily="2" charset="2"/>
              </a:rPr>
              <a:t>aq</a:t>
            </a:r>
            <a:r>
              <a:rPr lang="en-US" sz="2800" dirty="0" smtClean="0">
                <a:cs typeface="Times New Roman" pitchFamily="18" charset="0"/>
                <a:sym typeface="Wingdings" pitchFamily="2" charset="2"/>
              </a:rPr>
              <a:t>)  Cu(OH)</a:t>
            </a:r>
            <a:r>
              <a:rPr lang="en-US" sz="28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800" dirty="0" smtClean="0">
                <a:cs typeface="Times New Roman" pitchFamily="18" charset="0"/>
                <a:sym typeface="Wingdings" pitchFamily="2" charset="2"/>
              </a:rPr>
              <a:t>(s) + 2NaCl(</a:t>
            </a:r>
            <a:r>
              <a:rPr lang="en-US" sz="2800" dirty="0" err="1" smtClean="0">
                <a:cs typeface="Times New Roman" pitchFamily="18" charset="0"/>
                <a:sym typeface="Wingdings" pitchFamily="2" charset="2"/>
              </a:rPr>
              <a:t>aq</a:t>
            </a:r>
            <a:r>
              <a:rPr lang="en-US" sz="2800" dirty="0" smtClean="0">
                <a:cs typeface="Times New Roman" pitchFamily="18" charset="0"/>
                <a:sym typeface="Wingdings" pitchFamily="2" charset="2"/>
              </a:rPr>
              <a:t>)</a:t>
            </a:r>
          </a:p>
          <a:p>
            <a:pPr algn="ctr">
              <a:buNone/>
            </a:pPr>
            <a:r>
              <a:rPr lang="en-US" sz="2800" dirty="0" smtClean="0">
                <a:cs typeface="Times New Roman" pitchFamily="18" charset="0"/>
                <a:sym typeface="Wingdings" pitchFamily="2" charset="2"/>
              </a:rPr>
              <a:t>                                                      Makes it cloudy </a:t>
            </a:r>
          </a:p>
          <a:p>
            <a:pPr>
              <a:buNone/>
            </a:pPr>
            <a:endParaRPr lang="en-US" sz="3200" dirty="0" smtClean="0"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9" name="Picture 8" descr="bea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1524000"/>
            <a:ext cx="1634774" cy="2076450"/>
          </a:xfrm>
          <a:prstGeom prst="rect">
            <a:avLst/>
          </a:prstGeom>
        </p:spPr>
      </p:pic>
      <p:pic>
        <p:nvPicPr>
          <p:cNvPr id="10" name="Picture 9" descr="bea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1524000"/>
            <a:ext cx="1634774" cy="20764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19400" y="2286000"/>
            <a:ext cx="1402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Na</a:t>
            </a:r>
            <a:r>
              <a:rPr lang="en-US" sz="2800" baseline="30000" dirty="0" err="1" smtClean="0"/>
              <a:t>+</a:t>
            </a:r>
            <a:r>
              <a:rPr lang="en-US" sz="2800" dirty="0" err="1" smtClean="0"/>
              <a:t>OH</a:t>
            </a:r>
            <a:r>
              <a:rPr lang="en-US" sz="2800" baseline="30000" dirty="0" smtClean="0"/>
              <a:t>-</a:t>
            </a:r>
            <a:endParaRPr lang="en-US" sz="28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5943600" y="2286000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Cu</a:t>
            </a:r>
            <a:r>
              <a:rPr lang="en-US" sz="2800" baseline="30000" dirty="0" smtClean="0"/>
              <a:t>+2</a:t>
            </a:r>
            <a:r>
              <a:rPr lang="en-US" sz="2800" dirty="0" smtClean="0"/>
              <a:t>Cl</a:t>
            </a:r>
            <a:r>
              <a:rPr lang="en-US" sz="2800" baseline="30000" dirty="0" smtClean="0"/>
              <a:t>-</a:t>
            </a:r>
            <a:endParaRPr lang="en-US" sz="2800" baseline="30000" dirty="0"/>
          </a:p>
        </p:txBody>
      </p:sp>
      <p:pic>
        <p:nvPicPr>
          <p:cNvPr id="13" name="Picture 12" descr="bea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3657600"/>
            <a:ext cx="1676400" cy="17526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419600" y="3962400"/>
            <a:ext cx="1556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Cu(OH)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4648200" y="4648200"/>
            <a:ext cx="984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NaCl</a:t>
            </a:r>
            <a:endParaRPr lang="en-US" sz="2800" baseline="30000" dirty="0"/>
          </a:p>
        </p:txBody>
      </p:sp>
      <p:cxnSp>
        <p:nvCxnSpPr>
          <p:cNvPr id="17" name="Shape 16"/>
          <p:cNvCxnSpPr/>
          <p:nvPr/>
        </p:nvCxnSpPr>
        <p:spPr>
          <a:xfrm>
            <a:off x="4800600" y="2514600"/>
            <a:ext cx="270226" cy="101917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029200" y="2514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Lightning Bolt 36"/>
          <p:cNvSpPr/>
          <p:nvPr/>
        </p:nvSpPr>
        <p:spPr>
          <a:xfrm>
            <a:off x="5562600" y="5715000"/>
            <a:ext cx="381000" cy="38100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963_slide">
  <a:themeElements>
    <a:clrScheme name="Office Theme 2">
      <a:dk1>
        <a:srgbClr val="000000"/>
      </a:dk1>
      <a:lt1>
        <a:srgbClr val="CCFF99"/>
      </a:lt1>
      <a:dk2>
        <a:srgbClr val="000000"/>
      </a:dk2>
      <a:lt2>
        <a:srgbClr val="808080"/>
      </a:lt2>
      <a:accent1>
        <a:srgbClr val="6B7300"/>
      </a:accent1>
      <a:accent2>
        <a:srgbClr val="177339"/>
      </a:accent2>
      <a:accent3>
        <a:srgbClr val="E2FFCA"/>
      </a:accent3>
      <a:accent4>
        <a:srgbClr val="000000"/>
      </a:accent4>
      <a:accent5>
        <a:srgbClr val="BABCAA"/>
      </a:accent5>
      <a:accent6>
        <a:srgbClr val="146833"/>
      </a:accent6>
      <a:hlink>
        <a:srgbClr val="336600"/>
      </a:hlink>
      <a:folHlink>
        <a:srgbClr val="175373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E2FFCA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E2FFCA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E2FFCA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E2FFCA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FFFFFF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FFFFFF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FFFFFF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FFFFFF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FF99"/>
      </a:lt1>
      <a:dk2>
        <a:srgbClr val="000000"/>
      </a:dk2>
      <a:lt2>
        <a:srgbClr val="808080"/>
      </a:lt2>
      <a:accent1>
        <a:srgbClr val="6B7300"/>
      </a:accent1>
      <a:accent2>
        <a:srgbClr val="177339"/>
      </a:accent2>
      <a:accent3>
        <a:srgbClr val="E2FFCA"/>
      </a:accent3>
      <a:accent4>
        <a:srgbClr val="000000"/>
      </a:accent4>
      <a:accent5>
        <a:srgbClr val="BABCAA"/>
      </a:accent5>
      <a:accent6>
        <a:srgbClr val="146833"/>
      </a:accent6>
      <a:hlink>
        <a:srgbClr val="336600"/>
      </a:hlink>
      <a:folHlink>
        <a:srgbClr val="1753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E2FFCA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E2FFCA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E2FFCA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E2FFCA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FFFFFF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FFFFFF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FFFFFF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FFFFFF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ind_1963_slide</Template>
  <TotalTime>966</TotalTime>
  <Words>304</Words>
  <Application>Microsoft Office PowerPoint</Application>
  <PresentationFormat>On-screen Show (4:3)</PresentationFormat>
  <Paragraphs>118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ind_1963_slide</vt:lpstr>
      <vt:lpstr>1_Default Design</vt:lpstr>
      <vt:lpstr>Types of  Chemical Reactions</vt:lpstr>
      <vt:lpstr>Combination Reaction</vt:lpstr>
      <vt:lpstr>Decomposition Reaction</vt:lpstr>
      <vt:lpstr>Single Replacement Reaction</vt:lpstr>
      <vt:lpstr>Will a single  replacement reaction  occur?</vt:lpstr>
      <vt:lpstr>Double Replacement Reaction</vt:lpstr>
      <vt:lpstr>Double Replacement Reaction</vt:lpstr>
      <vt:lpstr>Double Replacement Reaction</vt:lpstr>
      <vt:lpstr>Double Replacement Reaction</vt:lpstr>
      <vt:lpstr>Double Replacement Reaction</vt:lpstr>
      <vt:lpstr>Double Replacement Reaction</vt:lpstr>
      <vt:lpstr>Learning Check:</vt:lpstr>
      <vt:lpstr>Combustion Reaction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</cp:lastModifiedBy>
  <cp:revision>105</cp:revision>
  <dcterms:created xsi:type="dcterms:W3CDTF">2010-11-20T14:23:45Z</dcterms:created>
  <dcterms:modified xsi:type="dcterms:W3CDTF">2010-12-09T11:44:24Z</dcterms:modified>
</cp:coreProperties>
</file>