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60" r:id="rId4"/>
    <p:sldId id="258" r:id="rId5"/>
    <p:sldId id="261" r:id="rId6"/>
    <p:sldId id="265" r:id="rId7"/>
    <p:sldId id="262" r:id="rId8"/>
    <p:sldId id="264" r:id="rId9"/>
    <p:sldId id="259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5577" y="156754"/>
            <a:ext cx="7916091" cy="1476101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Calculations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to Mass,  Mass to Moles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de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981" y="1671857"/>
            <a:ext cx="3844699" cy="5163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to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080819"/>
          </a:xfrm>
        </p:spPr>
        <p:txBody>
          <a:bodyPr/>
          <a:lstStyle/>
          <a:p>
            <a:r>
              <a:rPr lang="en-US" sz="3200" dirty="0" smtClean="0"/>
              <a:t>What is the mass of 3.0 mol </a:t>
            </a:r>
            <a:r>
              <a:rPr lang="en-US" sz="3200" dirty="0" err="1" smtClean="0"/>
              <a:t>NaCl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First find molecular mass or formula mass</a:t>
            </a:r>
          </a:p>
          <a:p>
            <a:pPr lvl="1">
              <a:buNone/>
            </a:pPr>
            <a:r>
              <a:rPr lang="en-US" sz="3200" dirty="0" smtClean="0"/>
              <a:t>	Na – 23.0g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Cl</a:t>
            </a:r>
            <a:r>
              <a:rPr lang="en-US" sz="3200" dirty="0" smtClean="0"/>
              <a:t> –  </a:t>
            </a:r>
            <a:r>
              <a:rPr lang="en-US" sz="3200" u="sng" dirty="0" smtClean="0"/>
              <a:t>25.5g</a:t>
            </a:r>
          </a:p>
          <a:p>
            <a:pPr lvl="1">
              <a:buNone/>
            </a:pPr>
            <a:r>
              <a:rPr lang="en-US" sz="3200" dirty="0" smtClean="0"/>
              <a:t>	         58.5g</a:t>
            </a:r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r>
              <a:rPr lang="en-US" sz="3200" dirty="0" smtClean="0"/>
              <a:t>3.0 mol </a:t>
            </a:r>
            <a:r>
              <a:rPr lang="en-US" sz="3200" dirty="0" err="1" smtClean="0"/>
              <a:t>NaCl</a:t>
            </a:r>
            <a:r>
              <a:rPr lang="en-US" sz="3200" dirty="0" smtClean="0"/>
              <a:t> 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51124" y="572237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27986" y="5579806"/>
            <a:ext cx="13227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58.5 g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 mol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81316" y="5678128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68761" y="6135328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29084" y="5727291"/>
            <a:ext cx="303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175.5g </a:t>
            </a:r>
            <a:r>
              <a:rPr lang="en-US" sz="3200" dirty="0" err="1" smtClean="0">
                <a:solidFill>
                  <a:srgbClr val="FF0000"/>
                </a:solidFill>
              </a:rPr>
              <a:t>NaCl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to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080819"/>
          </a:xfrm>
        </p:spPr>
        <p:txBody>
          <a:bodyPr/>
          <a:lstStyle/>
          <a:p>
            <a:r>
              <a:rPr lang="en-US" sz="3200" dirty="0" smtClean="0"/>
              <a:t>What is the mass of 9.45 mol 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?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Al – 2 X 27.0g = 54.0g</a:t>
            </a:r>
          </a:p>
          <a:p>
            <a:pPr lvl="1">
              <a:buNone/>
            </a:pPr>
            <a:r>
              <a:rPr lang="en-US" sz="3200" dirty="0" smtClean="0"/>
              <a:t>	O – 3 X 16.0g = </a:t>
            </a:r>
            <a:r>
              <a:rPr lang="en-US" sz="3200" u="sng" dirty="0" smtClean="0"/>
              <a:t>48.0g</a:t>
            </a:r>
          </a:p>
          <a:p>
            <a:pPr lvl="1">
              <a:buNone/>
            </a:pPr>
            <a:r>
              <a:rPr lang="en-US" sz="3200" dirty="0" smtClean="0"/>
              <a:t>	                           102.0g</a:t>
            </a:r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9.45 mol 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31343" y="584036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355689" y="5594555"/>
            <a:ext cx="15504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102.0 g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 mol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73045" y="5766618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81715" y="6164825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0750" y="5727291"/>
            <a:ext cx="303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963.9g </a:t>
            </a:r>
            <a:r>
              <a:rPr lang="en-US" sz="3200" dirty="0" smtClean="0">
                <a:solidFill>
                  <a:srgbClr val="FF0000"/>
                </a:solidFill>
              </a:rPr>
              <a:t>Al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O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to Moles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080819"/>
          </a:xfrm>
        </p:spPr>
        <p:txBody>
          <a:bodyPr/>
          <a:lstStyle/>
          <a:p>
            <a:r>
              <a:rPr lang="en-US" sz="3200" dirty="0" smtClean="0"/>
              <a:t>How many moles are in 92.2g 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?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Fe – 2 X 55.8g = 111.6g</a:t>
            </a:r>
          </a:p>
          <a:p>
            <a:pPr lvl="1">
              <a:buNone/>
            </a:pPr>
            <a:r>
              <a:rPr lang="en-US" sz="3200" dirty="0" smtClean="0"/>
              <a:t>	O –  3 X 16.0g =  </a:t>
            </a:r>
            <a:r>
              <a:rPr lang="en-US" sz="3200" u="sng" dirty="0" smtClean="0"/>
              <a:t>48.0g</a:t>
            </a:r>
          </a:p>
          <a:p>
            <a:pPr lvl="1">
              <a:buNone/>
            </a:pPr>
            <a:r>
              <a:rPr lang="en-US" sz="3200" dirty="0" smtClean="0"/>
              <a:t>	                            159.6g</a:t>
            </a:r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92.2g 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06879" y="584036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96812" y="5590224"/>
            <a:ext cx="1702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1 mol</a:t>
            </a:r>
          </a:p>
          <a:p>
            <a:r>
              <a:rPr lang="en-US" sz="3200" dirty="0" smtClean="0"/>
              <a:t>159.6g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1769806" y="5869858"/>
            <a:ext cx="368710" cy="2802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5125064" y="6245941"/>
            <a:ext cx="309716" cy="265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7576" y="5780782"/>
            <a:ext cx="372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0.578 mol </a:t>
            </a:r>
            <a:r>
              <a:rPr lang="en-US" sz="3200" dirty="0" smtClean="0">
                <a:solidFill>
                  <a:srgbClr val="FF0000"/>
                </a:solidFill>
              </a:rPr>
              <a:t>Fe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O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29200" y="1676400"/>
            <a:ext cx="3806825" cy="3276600"/>
            <a:chOff x="3168" y="96"/>
            <a:chExt cx="2398" cy="2064"/>
          </a:xfrm>
        </p:grpSpPr>
        <p:sp>
          <p:nvSpPr>
            <p:cNvPr id="103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984" y="1477"/>
              <a:ext cx="1200" cy="683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Times New Roman"/>
                  <a:cs typeface="Times New Roman"/>
                </a:rPr>
                <a:t>Pair = 2</a:t>
              </a:r>
            </a:p>
          </p:txBody>
        </p:sp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3168" y="96"/>
            <a:ext cx="2398" cy="1492"/>
          </p:xfrm>
          <a:graphic>
            <a:graphicData uri="http://schemas.openxmlformats.org/presentationml/2006/ole">
              <p:oleObj spid="_x0000_s57347" name="Clip" r:id="rId3" imgW="4582440" imgH="2850480" progId="MS_ClipArt_Gallery.2">
                <p:embed/>
              </p:oleObj>
            </a:graphicData>
          </a:graphic>
        </p:graphicFrame>
      </p:grpSp>
      <p:sp>
        <p:nvSpPr>
          <p:cNvPr id="1032" name="WordArt 7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2381250" cy="7858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Dozen = 12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605427" y="354874"/>
            <a:ext cx="8028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Names associated with an amount</a:t>
            </a:r>
          </a:p>
        </p:txBody>
      </p:sp>
      <p:pic>
        <p:nvPicPr>
          <p:cNvPr id="10" name="Picture 9" descr="imagesCAOF4T6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0012" y="2377441"/>
            <a:ext cx="3623990" cy="245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Amounts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Volume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Mass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Count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Dozen = 12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Pair = 2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Ream = 500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Mole = 6.02 X 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 (Avogadro’s #)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Mole of Particles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Atoms, Molecules, Formula Units</a:t>
            </a:r>
            <a:endParaRPr lang="en-US" sz="32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59440" y="2869973"/>
            <a:ext cx="45922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u="sng" dirty="0" smtClean="0"/>
              <a:t>1 dozen</a:t>
            </a:r>
            <a:r>
              <a:rPr lang="en-US" sz="3200" dirty="0" smtClean="0"/>
              <a:t>   </a:t>
            </a:r>
            <a:r>
              <a:rPr lang="en-US" sz="3200" dirty="0"/>
              <a:t>o</a:t>
            </a:r>
            <a:r>
              <a:rPr lang="en-US" sz="3200" dirty="0" smtClean="0"/>
              <a:t>r  </a:t>
            </a:r>
            <a:r>
              <a:rPr lang="en-US" sz="3200" u="sng" dirty="0" smtClean="0"/>
              <a:t>12 eggs</a:t>
            </a:r>
          </a:p>
          <a:p>
            <a:r>
              <a:rPr lang="en-US" sz="3200" dirty="0" smtClean="0"/>
              <a:t>12 eggs        1 dozen</a:t>
            </a:r>
            <a:endParaRPr lang="en-US" sz="3200" dirty="0"/>
          </a:p>
        </p:txBody>
      </p:sp>
      <p:pic>
        <p:nvPicPr>
          <p:cNvPr id="52230" name="Picture 6" descr="C:\Documents and Settings\stc\Local Settings\Temporary Internet Files\Content.IE5\LTBCLK7E\MM90004107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" y="223837"/>
            <a:ext cx="8382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363" y="600075"/>
            <a:ext cx="894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i="1" u="sng" dirty="0">
                <a:solidFill>
                  <a:schemeClr val="tx2"/>
                </a:solidFill>
              </a:rPr>
              <a:t>Molar mass</a:t>
            </a:r>
            <a:r>
              <a:rPr lang="en-US" sz="2800" dirty="0">
                <a:solidFill>
                  <a:schemeClr val="tx2"/>
                </a:solidFill>
              </a:rPr>
              <a:t> is the mass of 1 mole of                in grams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288088" y="152400"/>
            <a:ext cx="95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</a:rPr>
              <a:t>eggs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219825" y="492125"/>
            <a:ext cx="1135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</a:rPr>
              <a:t>shoes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51550" y="785813"/>
            <a:ext cx="1452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</a:rPr>
              <a:t>marbles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189663" y="1076325"/>
            <a:ext cx="1154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</a:rPr>
              <a:t>atoms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90500" y="1676400"/>
            <a:ext cx="8763000" cy="1160463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1 mole </a:t>
            </a:r>
            <a:r>
              <a:rPr lang="en-US" sz="2800" baseline="30000"/>
              <a:t>12</a:t>
            </a:r>
            <a:r>
              <a:rPr lang="en-US" sz="2800"/>
              <a:t>C atoms = 6.022 x 10</a:t>
            </a:r>
            <a:r>
              <a:rPr lang="en-US" sz="2800" baseline="30000"/>
              <a:t>23</a:t>
            </a:r>
            <a:r>
              <a:rPr lang="en-US" sz="2800"/>
              <a:t> atoms = 12.00 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/>
              <a:t>1 </a:t>
            </a:r>
            <a:r>
              <a:rPr lang="en-US" sz="2800" baseline="30000"/>
              <a:t>12</a:t>
            </a:r>
            <a:r>
              <a:rPr lang="en-US" sz="2800"/>
              <a:t>C atom = 12.00 amu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98500" y="3276600"/>
            <a:ext cx="7772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1 mole </a:t>
            </a:r>
            <a:r>
              <a:rPr lang="en-US" sz="2800" baseline="30000"/>
              <a:t>12</a:t>
            </a:r>
            <a:r>
              <a:rPr lang="en-US" sz="2800"/>
              <a:t>C atoms = 12.00 g </a:t>
            </a:r>
            <a:r>
              <a:rPr lang="en-US" sz="2800" baseline="30000"/>
              <a:t>12</a:t>
            </a:r>
            <a:r>
              <a:rPr lang="en-US" sz="2800"/>
              <a:t>C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/>
              <a:t>1 mole lithium atoms = 6.941 g of Li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16194" y="4660475"/>
            <a:ext cx="8141110" cy="2197525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2800" dirty="0" smtClean="0"/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For </a:t>
            </a:r>
            <a:r>
              <a:rPr lang="en-US" sz="2800" dirty="0"/>
              <a:t>any element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 </a:t>
            </a:r>
            <a:r>
              <a:rPr lang="en-US" sz="3200" dirty="0"/>
              <a:t>atomic mass (</a:t>
            </a:r>
            <a:r>
              <a:rPr lang="en-US" sz="3200" dirty="0" err="1"/>
              <a:t>amu</a:t>
            </a:r>
            <a:r>
              <a:rPr lang="en-US" sz="3200" dirty="0"/>
              <a:t>) = molar mass (grams)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  <p:bldP spid="47108" grpId="0" autoUpdateAnimBg="0"/>
      <p:bldP spid="47109" grpId="0" autoUpdateAnimBg="0"/>
      <p:bldP spid="47110" grpId="0" autoUpdateAnimBg="0"/>
      <p:bldP spid="47111" grpId="0" autoUpdateAnimBg="0"/>
      <p:bldP spid="47112" grpId="0" build="p" autoUpdateAnimBg="0"/>
      <p:bldP spid="4711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lar_m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661" y="787399"/>
            <a:ext cx="7682286" cy="5141452"/>
          </a:xfrm>
          <a:prstGeom prst="rect">
            <a:avLst/>
          </a:prstGeom>
        </p:spPr>
      </p:pic>
      <p:pic>
        <p:nvPicPr>
          <p:cNvPr id="58370" name="Picture 2" descr="C:\Documents and Settings\stc\Local Settings\Temporary Internet Files\Content.IE5\K0K63EV1\MM90018833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111780" y="5667375"/>
            <a:ext cx="1032220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3_01"/>
          <p:cNvPicPr>
            <a:picLocks noChangeAspect="1" noChangeArrowheads="1"/>
          </p:cNvPicPr>
          <p:nvPr/>
        </p:nvPicPr>
        <p:blipFill>
          <a:blip r:embed="rId2" cstate="print"/>
          <a:srcRect t="5556" b="4167"/>
          <a:stretch>
            <a:fillRect/>
          </a:stretch>
        </p:blipFill>
        <p:spPr bwMode="auto">
          <a:xfrm>
            <a:off x="304800" y="850900"/>
            <a:ext cx="8534400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34854" y="141288"/>
            <a:ext cx="69044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dirty="0">
                <a:solidFill>
                  <a:schemeClr val="tx2"/>
                </a:solidFill>
              </a:rPr>
              <a:t>What is the mass of one mole of: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74938" y="1030288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C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18366" y="954088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90800" y="5830888"/>
            <a:ext cx="7088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Cu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89650" y="5907088"/>
            <a:ext cx="662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Fe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06183" y="4002088"/>
            <a:ext cx="7088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Gram-Molecular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257800"/>
          </a:xfrm>
        </p:spPr>
        <p:txBody>
          <a:bodyPr/>
          <a:lstStyle/>
          <a:p>
            <a:r>
              <a:rPr lang="en-US" sz="3200" dirty="0" smtClean="0"/>
              <a:t>Mass of 1 mole of molecules</a:t>
            </a:r>
          </a:p>
          <a:p>
            <a:r>
              <a:rPr lang="en-US" sz="3200" dirty="0" smtClean="0"/>
              <a:t>Molecular mass is the sum of the atomic masses in an element.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/>
              <a:t>	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H:  2 X 1g =      2g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O:  1 X 16g = </a:t>
            </a:r>
            <a:r>
              <a:rPr lang="en-US" sz="3200" u="sng" dirty="0" smtClean="0"/>
              <a:t>16g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	       18g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1368" y="526517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18 g/mol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" name="Picture 6" descr="mo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050" y="5003851"/>
            <a:ext cx="11239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Gram-Formula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257800"/>
          </a:xfrm>
        </p:spPr>
        <p:txBody>
          <a:bodyPr/>
          <a:lstStyle/>
          <a:p>
            <a:r>
              <a:rPr lang="en-US" sz="3200" dirty="0" smtClean="0"/>
              <a:t>Mass of 1 mole of ionic compound</a:t>
            </a:r>
          </a:p>
          <a:p>
            <a:endParaRPr lang="en-US" sz="3200" dirty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600" dirty="0" smtClean="0"/>
              <a:t>MgCl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sz="3200" baseline="-25000" dirty="0" smtClean="0"/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Mg:  </a:t>
            </a:r>
            <a:r>
              <a:rPr lang="en-US" sz="3200" dirty="0"/>
              <a:t>1</a:t>
            </a:r>
            <a:r>
              <a:rPr lang="en-US" sz="3200" dirty="0" smtClean="0"/>
              <a:t> X 24g =   24g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Cl</a:t>
            </a:r>
            <a:r>
              <a:rPr lang="en-US" sz="3200" dirty="0" smtClean="0"/>
              <a:t>:  2 X 35.5g = </a:t>
            </a:r>
            <a:r>
              <a:rPr lang="en-US" sz="3200" u="sng" dirty="0" smtClean="0"/>
              <a:t>71g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	          95g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1368" y="526517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95 g/mol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Picture 8" descr="ACSMOLEG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6239" y="2286000"/>
            <a:ext cx="2007761" cy="2776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to Mass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511406" cy="5257800"/>
          </a:xfrm>
        </p:spPr>
        <p:txBody>
          <a:bodyPr/>
          <a:lstStyle/>
          <a:p>
            <a:r>
              <a:rPr lang="en-US" sz="3200" dirty="0" smtClean="0"/>
              <a:t>What is the mass of 2.0 mol Carbon?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2.0 mol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What is the mass of 1.5 mol Oxygen?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74492" y="2286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66103" y="2158180"/>
            <a:ext cx="28712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12.0 g Carbon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 mol Carbon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27291" y="2335162"/>
            <a:ext cx="303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FF0000"/>
                </a:solidFill>
              </a:rPr>
              <a:t>24 g Carbon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33832" y="2227006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97045" y="2703870"/>
            <a:ext cx="693174" cy="50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140</TotalTime>
  <Words>258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ind_2460_slide</vt:lpstr>
      <vt:lpstr>1_Default Design</vt:lpstr>
      <vt:lpstr>Microsoft Clip Gallery</vt:lpstr>
      <vt:lpstr>Chemical Calculations Mole to Mass,  Mass to Moles</vt:lpstr>
      <vt:lpstr>Slide 2</vt:lpstr>
      <vt:lpstr>Measuring Amounts</vt:lpstr>
      <vt:lpstr>Slide 4</vt:lpstr>
      <vt:lpstr>Slide 5</vt:lpstr>
      <vt:lpstr>Slide 6</vt:lpstr>
      <vt:lpstr>Gram-Molecular Mass</vt:lpstr>
      <vt:lpstr>Gram-Formula Mass</vt:lpstr>
      <vt:lpstr>Mole to Mass</vt:lpstr>
      <vt:lpstr>Mole to Mass</vt:lpstr>
      <vt:lpstr>Mole to Mass</vt:lpstr>
      <vt:lpstr>Mass to Moles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15</cp:revision>
  <dcterms:created xsi:type="dcterms:W3CDTF">2010-12-28T22:19:07Z</dcterms:created>
  <dcterms:modified xsi:type="dcterms:W3CDTF">2010-12-29T00:39:21Z</dcterms:modified>
</cp:coreProperties>
</file>