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5" d="100"/>
          <a:sy n="65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6E66CA-AC89-4867-A601-D527AC2303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7FE020-BFCD-4F0E-B330-254205A91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9A044-C8E5-4ED2-ADC6-D58B8A1BB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9642D-DE36-4E2C-A0AB-B94DEEF51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58FA34-2294-4C15-A691-42538C767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8A8D9-EA93-486F-A6CE-EE969A034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E6CC8-3B71-4AFF-8782-65CFA3924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5916F-D30A-4189-AE57-DE6EF92CF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9559-4C16-4111-9628-80B5378F1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C5D6-32F1-4708-8ECE-3B307DA7D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FA491-2763-4C6F-9B42-F9EDBB53D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A02BD-FF19-42F8-9A7A-27EC5C5EA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00A5-6E94-4842-B8DE-DC1185172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783F-1433-45A2-AF7F-EAB70E262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BB56-8CF6-47DC-A78D-C905145A9E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5A2C6-3B49-4D46-BFF6-73B8896FD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5852E-C628-40E9-90CD-CD769C936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9CEEE-4729-4054-88B2-9D0AA65EA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2822E-E313-49B8-AE8A-47ADB95BD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B51D-2C80-4DB8-B8C9-E495A73AA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9031-19AC-4E5D-B963-B9A6C8373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01E07-6BA0-4CF3-95D9-50031A863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B6105-1FBF-48D4-9977-0A9186004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A5B9B-C0C5-469A-A78C-3279349BF2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5DC785-7166-4C33-B56E-11246D3120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39" y="222069"/>
            <a:ext cx="7916091" cy="1358537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Composition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ALVIN_30491310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618" y="2446971"/>
            <a:ext cx="8296608" cy="293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35" y="235131"/>
            <a:ext cx="8479381" cy="961753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– Ques. 7.1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267097"/>
            <a:ext cx="8205061" cy="536883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Find the mass of each of the following:</a:t>
            </a:r>
          </a:p>
          <a:p>
            <a:pPr marL="971550" lvl="1" indent="-514350">
              <a:buAutoNum type="alphaLcPeriod"/>
            </a:pPr>
            <a:r>
              <a:rPr lang="en-US" sz="3200" dirty="0" smtClean="0"/>
              <a:t>0.50 mole of </a:t>
            </a:r>
            <a:r>
              <a:rPr lang="en-US" sz="3200" dirty="0" err="1" smtClean="0"/>
              <a:t>NaOH</a:t>
            </a:r>
            <a:endParaRPr lang="en-US" sz="3200" dirty="0" smtClean="0"/>
          </a:p>
          <a:p>
            <a:pPr marL="971550" lvl="1" indent="-514350">
              <a:buAutoNum type="alphaLcPeriod"/>
            </a:pPr>
            <a:r>
              <a:rPr lang="en-US" sz="3200" dirty="0" smtClean="0"/>
              <a:t>4.5 moles of CaCO</a:t>
            </a:r>
            <a:r>
              <a:rPr lang="en-US" sz="3200" baseline="-25000" dirty="0" smtClean="0"/>
              <a:t>3</a:t>
            </a:r>
            <a:endParaRPr lang="en-US" sz="3200" dirty="0" smtClean="0"/>
          </a:p>
          <a:p>
            <a:pPr marL="971550" lvl="1" indent="-514350">
              <a:buAutoNum type="alphaLcPeriod"/>
            </a:pPr>
            <a:r>
              <a:rPr lang="en-US" sz="3200" dirty="0" smtClean="0"/>
              <a:t>0.25 mole of </a:t>
            </a:r>
            <a:r>
              <a:rPr lang="en-US" sz="3200" dirty="0" err="1" smtClean="0"/>
              <a:t>Ba</a:t>
            </a:r>
            <a:r>
              <a:rPr lang="en-US" sz="3200" dirty="0" smtClean="0"/>
              <a:t>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</a:p>
          <a:p>
            <a:pPr marL="971550" lvl="1" indent="-514350">
              <a:buAutoNum type="alphaLcPeriod"/>
            </a:pPr>
            <a:r>
              <a:rPr lang="en-US" sz="3200" dirty="0" smtClean="0"/>
              <a:t>3.00 moles of sodium oxide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35" y="235131"/>
            <a:ext cx="8479381" cy="961753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– Ques. 7.2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267097"/>
            <a:ext cx="8205061" cy="536883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How many moles are contained in each of the following:</a:t>
            </a:r>
          </a:p>
          <a:p>
            <a:pPr marL="971550" lvl="1" indent="-514350">
              <a:buAutoNum type="alphaLcPeriod"/>
            </a:pPr>
            <a:r>
              <a:rPr lang="en-US" sz="3200" dirty="0" smtClean="0"/>
              <a:t>60. grams of </a:t>
            </a:r>
            <a:r>
              <a:rPr lang="en-US" sz="3200" dirty="0" err="1" smtClean="0"/>
              <a:t>NaOH</a:t>
            </a:r>
            <a:endParaRPr lang="en-US" sz="3200" dirty="0" smtClean="0"/>
          </a:p>
          <a:p>
            <a:pPr marL="971550" lvl="1" indent="-514350">
              <a:buAutoNum type="alphaLcPeriod"/>
            </a:pPr>
            <a:r>
              <a:rPr lang="en-US" sz="3200" dirty="0" smtClean="0"/>
              <a:t>75 grams of CaCO</a:t>
            </a:r>
            <a:r>
              <a:rPr lang="en-US" sz="3200" baseline="-25000" dirty="0" smtClean="0"/>
              <a:t>3</a:t>
            </a:r>
            <a:endParaRPr lang="en-US" sz="3200" dirty="0" smtClean="0"/>
          </a:p>
          <a:p>
            <a:pPr marL="971550" lvl="1" indent="-514350">
              <a:buAutoNum type="alphaLcPeriod"/>
            </a:pPr>
            <a:r>
              <a:rPr lang="en-US" sz="3200" dirty="0" smtClean="0"/>
              <a:t>26.1 grams of </a:t>
            </a:r>
            <a:r>
              <a:rPr lang="en-US" sz="3200" dirty="0" err="1" smtClean="0"/>
              <a:t>Ba</a:t>
            </a:r>
            <a:r>
              <a:rPr lang="en-US" sz="3200" dirty="0" smtClean="0"/>
              <a:t>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</a:p>
          <a:p>
            <a:pPr marL="971550" lvl="1" indent="-514350">
              <a:buAutoNum type="alphaLcPeriod"/>
            </a:pPr>
            <a:r>
              <a:rPr lang="en-US" sz="3200" dirty="0" smtClean="0"/>
              <a:t>310 grams of sodium oxide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35" y="235131"/>
            <a:ext cx="8479381" cy="961753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– Ques. 7.3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267097"/>
            <a:ext cx="8205061" cy="536883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If the mass of 0.60 mole of a certain substance is 72 grams, what is the molar mass of the substance?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	moles =      grams     </a:t>
            </a:r>
          </a:p>
          <a:p>
            <a:r>
              <a:rPr lang="en-US" sz="3200" dirty="0" smtClean="0"/>
              <a:t>		</a:t>
            </a:r>
            <a:r>
              <a:rPr lang="en-US" sz="3200" smtClean="0"/>
              <a:t>       molar </a:t>
            </a:r>
            <a:r>
              <a:rPr lang="en-US" sz="3200" dirty="0" smtClean="0"/>
              <a:t>mass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48149" y="4023360"/>
            <a:ext cx="20769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9" y="274638"/>
            <a:ext cx="8712925" cy="11430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Formula: % Composition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 Part</a:t>
            </a:r>
          </a:p>
          <a:p>
            <a:pPr>
              <a:buNone/>
            </a:pPr>
            <a:r>
              <a:rPr lang="en-US" sz="3200" dirty="0" smtClean="0"/>
              <a:t>	 </a:t>
            </a:r>
            <a:r>
              <a:rPr lang="en-US" sz="3200" dirty="0" smtClean="0"/>
              <a:t>   Whole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60765" y="2429691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 % Composition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67097" y="2756263"/>
            <a:ext cx="1384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038" y="3954624"/>
            <a:ext cx="4695962" cy="29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Composition From Mass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5061857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There is 8.20g of Mg in 13.60g of </a:t>
            </a:r>
            <a:r>
              <a:rPr lang="en-US" sz="3200" dirty="0" err="1" smtClean="0"/>
              <a:t>MgO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sz="3200" dirty="0" smtClean="0"/>
              <a:t>What is the % composition of Mg, and O?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Mg </a:t>
            </a:r>
            <a:r>
              <a:rPr lang="en-US" sz="3200" dirty="0" smtClean="0">
                <a:sym typeface="Wingdings" pitchFamily="2" charset="2"/>
              </a:rPr>
              <a:t>  8.20g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  13.60g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O   5.40g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13.60g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45919" y="3931921"/>
            <a:ext cx="1384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95897" y="3553097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68388" y="354003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60.3%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19496" y="5704115"/>
            <a:ext cx="1384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1726" y="5377543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20342" y="533835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39.7%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57" y="4376057"/>
            <a:ext cx="2481942" cy="248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Composition From Mass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5061857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Hg = 13.2g		</a:t>
            </a:r>
            <a:r>
              <a:rPr lang="en-US" sz="3200" dirty="0" err="1" smtClean="0"/>
              <a:t>HgO</a:t>
            </a:r>
            <a:r>
              <a:rPr lang="en-US" sz="3200" dirty="0" smtClean="0"/>
              <a:t> = 14.2g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Hg </a:t>
            </a:r>
            <a:r>
              <a:rPr lang="en-US" sz="3200" dirty="0" smtClean="0">
                <a:sym typeface="Wingdings" pitchFamily="2" charset="2"/>
              </a:rPr>
              <a:t>  13.2g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   14.2g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O   1.0g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 14.2g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45919" y="3990915"/>
            <a:ext cx="1384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95897" y="3553097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68388" y="354003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93.0%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19496" y="5704115"/>
            <a:ext cx="1384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1726" y="5377543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20342" y="533835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7.04%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284" y="4911213"/>
            <a:ext cx="2595716" cy="19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35975"/>
            <a:ext cx="8657303" cy="901444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Composition From Formula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5061857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What is the percent composition of water to 2 significant figures?</a:t>
            </a:r>
          </a:p>
          <a:p>
            <a:pPr>
              <a:buNone/>
            </a:pPr>
            <a:r>
              <a:rPr lang="en-US" sz="3200" dirty="0" smtClean="0"/>
              <a:t>H </a:t>
            </a:r>
            <a:r>
              <a:rPr lang="en-US" sz="3200" dirty="0" smtClean="0">
                <a:sym typeface="Wingdings" pitchFamily="2" charset="2"/>
              </a:rPr>
              <a:t> 2 X 1 =     2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O </a:t>
            </a:r>
            <a:r>
              <a:rPr lang="en-US" sz="3200" dirty="0" smtClean="0">
                <a:sym typeface="Wingdings" pitchFamily="2" charset="2"/>
              </a:rPr>
              <a:t> 1 X 16 = </a:t>
            </a:r>
            <a:r>
              <a:rPr lang="en-US" sz="3200" u="sng" dirty="0" smtClean="0">
                <a:sym typeface="Wingdings" pitchFamily="2" charset="2"/>
              </a:rPr>
              <a:t>16</a:t>
            </a:r>
            <a:endParaRPr lang="en-US" sz="3200" u="sng" dirty="0" smtClean="0"/>
          </a:p>
          <a:p>
            <a:pPr>
              <a:buNone/>
            </a:pPr>
            <a:r>
              <a:rPr lang="en-US" sz="3200" dirty="0" smtClean="0"/>
              <a:t>			       18g/mole</a:t>
            </a:r>
          </a:p>
          <a:p>
            <a:pPr>
              <a:buNone/>
            </a:pPr>
            <a:r>
              <a:rPr lang="en-US" sz="3200" dirty="0" smtClean="0"/>
              <a:t>H </a:t>
            </a:r>
            <a:r>
              <a:rPr lang="en-US" sz="3200" dirty="0" smtClean="0">
                <a:sym typeface="Wingdings" pitchFamily="2" charset="2"/>
              </a:rPr>
              <a:t>    2g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  18g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O   16g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 18g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63329" y="5029200"/>
            <a:ext cx="8111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79704" y="4703471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11189" y="4690407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11%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19496" y="6235057"/>
            <a:ext cx="999239" cy="35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3017" y="591926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100% =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51632" y="590451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89%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4245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267437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620" y="4297623"/>
            <a:ext cx="3377380" cy="25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0"/>
            <a:ext cx="8657303" cy="901444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Composition From Formula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855406"/>
            <a:ext cx="8226425" cy="5806651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Find the percent composition of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copper (II) sulfate?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Cu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 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</a:p>
          <a:p>
            <a:pPr>
              <a:buNone/>
            </a:pPr>
            <a:endParaRPr lang="en-US" sz="3200" u="sng" dirty="0" smtClean="0"/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O </a:t>
            </a:r>
            <a:r>
              <a:rPr lang="en-US" sz="3200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/>
              <a:t>		</a:t>
            </a:r>
          </a:p>
          <a:p>
            <a:pPr>
              <a:buNone/>
            </a:pPr>
            <a:r>
              <a:rPr lang="en-US" sz="3200" dirty="0" smtClean="0"/>
              <a:t>      Solve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			Now Get Answers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6271" y="1327355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CuSO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5728" y="2010697"/>
            <a:ext cx="408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 X 63.5 = 64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0142" y="3254476"/>
            <a:ext cx="408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1 X 32.1 = 32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6902" y="4375355"/>
            <a:ext cx="408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4</a:t>
            </a:r>
            <a:r>
              <a:rPr lang="en-US" sz="3200" dirty="0" smtClean="0">
                <a:solidFill>
                  <a:srgbClr val="002060"/>
                </a:solidFill>
              </a:rPr>
              <a:t> X 16 =    </a:t>
            </a:r>
            <a:r>
              <a:rPr lang="en-US" sz="3200" u="sng" dirty="0" smtClean="0">
                <a:solidFill>
                  <a:srgbClr val="002060"/>
                </a:solidFill>
              </a:rPr>
              <a:t>64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1123" y="5014452"/>
            <a:ext cx="92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160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205494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145891" y="4446639"/>
            <a:ext cx="4793226" cy="29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5742" y="1976284"/>
            <a:ext cx="449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Cu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bg1">
                    <a:lumMod val="50000"/>
                  </a:schemeClr>
                </a:solidFill>
              </a:rPr>
              <a:t>64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X100 = 40%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     160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5743" y="3220065"/>
            <a:ext cx="449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00B050"/>
                </a:solidFill>
              </a:rPr>
              <a:t>   </a:t>
            </a:r>
            <a:r>
              <a:rPr lang="en-US" sz="3200" u="sng" dirty="0" smtClean="0">
                <a:solidFill>
                  <a:srgbClr val="00B050"/>
                </a:solidFill>
              </a:rPr>
              <a:t>32</a:t>
            </a:r>
            <a:r>
              <a:rPr lang="en-US" sz="3200" dirty="0" smtClean="0">
                <a:solidFill>
                  <a:srgbClr val="00B050"/>
                </a:solidFill>
              </a:rPr>
              <a:t>  X100 = 20%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160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5743" y="4355690"/>
            <a:ext cx="449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O </a:t>
            </a:r>
            <a:r>
              <a:rPr lang="en-US" sz="3200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002060"/>
                </a:solidFill>
              </a:rPr>
              <a:t>   </a:t>
            </a:r>
            <a:r>
              <a:rPr lang="en-US" sz="3200" u="sng" dirty="0" smtClean="0">
                <a:solidFill>
                  <a:srgbClr val="002060"/>
                </a:solidFill>
              </a:rPr>
              <a:t>64</a:t>
            </a:r>
            <a:r>
              <a:rPr lang="en-US" sz="3200" dirty="0" smtClean="0">
                <a:solidFill>
                  <a:srgbClr val="002060"/>
                </a:solidFill>
              </a:rPr>
              <a:t>  X100 = 40%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   160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460_slide">
  <a:themeElements>
    <a:clrScheme name="Office Them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ind_2460_slide</Template>
  <TotalTime>217</TotalTime>
  <Words>259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ind_2460_slide</vt:lpstr>
      <vt:lpstr>1_Default Design</vt:lpstr>
      <vt:lpstr>Percent Composition</vt:lpstr>
      <vt:lpstr>HW – Ques. 7.1</vt:lpstr>
      <vt:lpstr>HW – Ques. 7.2</vt:lpstr>
      <vt:lpstr>HW – Ques. 7.3</vt:lpstr>
      <vt:lpstr>Formula: % Composition</vt:lpstr>
      <vt:lpstr>% Composition From Mass</vt:lpstr>
      <vt:lpstr>% Composition From Mass</vt:lpstr>
      <vt:lpstr>% Composition From Formula</vt:lpstr>
      <vt:lpstr>% Composition From Formula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</cp:lastModifiedBy>
  <cp:revision>27</cp:revision>
  <dcterms:created xsi:type="dcterms:W3CDTF">2010-12-28T22:19:07Z</dcterms:created>
  <dcterms:modified xsi:type="dcterms:W3CDTF">2010-12-29T22:28:31Z</dcterms:modified>
</cp:coreProperties>
</file>