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6E66CA-AC89-4867-A601-D527AC230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FE020-BFCD-4F0E-B330-254205A91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9A044-C8E5-4ED2-ADC6-D58B8A1B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642D-DE36-4E2C-A0AB-B94DEEF51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58FA34-2294-4C15-A691-42538C767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A8D9-EA93-486F-A6CE-EE969A034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E6CC8-3B71-4AFF-8782-65CFA3924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916F-D30A-4189-AE57-DE6EF92CF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9559-4C16-4111-9628-80B5378F1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C5D6-32F1-4708-8ECE-3B307DA7D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A491-2763-4C6F-9B42-F9EDBB53D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A02BD-FF19-42F8-9A7A-27EC5C5EA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00A5-6E94-4842-B8DE-DC1185172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783F-1433-45A2-AF7F-EAB70E262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1BB56-8CF6-47DC-A78D-C905145A9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A2C6-3B49-4D46-BFF6-73B8896FD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852E-C628-40E9-90CD-CD769C936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CEEE-4729-4054-88B2-9D0AA65E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822E-E313-49B8-AE8A-47ADB95BD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4B51D-2C80-4DB8-B8C9-E495A73AA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9031-19AC-4E5D-B963-B9A6C8373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1E07-6BA0-4CF3-95D9-50031A863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B6105-1FBF-48D4-9977-0A9186004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0A5B9B-C0C5-469A-A78C-3279349BF2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5DC785-7166-4C33-B56E-11246D3120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8639" y="222069"/>
            <a:ext cx="7916091" cy="2899954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Composition With Hydrates &amp; Empirical Formulas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calvin-on-scientific-la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950" y="3564799"/>
            <a:ext cx="8453414" cy="2683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1"/>
            <a:ext cx="8450826" cy="6651522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Step 2:</a:t>
            </a:r>
          </a:p>
          <a:p>
            <a:pPr>
              <a:buNone/>
            </a:pPr>
            <a:r>
              <a:rPr lang="en-US" sz="4400" dirty="0" smtClean="0"/>
              <a:t>C</a:t>
            </a:r>
            <a:r>
              <a:rPr lang="en-US" sz="4400" baseline="-25000" dirty="0" smtClean="0"/>
              <a:t>?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?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?</a:t>
            </a:r>
          </a:p>
          <a:p>
            <a:pPr>
              <a:buNone/>
            </a:pPr>
            <a:r>
              <a:rPr lang="en-US" sz="3200" dirty="0" smtClean="0"/>
              <a:t>C			H		O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600" dirty="0" smtClean="0"/>
              <a:t>C</a:t>
            </a:r>
            <a:r>
              <a:rPr lang="en-US" sz="3600" baseline="-25000" dirty="0" smtClean="0"/>
              <a:t>1.5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1</a:t>
            </a:r>
            <a:r>
              <a:rPr lang="en-US" sz="3200" baseline="-25000" dirty="0" smtClean="0"/>
              <a:t>    </a:t>
            </a:r>
            <a:endParaRPr lang="en-US" sz="3200" dirty="0" smtClean="0"/>
          </a:p>
          <a:p>
            <a:pPr>
              <a:buNone/>
            </a:pPr>
            <a:endParaRPr lang="en-US" sz="3200" baseline="-25000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Step 3:</a:t>
            </a:r>
          </a:p>
          <a:p>
            <a:pPr>
              <a:buNone/>
            </a:pPr>
            <a:r>
              <a:rPr lang="en-US" sz="3200" dirty="0" smtClean="0"/>
              <a:t>Multiply by 2, 3, 4, … until whole # reached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Answer:  </a:t>
            </a:r>
            <a:r>
              <a:rPr lang="en-US" sz="4000" dirty="0" smtClean="0"/>
              <a:t>C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2</a:t>
            </a:r>
            <a:endParaRPr lang="en-US" sz="4000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6916" y="1607573"/>
            <a:ext cx="1208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4.050</a:t>
            </a:r>
          </a:p>
          <a:p>
            <a:r>
              <a:rPr lang="en-US" sz="3200" dirty="0" smtClean="0"/>
              <a:t>2.700</a:t>
            </a:r>
          </a:p>
          <a:p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59625" y="1582994"/>
            <a:ext cx="1208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8.103</a:t>
            </a:r>
          </a:p>
          <a:p>
            <a:r>
              <a:rPr lang="en-US" sz="3200" dirty="0" smtClean="0"/>
              <a:t>2.700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47419" y="1553495"/>
            <a:ext cx="1208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2.700</a:t>
            </a:r>
          </a:p>
          <a:p>
            <a:r>
              <a:rPr lang="en-US" sz="3200" dirty="0" smtClean="0"/>
              <a:t>2.700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65" y="0"/>
            <a:ext cx="8226425" cy="871948"/>
          </a:xfrm>
        </p:spPr>
        <p:txBody>
          <a:bodyPr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Empirical Formula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5975" y="870155"/>
            <a:ext cx="8716296" cy="604684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C </a:t>
            </a:r>
            <a:r>
              <a:rPr lang="en-US" sz="3200" dirty="0" smtClean="0">
                <a:sym typeface="Wingdings" pitchFamily="2" charset="2"/>
              </a:rPr>
              <a:t>– 62.1%,  H – 13.8%,  N – 24.1%</a:t>
            </a: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27703" y="1858297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62.1 g C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7871" y="3057832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13.8 g H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98206" y="4247535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24.1 g 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53264" y="4380272"/>
            <a:ext cx="389850" cy="60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172929" y="311682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325329" y="194187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728453" y="1740310"/>
            <a:ext cx="1733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 mol C 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12 g C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689122" y="2969343"/>
            <a:ext cx="17107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 mol H </a:t>
            </a:r>
          </a:p>
          <a:p>
            <a:r>
              <a:rPr lang="en-US" sz="3200" dirty="0" smtClean="0"/>
              <a:t>  1 g H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615382" y="4158459"/>
            <a:ext cx="15969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1 mol N</a:t>
            </a:r>
          </a:p>
          <a:p>
            <a:r>
              <a:rPr lang="en-US" sz="3200" dirty="0" smtClean="0"/>
              <a:t> 14 g N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527755" y="1917291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5.175 mol C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73677" y="3146322"/>
            <a:ext cx="2589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13.8 mol H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08206" y="4326192"/>
            <a:ext cx="2589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1.72 mol N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9214" y="5309419"/>
            <a:ext cx="637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    		H		N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81665" y="5288340"/>
            <a:ext cx="1208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5.175</a:t>
            </a:r>
          </a:p>
          <a:p>
            <a:r>
              <a:rPr lang="en-US" sz="3200" dirty="0" smtClean="0"/>
              <a:t>1.72</a:t>
            </a:r>
          </a:p>
          <a:p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713703" y="5288340"/>
            <a:ext cx="1208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13.8</a:t>
            </a:r>
          </a:p>
          <a:p>
            <a:r>
              <a:rPr lang="en-US" sz="3200" dirty="0" smtClean="0"/>
              <a:t>1.72</a:t>
            </a:r>
          </a:p>
          <a:p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468761" y="5288340"/>
            <a:ext cx="12089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1.72</a:t>
            </a:r>
          </a:p>
          <a:p>
            <a:r>
              <a:rPr lang="en-US" sz="3200" dirty="0" smtClean="0"/>
              <a:t>1.72</a:t>
            </a:r>
          </a:p>
          <a:p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990737" y="5383162"/>
            <a:ext cx="1677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</a:t>
            </a:r>
            <a:r>
              <a:rPr lang="en-US" sz="4000" b="1" baseline="-25000" dirty="0" smtClean="0"/>
              <a:t>3</a:t>
            </a:r>
            <a:r>
              <a:rPr lang="en-US" sz="4000" b="1" dirty="0" smtClean="0"/>
              <a:t>H</a:t>
            </a:r>
            <a:r>
              <a:rPr lang="en-US" sz="4000" b="1" baseline="-25000" dirty="0" smtClean="0"/>
              <a:t>8</a:t>
            </a:r>
            <a:r>
              <a:rPr lang="en-US" sz="4000" b="1" dirty="0" smtClean="0"/>
              <a:t>N</a:t>
            </a:r>
            <a:endParaRPr lang="en-US" sz="4000" b="1" dirty="0"/>
          </a:p>
        </p:txBody>
      </p:sp>
      <p:pic>
        <p:nvPicPr>
          <p:cNvPr id="1026" name="Picture 2" descr="C:\Documents and Settings\stc\Local Settings\Temporary Internet Files\Content.IE5\T3LLLMIX\MM90004106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6924" y="5228603"/>
            <a:ext cx="1228725" cy="117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HW – Ques. 7.4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Calculate the percent composition to the nearest whole number of each of the following compounds.</a:t>
            </a:r>
          </a:p>
          <a:p>
            <a:pPr marL="971550" lvl="1" indent="-514350">
              <a:buAutoNum type="alphaLcPeriod"/>
            </a:pPr>
            <a:r>
              <a:rPr lang="en-US" sz="3200" dirty="0" smtClean="0"/>
              <a:t>CO</a:t>
            </a:r>
          </a:p>
          <a:p>
            <a:pPr marL="971550" lvl="1" indent="-514350">
              <a:buAutoNum type="alphaLcPeriod"/>
            </a:pPr>
            <a:r>
              <a:rPr lang="en-US" sz="3200" dirty="0" smtClean="0"/>
              <a:t>ZnSiO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marL="971550" lvl="1" indent="-514350">
              <a:buAutoNum type="alphaLcPeriod"/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</a:p>
          <a:p>
            <a:pPr marL="971550" lvl="1" indent="-514350">
              <a:buAutoNum type="alphaLcPeriod"/>
            </a:pPr>
            <a:r>
              <a:rPr lang="en-US" sz="3200" dirty="0" smtClean="0"/>
              <a:t>Ca(NO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What is a Hydrate?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Water included in the crystal</a:t>
            </a:r>
          </a:p>
          <a:p>
            <a:pPr>
              <a:buNone/>
            </a:pPr>
            <a:r>
              <a:rPr lang="en-US" sz="3200" dirty="0" smtClean="0"/>
              <a:t>	(crystallized compounds containing water)</a:t>
            </a:r>
          </a:p>
          <a:p>
            <a:r>
              <a:rPr lang="en-US" sz="3200" dirty="0" smtClean="0"/>
              <a:t>Heating removes the water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  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</a:rPr>
              <a:t>methane hydrate</a:t>
            </a:r>
          </a:p>
        </p:txBody>
      </p:sp>
      <p:pic>
        <p:nvPicPr>
          <p:cNvPr id="4" name="Picture 3" descr="flaming_hydr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0235" y="2769325"/>
            <a:ext cx="3127009" cy="3915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Hydrates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600200"/>
            <a:ext cx="8961120" cy="5048794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CuSO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· 5H2O = copper (II) sulfate </a:t>
            </a:r>
            <a:r>
              <a:rPr lang="en-US" sz="3200" dirty="0" err="1" smtClean="0"/>
              <a:t>pentahydrate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CuSO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· </a:t>
            </a:r>
            <a:r>
              <a:rPr lang="en-US" sz="3200" dirty="0" smtClean="0"/>
              <a:t>5H2O           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75309" y="2377439"/>
            <a:ext cx="4261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</a:t>
            </a:r>
            <a:r>
              <a:rPr lang="en-US" sz="3200" dirty="0" smtClean="0"/>
              <a:t>ater loosely attached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1737361" y="1985555"/>
            <a:ext cx="600891" cy="5617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65419" y="4219303"/>
            <a:ext cx="1023255" cy="87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52355" y="3627120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heat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249784" y="3884023"/>
            <a:ext cx="1454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CuSO</a:t>
            </a:r>
            <a:r>
              <a:rPr lang="en-US" sz="3200" baseline="-25000" dirty="0" smtClean="0"/>
              <a:t>4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48195" y="4754880"/>
            <a:ext cx="2779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Hydrate (blue)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489271" y="4750525"/>
            <a:ext cx="46547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Anhydrate – no water (white)</a:t>
            </a:r>
            <a:endParaRPr lang="en-US" sz="3200" dirty="0"/>
          </a:p>
        </p:txBody>
      </p:sp>
      <p:pic>
        <p:nvPicPr>
          <p:cNvPr id="13" name="Picture 12" descr="2009561515586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282" y="5479318"/>
            <a:ext cx="1631576" cy="1378682"/>
          </a:xfrm>
          <a:prstGeom prst="rect">
            <a:avLst/>
          </a:prstGeom>
        </p:spPr>
      </p:pic>
      <p:pic>
        <p:nvPicPr>
          <p:cNvPr id="14" name="Picture 13" descr="copper-sulfate-anhydrous_A2523335-201008060710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2737" y="5511332"/>
            <a:ext cx="1896715" cy="1346668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V="1">
            <a:off x="1105608" y="4464424"/>
            <a:ext cx="682851" cy="4540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4847666" y="4430806"/>
            <a:ext cx="537882" cy="3899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722492" y="4508414"/>
            <a:ext cx="507788" cy="3391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1" y="191728"/>
            <a:ext cx="8775290" cy="930941"/>
          </a:xfrm>
        </p:spPr>
        <p:txBody>
          <a:bodyPr/>
          <a:lstStyle/>
          <a:p>
            <a:pPr algn="ctr"/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% Water 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ydrates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5257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CuSO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· </a:t>
            </a:r>
            <a:r>
              <a:rPr lang="en-US" sz="3200" dirty="0" smtClean="0"/>
              <a:t>5H2O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Step 1: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/>
              <a:t>Cu </a:t>
            </a:r>
          </a:p>
          <a:p>
            <a:pPr>
              <a:buNone/>
            </a:pPr>
            <a:r>
              <a:rPr lang="en-US" sz="3200" dirty="0" smtClean="0"/>
              <a:t>S    </a:t>
            </a:r>
          </a:p>
          <a:p>
            <a:pPr>
              <a:buNone/>
            </a:pPr>
            <a:r>
              <a:rPr lang="en-US" sz="3200" dirty="0" smtClean="0"/>
              <a:t>O</a:t>
            </a:r>
          </a:p>
          <a:p>
            <a:pPr>
              <a:buNone/>
            </a:pPr>
            <a:r>
              <a:rPr lang="en-US" sz="3200" dirty="0" smtClean="0"/>
              <a:t>			      160</a:t>
            </a:r>
          </a:p>
          <a:p>
            <a:pPr>
              <a:buNone/>
            </a:pPr>
            <a:r>
              <a:rPr lang="en-US" sz="3200" dirty="0" smtClean="0"/>
              <a:t>H</a:t>
            </a:r>
          </a:p>
          <a:p>
            <a:pPr>
              <a:buNone/>
            </a:pPr>
            <a:r>
              <a:rPr lang="en-US" sz="3200" dirty="0" smtClean="0"/>
              <a:t>O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        90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999703"/>
            <a:ext cx="4513006" cy="14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89586" y="2772697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X 64 = 64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94503" y="3411793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X 32 = 32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94501" y="3972232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r>
              <a:rPr lang="en-US" sz="3200" dirty="0" smtClean="0"/>
              <a:t> X 16 = </a:t>
            </a:r>
            <a:r>
              <a:rPr lang="en-US" sz="3200" u="sng" dirty="0" smtClean="0"/>
              <a:t>64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465006" y="5137355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 X 1 = 10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494502" y="5771536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r>
              <a:rPr lang="en-US" sz="3200" dirty="0" smtClean="0"/>
              <a:t> X 16 = </a:t>
            </a:r>
            <a:r>
              <a:rPr lang="en-US" sz="3200" u="sng" dirty="0" smtClean="0"/>
              <a:t>80</a:t>
            </a:r>
            <a:endParaRPr lang="en-US" sz="32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6995651" y="1700982"/>
            <a:ext cx="10422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160</a:t>
            </a:r>
          </a:p>
          <a:p>
            <a:r>
              <a:rPr lang="en-US" sz="3200" u="sng" dirty="0" smtClean="0"/>
              <a:t>+90</a:t>
            </a:r>
          </a:p>
          <a:p>
            <a:r>
              <a:rPr lang="en-US" sz="3200" dirty="0" smtClean="0"/>
              <a:t>250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 rot="16200000" flipV="1">
            <a:off x="1949243" y="4289324"/>
            <a:ext cx="5132442" cy="491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42503" y="3288889"/>
            <a:ext cx="4601497" cy="491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96465" y="1725561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Step 2: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01381" y="3470789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Step 3: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01380" y="5388078"/>
            <a:ext cx="8652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 90 </a:t>
            </a:r>
            <a:endParaRPr lang="en-US" sz="3200" dirty="0" smtClean="0"/>
          </a:p>
          <a:p>
            <a:r>
              <a:rPr lang="en-US" sz="3200" dirty="0" smtClean="0"/>
              <a:t>250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742038" y="5560140"/>
            <a:ext cx="1632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 100%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266038" y="5535558"/>
            <a:ext cx="1632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600" dirty="0" smtClean="0">
                <a:solidFill>
                  <a:srgbClr val="FF0000"/>
                </a:solidFill>
              </a:rPr>
              <a:t>36%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86633" y="4350772"/>
            <a:ext cx="3755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%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1" y="191728"/>
            <a:ext cx="8775290" cy="930941"/>
          </a:xfrm>
        </p:spPr>
        <p:txBody>
          <a:bodyPr/>
          <a:lstStyle/>
          <a:p>
            <a:pPr algn="ctr"/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% Water 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ydrates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5257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smtClean="0"/>
              <a:t>· </a:t>
            </a:r>
            <a:r>
              <a:rPr lang="en-US" sz="3200" dirty="0" smtClean="0"/>
              <a:t>10 H2O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Step 1:</a:t>
            </a: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/>
              <a:t>Na</a:t>
            </a:r>
          </a:p>
          <a:p>
            <a:pPr>
              <a:buNone/>
            </a:pPr>
            <a:r>
              <a:rPr lang="en-US" sz="3200" dirty="0" smtClean="0"/>
              <a:t>C</a:t>
            </a:r>
          </a:p>
          <a:p>
            <a:pPr>
              <a:buNone/>
            </a:pPr>
            <a:r>
              <a:rPr lang="en-US" sz="3200" dirty="0" smtClean="0"/>
              <a:t>O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      106</a:t>
            </a:r>
          </a:p>
          <a:p>
            <a:pPr>
              <a:buNone/>
            </a:pPr>
            <a:r>
              <a:rPr lang="en-US" sz="3200" dirty="0" smtClean="0"/>
              <a:t>H</a:t>
            </a:r>
          </a:p>
          <a:p>
            <a:pPr>
              <a:buNone/>
            </a:pPr>
            <a:r>
              <a:rPr lang="en-US" sz="3200" dirty="0" smtClean="0"/>
              <a:t>O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	       180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999703"/>
            <a:ext cx="4513006" cy="14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89586" y="2772697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 X 23 = 46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94503" y="3411793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X 12 = 12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94501" y="3972232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X 16 = </a:t>
            </a:r>
            <a:r>
              <a:rPr lang="en-US" sz="3200" u="sng" dirty="0" smtClean="0"/>
              <a:t>48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465006" y="5137355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 X 1 = 20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43779" y="5771536"/>
            <a:ext cx="2747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10 X 16 = </a:t>
            </a:r>
            <a:r>
              <a:rPr lang="en-US" sz="3200" u="sng" dirty="0" smtClean="0"/>
              <a:t>160</a:t>
            </a:r>
            <a:endParaRPr lang="en-US" sz="32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6504039" y="1700982"/>
            <a:ext cx="1533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106</a:t>
            </a:r>
          </a:p>
          <a:p>
            <a:r>
              <a:rPr lang="en-US" sz="3200" u="sng" dirty="0" smtClean="0"/>
              <a:t>+180</a:t>
            </a:r>
          </a:p>
          <a:p>
            <a:r>
              <a:rPr lang="en-US" sz="3200" dirty="0" smtClean="0"/>
              <a:t>  286</a:t>
            </a:r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 rot="16200000" flipV="1">
            <a:off x="1949243" y="4289324"/>
            <a:ext cx="5132442" cy="491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42503" y="3288889"/>
            <a:ext cx="4601497" cy="491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96465" y="1725561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Step 2: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01381" y="3470789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Step 3: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2219" y="5388078"/>
            <a:ext cx="9438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180 </a:t>
            </a:r>
            <a:endParaRPr lang="en-US" sz="3200" dirty="0" smtClean="0"/>
          </a:p>
          <a:p>
            <a:r>
              <a:rPr lang="en-US" sz="3200" dirty="0" smtClean="0"/>
              <a:t>286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742038" y="5560140"/>
            <a:ext cx="1632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 100%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266038" y="5535558"/>
            <a:ext cx="1632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600" dirty="0" smtClean="0">
                <a:solidFill>
                  <a:srgbClr val="FF0000"/>
                </a:solidFill>
              </a:rPr>
              <a:t>63%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86633" y="4350772"/>
            <a:ext cx="3755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 %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 Formula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1"/>
            <a:ext cx="8226425" cy="744794"/>
          </a:xfrm>
        </p:spPr>
        <p:txBody>
          <a:bodyPr/>
          <a:lstStyle/>
          <a:p>
            <a:r>
              <a:rPr lang="en-US" sz="3200" dirty="0" smtClean="0"/>
              <a:t>The lowest whole number ratio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6697" y="2698955"/>
            <a:ext cx="35766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Molecular Formula</a:t>
            </a:r>
          </a:p>
          <a:p>
            <a:pPr algn="ctr"/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</a:p>
          <a:p>
            <a:pPr algn="ctr"/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8</a:t>
            </a:r>
          </a:p>
          <a:p>
            <a:pPr algn="ctr"/>
            <a:r>
              <a:rPr lang="en-US" sz="3200" dirty="0" smtClean="0"/>
              <a:t>C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6</a:t>
            </a:r>
          </a:p>
          <a:p>
            <a:pPr algn="ctr"/>
            <a:r>
              <a:rPr lang="en-US" sz="3200" dirty="0" smtClean="0"/>
              <a:t>C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6</a:t>
            </a:r>
          </a:p>
          <a:p>
            <a:pPr algn="ctr"/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930878" y="2689122"/>
            <a:ext cx="34868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Empirical Formula</a:t>
            </a:r>
          </a:p>
          <a:p>
            <a:pPr algn="ctr"/>
            <a:r>
              <a:rPr lang="en-US" sz="3200" dirty="0" smtClean="0"/>
              <a:t>HO</a:t>
            </a:r>
            <a:endParaRPr lang="en-US" sz="3200" baseline="-25000" dirty="0" smtClean="0"/>
          </a:p>
          <a:p>
            <a:pPr algn="ctr"/>
            <a:r>
              <a:rPr lang="en-US" sz="3200" dirty="0" smtClean="0"/>
              <a:t>CH</a:t>
            </a:r>
            <a:r>
              <a:rPr lang="en-US" sz="3200" baseline="-25000" dirty="0" smtClean="0"/>
              <a:t>4</a:t>
            </a:r>
            <a:endParaRPr lang="en-US" sz="3200" baseline="-25000" dirty="0" smtClean="0"/>
          </a:p>
          <a:p>
            <a:pPr algn="ctr"/>
            <a:r>
              <a:rPr lang="en-US" sz="3200" dirty="0" smtClean="0"/>
              <a:t>CH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en-US" sz="3200" baseline="-25000" dirty="0" smtClean="0"/>
          </a:p>
          <a:p>
            <a:pPr algn="ctr"/>
            <a:r>
              <a:rPr lang="en-US" sz="3200" dirty="0" smtClean="0"/>
              <a:t>CH</a:t>
            </a:r>
            <a:endParaRPr lang="en-US" sz="3200" baseline="-25000" dirty="0" smtClean="0"/>
          </a:p>
          <a:p>
            <a:pPr algn="ctr"/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81" y="206476"/>
            <a:ext cx="8775290" cy="91619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Empirical Formulas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71" y="1371600"/>
            <a:ext cx="8613058" cy="5486400"/>
          </a:xfrm>
        </p:spPr>
        <p:txBody>
          <a:bodyPr/>
          <a:lstStyle/>
          <a:p>
            <a:r>
              <a:rPr lang="en-US" sz="3200" dirty="0" smtClean="0"/>
              <a:t>Reverse of determining % composition</a:t>
            </a:r>
          </a:p>
          <a:p>
            <a:r>
              <a:rPr lang="en-US" sz="3200" dirty="0" smtClean="0"/>
              <a:t>Divide the percent of each element by the atomic mass of the element (g/mol)</a:t>
            </a:r>
          </a:p>
          <a:p>
            <a:r>
              <a:rPr lang="en-US" sz="3200" dirty="0" smtClean="0"/>
              <a:t>Assume 100g </a:t>
            </a:r>
            <a:r>
              <a:rPr lang="en-US" sz="3200" dirty="0" smtClean="0">
                <a:sym typeface="Wingdings" pitchFamily="2" charset="2"/>
              </a:rPr>
              <a:t> % is changed to grams</a:t>
            </a:r>
          </a:p>
          <a:p>
            <a:r>
              <a:rPr lang="en-US" sz="3200" dirty="0" smtClean="0">
                <a:sym typeface="Wingdings" pitchFamily="2" charset="2"/>
              </a:rPr>
              <a:t>If mole ratio (answers) can not be converted to whole numbers easily, divide each by the smallest number answer</a:t>
            </a:r>
          </a:p>
          <a:p>
            <a:r>
              <a:rPr lang="en-US" sz="3200" dirty="0" smtClean="0">
                <a:sym typeface="Wingdings" pitchFamily="2" charset="2"/>
              </a:rPr>
              <a:t>If answer is still not in whole numbers, multiply the answers by 2, 3, 4, … until you get whole numbers</a:t>
            </a:r>
            <a:endParaRPr lang="en-US" sz="32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65" y="0"/>
            <a:ext cx="8226425" cy="871948"/>
          </a:xfrm>
        </p:spPr>
        <p:txBody>
          <a:bodyPr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Empirical Formula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35975" y="870155"/>
            <a:ext cx="8716296" cy="237449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A compound of C, H, &amp; O has the following composition by mass: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	C </a:t>
            </a:r>
            <a:r>
              <a:rPr lang="en-US" sz="3200" dirty="0" smtClean="0">
                <a:sym typeface="Wingdings" pitchFamily="2" charset="2"/>
              </a:rPr>
              <a:t>- 48.64%,  H - 8.16%,  O - 43.20%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Step 1:</a:t>
            </a: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377381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48.64 g C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7871" y="4458928"/>
            <a:ext cx="173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8.16 g H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12955" y="5604387"/>
            <a:ext cx="1983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43.20 g O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30245" y="5692878"/>
            <a:ext cx="389850" cy="60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158181" y="45179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384322" y="337246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757949" y="3200400"/>
            <a:ext cx="22717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1 mol C   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12.011 g C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85883" y="4370439"/>
            <a:ext cx="19607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1 mol H </a:t>
            </a:r>
          </a:p>
          <a:p>
            <a:r>
              <a:rPr lang="en-US" sz="3200" dirty="0" smtClean="0"/>
              <a:t>1.007 g H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674375" y="5515311"/>
            <a:ext cx="2210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smtClean="0"/>
              <a:t>  1 mol O   </a:t>
            </a:r>
          </a:p>
          <a:p>
            <a:r>
              <a:rPr lang="en-US" sz="3200" dirty="0" smtClean="0"/>
              <a:t>15.999 g O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014451" y="3377380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4.050 mol C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06413" y="4517922"/>
            <a:ext cx="2816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8.103 mol H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30877" y="5697792"/>
            <a:ext cx="2839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2.700 mol O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361</TotalTime>
  <Words>431</Words>
  <Application>Microsoft Office PowerPoint</Application>
  <PresentationFormat>On-screen Show (4:3)</PresentationFormat>
  <Paragraphs>159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ind_2460_slide</vt:lpstr>
      <vt:lpstr>1_Default Design</vt:lpstr>
      <vt:lpstr>Percent Composition With Hydrates &amp; Empirical Formulas</vt:lpstr>
      <vt:lpstr>HW – Ques. 7.4</vt:lpstr>
      <vt:lpstr>What is a Hydrate?</vt:lpstr>
      <vt:lpstr>Hydrates</vt:lpstr>
      <vt:lpstr>Finding % Water In Hydrates</vt:lpstr>
      <vt:lpstr>Finding % Water In Hydrates</vt:lpstr>
      <vt:lpstr>Empirical Formula</vt:lpstr>
      <vt:lpstr>Finding Empirical Formulas</vt:lpstr>
      <vt:lpstr>Find the Empirical Formula</vt:lpstr>
      <vt:lpstr>Slide 10</vt:lpstr>
      <vt:lpstr>Find the Empirical Formula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47</cp:revision>
  <dcterms:created xsi:type="dcterms:W3CDTF">2010-12-28T22:19:07Z</dcterms:created>
  <dcterms:modified xsi:type="dcterms:W3CDTF">2010-12-31T15:41:56Z</dcterms:modified>
</cp:coreProperties>
</file>