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E66CA-AC89-4867-A601-D527AC230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FE020-BFCD-4F0E-B330-254205A91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A044-C8E5-4ED2-ADC6-D58B8A1B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642D-DE36-4E2C-A0AB-B94DEEF51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8FA34-2294-4C15-A691-42538C767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A8D9-EA93-486F-A6CE-EE969A03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6CC8-3B71-4AFF-8782-65CFA3924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916F-D30A-4189-AE57-DE6EF92C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9559-4C16-4111-9628-80B5378F1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C5D6-32F1-4708-8ECE-3B307DA7D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A491-2763-4C6F-9B42-F9EDBB53D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02BD-FF19-42F8-9A7A-27EC5C5EA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00A5-6E94-4842-B8DE-DC118517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783F-1433-45A2-AF7F-EAB70E26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BB56-8CF6-47DC-A78D-C905145A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A2C6-3B49-4D46-BFF6-73B8896FD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852E-C628-40E9-90CD-CD769C93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CEEE-4729-4054-88B2-9D0AA65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822E-E313-49B8-AE8A-47ADB95B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B51D-2C80-4DB8-B8C9-E495A73AA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9031-19AC-4E5D-B963-B9A6C8373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1E07-6BA0-4CF3-95D9-50031A86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6105-1FBF-48D4-9977-0A9186004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0A5B9B-C0C5-469A-A78C-3279349BF2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DC785-7166-4C33-B56E-11246D312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7828" y="235132"/>
            <a:ext cx="7916091" cy="18288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Calculations Practice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alvin-and-hobbes-math-athe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334" y="2503986"/>
            <a:ext cx="8651510" cy="2681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1769385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is the percent composition of 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105" y="3767582"/>
            <a:ext cx="5180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1833" y="1689745"/>
            <a:ext cx="4191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2 X 12 = 24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 6 X 1   = </a:t>
            </a:r>
            <a:r>
              <a:rPr lang="en-US" sz="3600" u="sng" dirty="0" smtClean="0"/>
              <a:t>  6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</a:t>
            </a:r>
            <a:r>
              <a:rPr lang="en-US" sz="4000" dirty="0" smtClean="0">
                <a:solidFill>
                  <a:srgbClr val="002060"/>
                </a:solidFill>
              </a:rPr>
              <a:t>30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1123" y="3849329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100%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910348" y="385424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907457" y="3662516"/>
            <a:ext cx="954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24 </a:t>
            </a:r>
          </a:p>
          <a:p>
            <a:r>
              <a:rPr lang="en-US" sz="3600" dirty="0" smtClean="0"/>
              <a:t> 30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52918" y="3854245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80% C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12372" y="5319252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6 </a:t>
            </a:r>
          </a:p>
          <a:p>
            <a:r>
              <a:rPr lang="en-US" sz="3600" dirty="0" smtClean="0"/>
              <a:t>30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9794" y="554047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16827" y="5535561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100%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89124" y="5540477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20% H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669459" y="1666569"/>
            <a:ext cx="518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</a:p>
          <a:p>
            <a:r>
              <a:rPr lang="en-US" sz="3600" dirty="0" smtClean="0"/>
              <a:t>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B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  <p:bldP spid="13" grpId="0"/>
      <p:bldP spid="1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1769385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is the percent composition of NH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105" y="3767582"/>
            <a:ext cx="5180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1833" y="1689745"/>
            <a:ext cx="4191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1 X 14 = 14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 3 X 1   = </a:t>
            </a:r>
            <a:r>
              <a:rPr lang="en-US" sz="3600" u="sng" dirty="0" smtClean="0"/>
              <a:t>  3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</a:t>
            </a:r>
            <a:r>
              <a:rPr lang="en-US" sz="4000" dirty="0" smtClean="0">
                <a:solidFill>
                  <a:srgbClr val="002060"/>
                </a:solidFill>
              </a:rPr>
              <a:t>17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1123" y="3849329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100%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910348" y="385424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907457" y="3662516"/>
            <a:ext cx="954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14 </a:t>
            </a:r>
          </a:p>
          <a:p>
            <a:r>
              <a:rPr lang="en-US" sz="3600" dirty="0" smtClean="0"/>
              <a:t> 17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52918" y="3854245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82% N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12372" y="5319252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3 </a:t>
            </a:r>
          </a:p>
          <a:p>
            <a:r>
              <a:rPr lang="en-US" sz="3600" dirty="0" smtClean="0"/>
              <a:t>17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9794" y="554047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16827" y="5535561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100%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89124" y="5540477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18% H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669459" y="1666569"/>
            <a:ext cx="518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</a:p>
          <a:p>
            <a:r>
              <a:rPr lang="en-US" sz="3600" dirty="0" smtClean="0"/>
              <a:t>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B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  <p:bldP spid="13" grpId="0"/>
      <p:bldP spid="1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1769385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is the empirical formula for a compound which is </a:t>
            </a:r>
          </a:p>
          <a:p>
            <a:pPr>
              <a:buNone/>
            </a:pPr>
            <a:r>
              <a:rPr lang="en-US" sz="3600" dirty="0" smtClean="0"/>
              <a:t>67.6% Hg, 10.8% S, and 21.6% O?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853" y="2543466"/>
            <a:ext cx="7745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Hg</a:t>
            </a:r>
          </a:p>
          <a:p>
            <a:endParaRPr lang="en-US" sz="3600" dirty="0" smtClean="0"/>
          </a:p>
          <a:p>
            <a:r>
              <a:rPr lang="en-US" sz="3600" dirty="0" smtClean="0"/>
              <a:t>S</a:t>
            </a:r>
          </a:p>
          <a:p>
            <a:endParaRPr lang="en-US" sz="3600" dirty="0" smtClean="0"/>
          </a:p>
          <a:p>
            <a:r>
              <a:rPr lang="en-US" sz="3600" dirty="0" smtClean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3575" y="2403988"/>
            <a:ext cx="1851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 1 mol  </a:t>
            </a:r>
          </a:p>
          <a:p>
            <a:r>
              <a:rPr lang="en-US" sz="3600" dirty="0" smtClean="0"/>
              <a:t>200.59g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279058" y="2674373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77960" y="260063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67.6g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70556" y="2585883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0.337 mol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897626" y="369693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10.8g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3296593" y="3745780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898491" y="3559278"/>
            <a:ext cx="1851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 1 mol  </a:t>
            </a:r>
          </a:p>
          <a:p>
            <a:r>
              <a:rPr lang="en-US" sz="3600" dirty="0" smtClean="0"/>
              <a:t> 32.06g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790220" y="3741173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0.337 mol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946787" y="476373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21.6g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3272012" y="4827328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1" y="4640827"/>
            <a:ext cx="1851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 1 mol  </a:t>
            </a:r>
          </a:p>
          <a:p>
            <a:r>
              <a:rPr lang="en-US" sz="3600" dirty="0" smtClean="0"/>
              <a:t> 15.99g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5824633" y="4837470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1.35 mol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339212" y="5707626"/>
            <a:ext cx="4006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Hg          S          O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1002891" y="5780782"/>
            <a:ext cx="1208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0.337</a:t>
            </a:r>
          </a:p>
          <a:p>
            <a:r>
              <a:rPr lang="en-US" sz="3200" dirty="0" smtClean="0"/>
              <a:t>0.337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571136" y="5780782"/>
            <a:ext cx="1208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0.337</a:t>
            </a:r>
          </a:p>
          <a:p>
            <a:r>
              <a:rPr lang="en-US" sz="3200" dirty="0" smtClean="0"/>
              <a:t>0.337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222956" y="5780782"/>
            <a:ext cx="1208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1.35 </a:t>
            </a:r>
          </a:p>
          <a:p>
            <a:r>
              <a:rPr lang="en-US" sz="3200" dirty="0" smtClean="0"/>
              <a:t>0.337</a:t>
            </a:r>
            <a:endParaRPr lang="en-US" sz="3200" dirty="0"/>
          </a:p>
        </p:txBody>
      </p:sp>
      <p:pic>
        <p:nvPicPr>
          <p:cNvPr id="1026" name="Picture 2" descr="C:\Documents and Settings\stc\Local Settings\Temporary Internet Files\Content.IE5\RHZ33DT3\MM90004106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7655" y="5949999"/>
            <a:ext cx="952294" cy="908001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6710516" y="5958349"/>
            <a:ext cx="1612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HgSO</a:t>
            </a:r>
            <a:r>
              <a:rPr lang="en-US" sz="3600" baseline="-25000" dirty="0" smtClean="0"/>
              <a:t>4</a:t>
            </a:r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  <p:bldP spid="20" grpId="0" build="allAtOnce"/>
      <p:bldP spid="24" grpId="0" build="allAtOnce"/>
      <p:bldP spid="26" grpId="0"/>
      <p:bldP spid="27" grpId="0"/>
      <p:bldP spid="28" grpId="0"/>
      <p:bldP spid="29" grpId="0"/>
      <p:bldP spid="2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1769385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Find the molecular formula of ethylene glycol?  Its empirical formula is CH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 and its molar mass is 62 g/mol.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407" y="2633643"/>
            <a:ext cx="41910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1 X 12 = 12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 3 X 1   =   3</a:t>
            </a:r>
          </a:p>
          <a:p>
            <a:r>
              <a:rPr lang="en-US" sz="3600" dirty="0" smtClean="0"/>
              <a:t>  1 X 16 = </a:t>
            </a:r>
            <a:r>
              <a:rPr lang="en-US" sz="3600" u="sng" dirty="0" smtClean="0"/>
              <a:t>16</a:t>
            </a:r>
            <a:endParaRPr lang="en-US" sz="36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 </a:t>
            </a:r>
            <a:r>
              <a:rPr lang="en-US" sz="3600" dirty="0" smtClean="0"/>
              <a:t>31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153266" y="2639963"/>
            <a:ext cx="5437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</a:p>
          <a:p>
            <a:r>
              <a:rPr lang="en-US" sz="3600" dirty="0" smtClean="0"/>
              <a:t>H</a:t>
            </a:r>
          </a:p>
          <a:p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64774" y="511769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62</a:t>
            </a:r>
          </a:p>
          <a:p>
            <a:r>
              <a:rPr lang="en-US" sz="3600" dirty="0" smtClean="0"/>
              <a:t>31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831690" y="5309419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2X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7909" y="5353665"/>
            <a:ext cx="1896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7.9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 empirical formula of benzene is CH and its molecular mass is 78 grams.  What is benzene’s molecular formula?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7.10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A hydrocarbon contains 85.7% carbon and 14.3% hydrogen by mass.  Its molecular mass is 70g/mol.  Find its molecular formula.</a:t>
            </a:r>
            <a:endParaRPr lang="en-US" sz="32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7.11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 butane gas used in lighters has a molar mass of 58g/mol.  Its empirical formula is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.  Find the molecular formula of butane.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65314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is the molar mass of CaSO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3040" y="1776549"/>
            <a:ext cx="7745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Ca</a:t>
            </a:r>
          </a:p>
          <a:p>
            <a:r>
              <a:rPr lang="en-US" sz="3600" dirty="0" smtClean="0"/>
              <a:t>S</a:t>
            </a:r>
          </a:p>
          <a:p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34194" y="1763486"/>
            <a:ext cx="42584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X 40 = 40</a:t>
            </a:r>
          </a:p>
          <a:p>
            <a:r>
              <a:rPr lang="en-US" sz="3600" dirty="0" smtClean="0"/>
              <a:t>1 X 32 = 32</a:t>
            </a:r>
          </a:p>
          <a:p>
            <a:r>
              <a:rPr lang="en-US" sz="3600" dirty="0" smtClean="0"/>
              <a:t>4 X 16 = </a:t>
            </a:r>
            <a:r>
              <a:rPr lang="en-US" sz="3600" u="sng" dirty="0" smtClean="0"/>
              <a:t>64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</a:t>
            </a:r>
            <a:r>
              <a:rPr lang="en-US" sz="4000" dirty="0" smtClean="0">
                <a:solidFill>
                  <a:srgbClr val="FF0000"/>
                </a:solidFill>
              </a:rPr>
              <a:t>136 g/mol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65314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Calculate the mass of 2.50 mol </a:t>
            </a:r>
          </a:p>
          <a:p>
            <a:pPr>
              <a:buNone/>
            </a:pPr>
            <a:r>
              <a:rPr lang="en-US" sz="3600" dirty="0" smtClean="0"/>
              <a:t>iron (II) hydroxide.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2537" y="2042020"/>
            <a:ext cx="7232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Fe</a:t>
            </a:r>
          </a:p>
          <a:p>
            <a:r>
              <a:rPr lang="en-US" sz="3600" dirty="0" smtClean="0"/>
              <a:t>O</a:t>
            </a:r>
            <a:endParaRPr lang="en-US" sz="3600" dirty="0" smtClean="0"/>
          </a:p>
          <a:p>
            <a:r>
              <a:rPr lang="en-US" sz="3600" dirty="0" smtClean="0"/>
              <a:t>H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19445" y="2058454"/>
            <a:ext cx="52824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X 55.8 = 55.8</a:t>
            </a:r>
          </a:p>
          <a:p>
            <a:r>
              <a:rPr lang="en-US" sz="3600" dirty="0" smtClean="0"/>
              <a:t>2 X 16.0 = 32.0</a:t>
            </a:r>
          </a:p>
          <a:p>
            <a:r>
              <a:rPr lang="en-US" sz="3600" dirty="0" smtClean="0"/>
              <a:t>2 X 1.0   = </a:t>
            </a:r>
            <a:r>
              <a:rPr lang="en-US" sz="3600" u="sng" dirty="0" smtClean="0"/>
              <a:t>  2.0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  </a:t>
            </a:r>
            <a:r>
              <a:rPr lang="en-US" sz="4000" dirty="0" smtClean="0">
                <a:solidFill>
                  <a:srgbClr val="002060"/>
                </a:solidFill>
              </a:rPr>
              <a:t>89.8 g/mol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8413" y="1312606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Fe(OH)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endParaRPr lang="en-US" sz="3600" baseline="-25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890" y="5161935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2.50 mol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5314335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470786" y="5122606"/>
            <a:ext cx="1338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89.8g</a:t>
            </a:r>
          </a:p>
          <a:p>
            <a:r>
              <a:rPr lang="en-US" sz="3600" dirty="0" smtClean="0"/>
              <a:t>1 mol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45625" y="5343832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225 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B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B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65314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Calculate the moles in 75.0 grams </a:t>
            </a:r>
            <a:r>
              <a:rPr lang="en-US" sz="3600" dirty="0" err="1" smtClean="0"/>
              <a:t>dinitrogen</a:t>
            </a:r>
            <a:r>
              <a:rPr lang="en-US" sz="3600" dirty="0" smtClean="0"/>
              <a:t> trioxide.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2537" y="2042020"/>
            <a:ext cx="5437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</a:p>
          <a:p>
            <a:r>
              <a:rPr lang="en-US" sz="3600" dirty="0" smtClean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8438" y="2058454"/>
            <a:ext cx="52824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 X 14.0 = 28.0</a:t>
            </a:r>
          </a:p>
          <a:p>
            <a:r>
              <a:rPr lang="en-US" sz="3600" dirty="0" smtClean="0"/>
              <a:t>3 X 16.0 = </a:t>
            </a:r>
            <a:r>
              <a:rPr lang="en-US" sz="3600" u="sng" dirty="0" smtClean="0"/>
              <a:t>48.0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  </a:t>
            </a:r>
            <a:r>
              <a:rPr lang="en-US" sz="4000" dirty="0" smtClean="0">
                <a:solidFill>
                  <a:srgbClr val="002060"/>
                </a:solidFill>
              </a:rPr>
              <a:t>76.0 g/mol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8413" y="1312606"/>
            <a:ext cx="12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N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dirty="0" smtClean="0">
                <a:solidFill>
                  <a:srgbClr val="002060"/>
                </a:solidFill>
              </a:rPr>
              <a:t>O</a:t>
            </a:r>
            <a:r>
              <a:rPr lang="en-US" sz="3600" baseline="-25000" dirty="0" smtClean="0">
                <a:solidFill>
                  <a:srgbClr val="002060"/>
                </a:solidFill>
              </a:rPr>
              <a:t>3</a:t>
            </a:r>
            <a:endParaRPr lang="en-US" sz="3600" baseline="-25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1097" y="5235677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75.0g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07109" y="5314335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470786" y="5122606"/>
            <a:ext cx="1338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1 mol</a:t>
            </a:r>
          </a:p>
          <a:p>
            <a:r>
              <a:rPr lang="en-US" sz="3600" dirty="0" smtClean="0"/>
              <a:t>76.0g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45625" y="5343832"/>
            <a:ext cx="3772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0.987 mol 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3</a:t>
            </a:r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B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B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65314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volume does 0.335 mol 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have at STP?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174" y="2816943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0.335 mol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291034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456037" y="2674373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22.4 L</a:t>
            </a:r>
          </a:p>
          <a:p>
            <a:r>
              <a:rPr lang="en-US" sz="3600" dirty="0" smtClean="0"/>
              <a:t>1 mol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1883" y="2895600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7.50 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39634"/>
            <a:ext cx="8226425" cy="1769385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is the percent composition when 9.03g Mg combines completely with 3.48g N?</a:t>
            </a:r>
            <a:endParaRPr lang="en-US" sz="36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105" y="3767582"/>
            <a:ext cx="8258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Mg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9252" y="1660248"/>
            <a:ext cx="20525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9.03g</a:t>
            </a:r>
          </a:p>
          <a:p>
            <a:r>
              <a:rPr lang="en-US" sz="3600" dirty="0" smtClean="0"/>
              <a:t>+</a:t>
            </a:r>
            <a:r>
              <a:rPr lang="en-US" sz="3600" u="sng" dirty="0" smtClean="0"/>
              <a:t>3.48g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12.51g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3575" y="3864077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100%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308555" y="385424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907457" y="3662516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9.03g</a:t>
            </a:r>
          </a:p>
          <a:p>
            <a:r>
              <a:rPr lang="en-US" sz="3600" dirty="0" smtClean="0"/>
              <a:t>12.51g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72350" y="3854245"/>
            <a:ext cx="2659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72.2% Mg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12372" y="5319252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 3.48g</a:t>
            </a:r>
          </a:p>
          <a:p>
            <a:r>
              <a:rPr lang="en-US" sz="3600" dirty="0" smtClean="0"/>
              <a:t>12.51g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554047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0724" y="5535561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100%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495253" y="5496232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27.8% 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B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F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  <p:bldP spid="13" grpId="0"/>
      <p:bldP spid="15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620</TotalTime>
  <Words>466</Words>
  <Application>Microsoft Office PowerPoint</Application>
  <PresentationFormat>On-screen Show (4:3)</PresentationFormat>
  <Paragraphs>166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ind_2460_slide</vt:lpstr>
      <vt:lpstr>1_Default Design</vt:lpstr>
      <vt:lpstr>Chemical Calculations Practice</vt:lpstr>
      <vt:lpstr>HW – Ques. 7.9</vt:lpstr>
      <vt:lpstr>HW – Ques. 7.10</vt:lpstr>
      <vt:lpstr>HW – Ques. 7.11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90</cp:revision>
  <dcterms:created xsi:type="dcterms:W3CDTF">2010-12-28T22:19:07Z</dcterms:created>
  <dcterms:modified xsi:type="dcterms:W3CDTF">2011-01-02T16:05:40Z</dcterms:modified>
</cp:coreProperties>
</file>