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6E66CA-AC89-4867-A601-D527AC23033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7FE020-BFCD-4F0E-B330-254205A91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9A044-C8E5-4ED2-ADC6-D58B8A1BB4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9642D-DE36-4E2C-A0AB-B94DEEF514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458FA34-2294-4C15-A691-42538C7672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A8D9-EA93-486F-A6CE-EE969A034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E6CC8-3B71-4AFF-8782-65CFA3924E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5916F-D30A-4189-AE57-DE6EF92CF2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49559-4C16-4111-9628-80B5378F18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C5D6-32F1-4708-8ECE-3B307DA7DA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FA491-2763-4C6F-9B42-F9EDBB53D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A02BD-FF19-42F8-9A7A-27EC5C5EAF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100A5-6E94-4842-B8DE-DC1185172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4783F-1433-45A2-AF7F-EAB70E262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1BB56-8CF6-47DC-A78D-C905145A9E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95A2C6-3B49-4D46-BFF6-73B8896FD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5852E-C628-40E9-90CD-CD769C9361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9CEEE-4729-4054-88B2-9D0AA65EA5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822E-E313-49B8-AE8A-47ADB95BD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4B51D-2C80-4DB8-B8C9-E495A73AA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29031-19AC-4E5D-B963-B9A6C8373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01E07-6BA0-4CF3-95D9-50031A863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B6105-1FBF-48D4-9977-0A91860042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0A5B9B-C0C5-469A-A78C-3279349BF2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5DC785-7166-4C33-B56E-11246D31209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7828" y="235132"/>
            <a:ext cx="7916091" cy="18288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 Relationships </a:t>
            </a:r>
            <a:b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Reactions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mbcn174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8251" y="2061147"/>
            <a:ext cx="4389120" cy="47968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many moles of ammonia are formed from 0.50 mole of nitrogen and excess hydrogen?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+ 3H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 2NH</a:t>
            </a:r>
            <a:r>
              <a:rPr lang="en-US" sz="4000" baseline="-25000" dirty="0" smtClean="0">
                <a:sym typeface="Wingdings" pitchFamily="2" charset="2"/>
              </a:rPr>
              <a:t>3</a:t>
            </a:r>
            <a:endParaRPr lang="en-US" sz="4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35" y="235131"/>
            <a:ext cx="8479381" cy="961753"/>
          </a:xfrm>
        </p:spPr>
        <p:txBody>
          <a:bodyPr/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Conservation of Mass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2" y="1267097"/>
            <a:ext cx="8205061" cy="536883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Mass of Reactants = Mass of Products</a:t>
            </a:r>
          </a:p>
          <a:p>
            <a:pPr algn="ctr"/>
            <a:r>
              <a:rPr lang="en-US" sz="3200" dirty="0" smtClean="0"/>
              <a:t>4Fe + 3O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2Fe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</a:p>
          <a:p>
            <a:r>
              <a:rPr lang="en-US" sz="3200" u="sng" dirty="0" smtClean="0">
                <a:sym typeface="Wingdings" pitchFamily="2" charset="2"/>
              </a:rPr>
              <a:t>Reactants</a:t>
            </a:r>
            <a:r>
              <a:rPr lang="en-US" sz="3200" dirty="0" smtClean="0">
                <a:sym typeface="Wingdings" pitchFamily="2" charset="2"/>
              </a:rPr>
              <a:t>:</a:t>
            </a:r>
          </a:p>
          <a:p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4 mol Fe X</a:t>
            </a:r>
          </a:p>
          <a:p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3 mol O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 X</a:t>
            </a:r>
          </a:p>
          <a:p>
            <a:endParaRPr lang="en-US" sz="3200" dirty="0" smtClean="0">
              <a:sym typeface="Wingdings" pitchFamily="2" charset="2"/>
            </a:endParaRPr>
          </a:p>
          <a:p>
            <a:r>
              <a:rPr lang="en-US" sz="3200" u="sng" dirty="0" smtClean="0">
                <a:sym typeface="Wingdings" pitchFamily="2" charset="2"/>
              </a:rPr>
              <a:t>Products</a:t>
            </a:r>
            <a:r>
              <a:rPr lang="en-US" sz="3200" dirty="0" smtClean="0">
                <a:sym typeface="Wingdings" pitchFamily="2" charset="2"/>
              </a:rPr>
              <a:t>: </a:t>
            </a:r>
          </a:p>
          <a:p>
            <a:r>
              <a:rPr lang="en-US" sz="3200" dirty="0" smtClean="0">
                <a:sym typeface="Wingdings" pitchFamily="2" charset="2"/>
              </a:rPr>
              <a:t>	</a:t>
            </a:r>
            <a:r>
              <a:rPr lang="en-US" sz="3200" dirty="0" smtClean="0">
                <a:sym typeface="Wingdings" pitchFamily="2" charset="2"/>
              </a:rPr>
              <a:t>2 mol </a:t>
            </a:r>
            <a:r>
              <a:rPr lang="en-US" sz="3200" dirty="0" smtClean="0">
                <a:sym typeface="Wingdings" pitchFamily="2" charset="2"/>
              </a:rPr>
              <a:t>Fe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  <a:r>
              <a:rPr lang="en-US" sz="3200" baseline="-25000" dirty="0" smtClean="0">
                <a:sym typeface="Wingdings" pitchFamily="2" charset="2"/>
              </a:rPr>
              <a:t>3 </a:t>
            </a:r>
            <a:r>
              <a:rPr lang="en-US" sz="3200" dirty="0" smtClean="0">
                <a:sym typeface="Wingdings" pitchFamily="2" charset="2"/>
              </a:rPr>
              <a:t>X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09404" y="3030582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56g/mol =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455918" y="3013165"/>
            <a:ext cx="1686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224g Fe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405049" y="3600994"/>
            <a:ext cx="1996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32g/mol =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477690" y="3609703"/>
            <a:ext cx="14590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96g Fe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421086" y="4167051"/>
            <a:ext cx="163285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90752" y="4262845"/>
            <a:ext cx="3653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320g Reactants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114799" y="5865223"/>
            <a:ext cx="212924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85795" y="5288340"/>
            <a:ext cx="24769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ym typeface="Wingdings" pitchFamily="2" charset="2"/>
              </a:rPr>
              <a:t>160g Fe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</a:p>
          <a:p>
            <a:r>
              <a:rPr lang="en-US" sz="3200" baseline="-25000" dirty="0" smtClean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mol </a:t>
            </a:r>
            <a:r>
              <a:rPr lang="en-US" sz="3200" dirty="0" smtClean="0">
                <a:sym typeface="Wingdings" pitchFamily="2" charset="2"/>
              </a:rPr>
              <a:t>Fe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r>
              <a:rPr lang="en-US" sz="3200" dirty="0" smtClean="0">
                <a:sym typeface="Wingdings" pitchFamily="2" charset="2"/>
              </a:rPr>
              <a:t>O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  <a:r>
              <a:rPr lang="en-US" sz="3200" dirty="0" smtClean="0">
                <a:sym typeface="Wingdings" pitchFamily="2" charset="2"/>
              </a:rPr>
              <a:t> 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283232" y="5473337"/>
            <a:ext cx="31881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r>
              <a:rPr lang="en-US" sz="3200" dirty="0" smtClean="0">
                <a:solidFill>
                  <a:srgbClr val="FF0000"/>
                </a:solidFill>
              </a:rPr>
              <a:t> 320g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  Products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2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2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2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2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522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522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29" y="274638"/>
            <a:ext cx="8745794" cy="11430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 Relationships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1600200"/>
            <a:ext cx="8790038" cy="5051323"/>
          </a:xfrm>
        </p:spPr>
        <p:txBody>
          <a:bodyPr/>
          <a:lstStyle/>
          <a:p>
            <a:r>
              <a:rPr lang="en-US" sz="3200" dirty="0" smtClean="0"/>
              <a:t>The coefficients in a balanced equation give the mole ratio.  This allows us to predict the results of reacting any number of moles of reactant.</a:t>
            </a:r>
          </a:p>
          <a:p>
            <a:r>
              <a:rPr lang="en-US" sz="3200" dirty="0" smtClean="0"/>
              <a:t>Tells how many moles of reactant are needed to produce any number of moles of product.</a:t>
            </a:r>
          </a:p>
        </p:txBody>
      </p:sp>
      <p:pic>
        <p:nvPicPr>
          <p:cNvPr id="5" name="Picture 4" descr="morty_mole_in_hole_lg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6094" y="4677081"/>
            <a:ext cx="2453763" cy="2453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600200"/>
            <a:ext cx="8745794" cy="4525963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The formula above is the same as: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 mol Al </a:t>
            </a:r>
            <a:r>
              <a:rPr lang="en-US" sz="3200" dirty="0" smtClean="0"/>
              <a:t>+ </a:t>
            </a:r>
            <a:r>
              <a:rPr lang="en-US" sz="3200" dirty="0" smtClean="0"/>
              <a:t>6 mol </a:t>
            </a:r>
            <a:r>
              <a:rPr lang="en-US" sz="3200" dirty="0" err="1" smtClean="0"/>
              <a:t>HCl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= 2 mol AlCl</a:t>
            </a:r>
            <a:r>
              <a:rPr lang="en-US" sz="3200" baseline="-25000" dirty="0" smtClean="0">
                <a:sym typeface="Wingdings" pitchFamily="2" charset="2"/>
              </a:rPr>
              <a:t>3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smtClean="0">
                <a:sym typeface="Wingdings" pitchFamily="2" charset="2"/>
              </a:rPr>
              <a:t>+ </a:t>
            </a:r>
            <a:r>
              <a:rPr lang="en-US" sz="3200" dirty="0" smtClean="0">
                <a:sym typeface="Wingdings" pitchFamily="2" charset="2"/>
              </a:rPr>
              <a:t>3 mol H</a:t>
            </a:r>
            <a:r>
              <a:rPr lang="en-US" sz="3200" baseline="-25000" dirty="0" smtClean="0">
                <a:sym typeface="Wingdings" pitchFamily="2" charset="2"/>
              </a:rPr>
              <a:t>2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2Al + 6HCl </a:t>
            </a:r>
            <a:r>
              <a:rPr lang="en-US" sz="4000" dirty="0" smtClean="0">
                <a:sym typeface="Wingdings" pitchFamily="2" charset="2"/>
              </a:rPr>
              <a:t> 2AlCl</a:t>
            </a:r>
            <a:r>
              <a:rPr lang="en-US" sz="4000" baseline="-25000" dirty="0" smtClean="0">
                <a:sym typeface="Wingdings" pitchFamily="2" charset="2"/>
              </a:rPr>
              <a:t>3</a:t>
            </a:r>
            <a:r>
              <a:rPr lang="en-US" sz="4000" dirty="0" smtClean="0">
                <a:sym typeface="Wingdings" pitchFamily="2" charset="2"/>
              </a:rPr>
              <a:t> + 3H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endParaRPr lang="en-US" sz="4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2Al + 6HCl </a:t>
            </a:r>
            <a:r>
              <a:rPr lang="en-US" sz="4000" dirty="0" smtClean="0">
                <a:sym typeface="Wingdings" pitchFamily="2" charset="2"/>
              </a:rPr>
              <a:t> 2AlCl</a:t>
            </a:r>
            <a:r>
              <a:rPr lang="en-US" sz="4000" baseline="-25000" dirty="0" smtClean="0">
                <a:sym typeface="Wingdings" pitchFamily="2" charset="2"/>
              </a:rPr>
              <a:t>3</a:t>
            </a:r>
            <a:r>
              <a:rPr lang="en-US" sz="4000" dirty="0" smtClean="0">
                <a:sym typeface="Wingdings" pitchFamily="2" charset="2"/>
              </a:rPr>
              <a:t> + 3H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endParaRPr lang="en-US" sz="4000" baseline="-25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729" y="1600200"/>
            <a:ext cx="8952271" cy="176243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If </a:t>
            </a:r>
            <a:r>
              <a:rPr lang="en-US" sz="3200" dirty="0" smtClean="0"/>
              <a:t>you started with 1.0 mole of Al in the reaction above, how many moles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gas would be produced?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120877" y="3539613"/>
            <a:ext cx="20311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 mol Al X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161071" y="3279058"/>
            <a:ext cx="174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mol H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70903" y="3849329"/>
            <a:ext cx="175505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61071" y="3868994"/>
            <a:ext cx="1643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 mol Al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181599" y="3500284"/>
            <a:ext cx="25202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1.5 mol H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2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533832" y="3598606"/>
            <a:ext cx="1150374" cy="5161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574026" y="3913238"/>
            <a:ext cx="1150374" cy="5161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2Al + 6HCl </a:t>
            </a:r>
            <a:r>
              <a:rPr lang="en-US" sz="4000" dirty="0" smtClean="0">
                <a:sym typeface="Wingdings" pitchFamily="2" charset="2"/>
              </a:rPr>
              <a:t> 2AlCl</a:t>
            </a:r>
            <a:r>
              <a:rPr lang="en-US" sz="4000" baseline="-25000" dirty="0" smtClean="0">
                <a:sym typeface="Wingdings" pitchFamily="2" charset="2"/>
              </a:rPr>
              <a:t>3</a:t>
            </a:r>
            <a:r>
              <a:rPr lang="en-US" sz="4000" dirty="0" smtClean="0">
                <a:sym typeface="Wingdings" pitchFamily="2" charset="2"/>
              </a:rPr>
              <a:t> + 3H</a:t>
            </a:r>
            <a:r>
              <a:rPr lang="en-US" sz="4000" baseline="-25000" dirty="0" smtClean="0">
                <a:sym typeface="Wingdings" pitchFamily="2" charset="2"/>
              </a:rPr>
              <a:t>2</a:t>
            </a:r>
            <a:endParaRPr lang="en-US" sz="4000" baseline="-25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729" y="1600200"/>
            <a:ext cx="8952271" cy="176243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How many moles of Al are needed to produce 6.0 moles of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29148" y="3539613"/>
            <a:ext cx="22124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6</a:t>
            </a:r>
            <a:r>
              <a:rPr lang="en-US" sz="3200" dirty="0" smtClean="0"/>
              <a:t> mol 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X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161071" y="3279058"/>
            <a:ext cx="16432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 mol Al</a:t>
            </a:r>
            <a:endParaRPr lang="en-US" sz="3200" baseline="-25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70903" y="3849329"/>
            <a:ext cx="175505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61071" y="3868994"/>
            <a:ext cx="174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mol H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5181599" y="3500284"/>
            <a:ext cx="2460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4.0 mol Al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401096" y="3598606"/>
            <a:ext cx="1150374" cy="5161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574026" y="3913238"/>
            <a:ext cx="1150374" cy="5161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+ 3H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 2NH</a:t>
            </a:r>
            <a:r>
              <a:rPr lang="en-US" sz="4000" baseline="-25000" dirty="0" smtClean="0">
                <a:sym typeface="Wingdings" pitchFamily="2" charset="2"/>
              </a:rPr>
              <a:t>3</a:t>
            </a:r>
            <a:endParaRPr lang="en-US" sz="4000" baseline="-25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729" y="1600200"/>
            <a:ext cx="8952271" cy="1762432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If there are 0.60 mol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how many moles of NH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will be formed?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04683" y="3539613"/>
            <a:ext cx="27061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0.60 mol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X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161071" y="3279058"/>
            <a:ext cx="2045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 mol NH</a:t>
            </a:r>
            <a:r>
              <a:rPr lang="en-US" sz="3200" baseline="-25000" dirty="0" smtClean="0"/>
              <a:t>3</a:t>
            </a:r>
            <a:endParaRPr lang="en-US" sz="3200" baseline="-25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70903" y="3849329"/>
            <a:ext cx="175505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61071" y="3868994"/>
            <a:ext cx="17491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</a:t>
            </a:r>
            <a:r>
              <a:rPr lang="en-US" sz="3200" dirty="0" smtClean="0"/>
              <a:t> mol N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58580" y="3515032"/>
            <a:ext cx="28103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= </a:t>
            </a:r>
            <a:r>
              <a:rPr lang="en-US" sz="3200" b="1" dirty="0" smtClean="0">
                <a:solidFill>
                  <a:srgbClr val="FF0000"/>
                </a:solidFill>
              </a:rPr>
              <a:t>1.2 mol NH</a:t>
            </a:r>
            <a:r>
              <a:rPr lang="en-US" sz="3200" b="1" baseline="-25000" dirty="0" smtClean="0">
                <a:solidFill>
                  <a:srgbClr val="FF0000"/>
                </a:solidFill>
              </a:rPr>
              <a:t>3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533832" y="3598606"/>
            <a:ext cx="1150374" cy="5161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574026" y="3913238"/>
            <a:ext cx="1150374" cy="51619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many moles of Hydrogen are needed to produce 6.0 moles of ammonia?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+ 3H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 2NH</a:t>
            </a:r>
            <a:r>
              <a:rPr lang="en-US" sz="4000" baseline="-25000" dirty="0" smtClean="0">
                <a:sym typeface="Wingdings" pitchFamily="2" charset="2"/>
              </a:rPr>
              <a:t>3</a:t>
            </a:r>
            <a:endParaRPr lang="en-US" sz="4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many moles of nitrogen are required to react with 0.60 mole of hydrogen?</a:t>
            </a: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+ 3H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</a:t>
            </a:r>
            <a:r>
              <a:rPr lang="en-US" sz="4000" dirty="0" smtClean="0">
                <a:sym typeface="Wingdings" pitchFamily="2" charset="2"/>
              </a:rPr>
              <a:t> 2NH</a:t>
            </a:r>
            <a:r>
              <a:rPr lang="en-US" sz="4000" baseline="-25000" dirty="0" smtClean="0">
                <a:sym typeface="Wingdings" pitchFamily="2" charset="2"/>
              </a:rPr>
              <a:t>3</a:t>
            </a:r>
            <a:endParaRPr lang="en-US" sz="4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60_slide">
  <a:themeElements>
    <a:clrScheme name="Office Theme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CCFF"/>
      </a:lt1>
      <a:dk2>
        <a:srgbClr val="000000"/>
      </a:dk2>
      <a:lt2>
        <a:srgbClr val="B2B2B2"/>
      </a:lt2>
      <a:accent1>
        <a:srgbClr val="764599"/>
      </a:accent1>
      <a:accent2>
        <a:srgbClr val="004799"/>
      </a:accent2>
      <a:accent3>
        <a:srgbClr val="E2E2FF"/>
      </a:accent3>
      <a:accent4>
        <a:srgbClr val="000000"/>
      </a:accent4>
      <a:accent5>
        <a:srgbClr val="BDB0CA"/>
      </a:accent5>
      <a:accent6>
        <a:srgbClr val="003F8A"/>
      </a:accent6>
      <a:hlink>
        <a:srgbClr val="000099"/>
      </a:hlink>
      <a:folHlink>
        <a:srgbClr val="73175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E2E2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E2E2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E2E2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CC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E2E2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00A6"/>
        </a:accent1>
        <a:accent2>
          <a:srgbClr val="3A238C"/>
        </a:accent2>
        <a:accent3>
          <a:srgbClr val="FFFFFF"/>
        </a:accent3>
        <a:accent4>
          <a:srgbClr val="000000"/>
        </a:accent4>
        <a:accent5>
          <a:srgbClr val="AAAAD0"/>
        </a:accent5>
        <a:accent6>
          <a:srgbClr val="341F7E"/>
        </a:accent6>
        <a:hlink>
          <a:srgbClr val="00008C"/>
        </a:hlink>
        <a:folHlink>
          <a:srgbClr val="4D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64599"/>
        </a:accent1>
        <a:accent2>
          <a:srgbClr val="004799"/>
        </a:accent2>
        <a:accent3>
          <a:srgbClr val="FFFFFF"/>
        </a:accent3>
        <a:accent4>
          <a:srgbClr val="000000"/>
        </a:accent4>
        <a:accent5>
          <a:srgbClr val="BDB0CA"/>
        </a:accent5>
        <a:accent6>
          <a:srgbClr val="003F8A"/>
        </a:accent6>
        <a:hlink>
          <a:srgbClr val="000099"/>
        </a:hlink>
        <a:folHlink>
          <a:srgbClr val="7317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4600"/>
        </a:accent1>
        <a:accent2>
          <a:srgbClr val="3D3D99"/>
        </a:accent2>
        <a:accent3>
          <a:srgbClr val="FFFFFF"/>
        </a:accent3>
        <a:accent4>
          <a:srgbClr val="000000"/>
        </a:accent4>
        <a:accent5>
          <a:srgbClr val="C0B0AA"/>
        </a:accent5>
        <a:accent6>
          <a:srgbClr val="36368A"/>
        </a:accent6>
        <a:hlink>
          <a:srgbClr val="73222A"/>
        </a:hlink>
        <a:folHlink>
          <a:srgbClr val="4C47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6629"/>
        </a:accent1>
        <a:accent2>
          <a:srgbClr val="735600"/>
        </a:accent2>
        <a:accent3>
          <a:srgbClr val="FFFFFF"/>
        </a:accent3>
        <a:accent4>
          <a:srgbClr val="000000"/>
        </a:accent4>
        <a:accent5>
          <a:srgbClr val="AEB8AC"/>
        </a:accent5>
        <a:accent6>
          <a:srgbClr val="684D00"/>
        </a:accent6>
        <a:hlink>
          <a:srgbClr val="000099"/>
        </a:hlink>
        <a:folHlink>
          <a:srgbClr val="8019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ind_2460_slide</Template>
  <TotalTime>687</TotalTime>
  <Words>288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ind_2460_slide</vt:lpstr>
      <vt:lpstr>1_Default Design</vt:lpstr>
      <vt:lpstr>Mole Relationships  In Reactions</vt:lpstr>
      <vt:lpstr>Conservation of Mass</vt:lpstr>
      <vt:lpstr>Mole Relationships</vt:lpstr>
      <vt:lpstr>2Al + 6HCl  2AlCl3 + 3H2</vt:lpstr>
      <vt:lpstr>2Al + 6HCl  2AlCl3 + 3H2</vt:lpstr>
      <vt:lpstr>2Al + 6HCl  2AlCl3 + 3H2</vt:lpstr>
      <vt:lpstr>N2 + 3H2  2NH3</vt:lpstr>
      <vt:lpstr>N2 + 3H2  2NH3</vt:lpstr>
      <vt:lpstr>N2 + 3H2  2NH3</vt:lpstr>
      <vt:lpstr>N2 + 3H2  2NH3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90</cp:revision>
  <dcterms:created xsi:type="dcterms:W3CDTF">2010-12-28T22:19:07Z</dcterms:created>
  <dcterms:modified xsi:type="dcterms:W3CDTF">2011-01-08T22:35:26Z</dcterms:modified>
</cp:coreProperties>
</file>