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E66CA-AC89-4867-A601-D527AC230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FE020-BFCD-4F0E-B330-254205A91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A044-C8E5-4ED2-ADC6-D58B8A1B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642D-DE36-4E2C-A0AB-B94DEEF51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8FA34-2294-4C15-A691-42538C767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A8D9-EA93-486F-A6CE-EE969A03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6CC8-3B71-4AFF-8782-65CFA3924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916F-D30A-4189-AE57-DE6EF92C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9559-4C16-4111-9628-80B5378F1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C5D6-32F1-4708-8ECE-3B307DA7D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A491-2763-4C6F-9B42-F9EDBB53D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02BD-FF19-42F8-9A7A-27EC5C5EA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00A5-6E94-4842-B8DE-DC118517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783F-1433-45A2-AF7F-EAB70E26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BB56-8CF6-47DC-A78D-C905145A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A2C6-3B49-4D46-BFF6-73B8896FD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852E-C628-40E9-90CD-CD769C93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CEEE-4729-4054-88B2-9D0AA65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822E-E313-49B8-AE8A-47ADB95B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B51D-2C80-4DB8-B8C9-E495A73AA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9031-19AC-4E5D-B963-B9A6C8373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1E07-6BA0-4CF3-95D9-50031A86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6105-1FBF-48D4-9977-0A9186004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0A5B9B-C0C5-469A-A78C-3279349BF2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DC785-7166-4C33-B56E-11246D312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7828" y="195942"/>
            <a:ext cx="7916091" cy="992778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With Moles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CartoonColeenG%20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3188" y="1927641"/>
            <a:ext cx="6096000" cy="4413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471948"/>
            <a:ext cx="8760543" cy="4291781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5</a:t>
            </a:r>
            <a:r>
              <a:rPr lang="en-US" sz="3200" dirty="0" smtClean="0"/>
              <a:t>.  To convert </a:t>
            </a:r>
            <a:r>
              <a:rPr lang="en-US" sz="3200" u="sng" dirty="0" smtClean="0"/>
              <a:t>grams to # of particles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*convert grams to moles to # of particles</a:t>
            </a:r>
            <a:endParaRPr lang="en-US" sz="3200" baseline="300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What is the total number of atoms in 48 grams of magnesium?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71831" y="3692012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r>
              <a:rPr lang="en-US" sz="3200" dirty="0" smtClean="0"/>
              <a:t>8 g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9716" y="4291781"/>
            <a:ext cx="19615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7368" y="4385187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dirty="0" smtClean="0"/>
              <a:t>4g/mol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379407" y="4001728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2.0 moles</a:t>
            </a:r>
            <a:endParaRPr lang="en-US" sz="3200" b="1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973393" y="4527755"/>
            <a:ext cx="339213" cy="3392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376515" y="3824749"/>
            <a:ext cx="339213" cy="3392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1226" y="5619135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2.0 mol  X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1419" y="5373329"/>
            <a:ext cx="4163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6.02 X 10</a:t>
            </a:r>
            <a:r>
              <a:rPr lang="en-US" sz="3200" baseline="30000" dirty="0" smtClean="0"/>
              <a:t>23 </a:t>
            </a:r>
            <a:r>
              <a:rPr lang="en-US" sz="3200" dirty="0" smtClean="0"/>
              <a:t>molecules</a:t>
            </a:r>
            <a:endParaRPr lang="en-US" sz="3200" baseline="30000" dirty="0"/>
          </a:p>
        </p:txBody>
      </p:sp>
      <p:cxnSp>
        <p:nvCxnSpPr>
          <p:cNvPr id="22" name="Straight Connector 21"/>
          <p:cNvCxnSpPr>
            <a:endCxn id="24" idx="1"/>
          </p:cNvCxnSpPr>
          <p:nvPr/>
        </p:nvCxnSpPr>
        <p:spPr>
          <a:xfrm>
            <a:off x="2300749" y="5943601"/>
            <a:ext cx="4075471" cy="170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41290" y="6022259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mol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376220" y="5668297"/>
            <a:ext cx="2369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1.2 X 10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24</a:t>
            </a:r>
            <a:endParaRPr lang="en-US" sz="3200" b="1" baseline="30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973393" y="5692878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986981" y="6110749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471948"/>
            <a:ext cx="8760543" cy="4291781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6.  To convert </a:t>
            </a:r>
            <a:r>
              <a:rPr lang="en-US" sz="3200" u="sng" dirty="0" smtClean="0"/>
              <a:t># of particles to grams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*convert # of particles to moles to grams</a:t>
            </a:r>
            <a:endParaRPr lang="en-US" sz="3200" baseline="300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What is the mass in grams of 1.5 X 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molecules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24347" y="4311445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6.02 X 10</a:t>
            </a:r>
            <a:r>
              <a:rPr lang="en-US" sz="3200" baseline="30000" dirty="0" smtClean="0"/>
              <a:t>23</a:t>
            </a:r>
            <a:endParaRPr lang="en-US" sz="3200" baseline="30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98206" y="4188542"/>
            <a:ext cx="2610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38051" y="3854244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.25 moles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3508" y="3534697"/>
            <a:ext cx="2015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1.5 X 10</a:t>
            </a:r>
            <a:r>
              <a:rPr lang="en-US" sz="3200" baseline="30000" dirty="0" smtClean="0"/>
              <a:t>23</a:t>
            </a:r>
            <a:endParaRPr lang="en-US" sz="3200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383457" y="5530645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.25 mol  X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4154" y="5240593"/>
            <a:ext cx="1891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44 grams</a:t>
            </a:r>
            <a:endParaRPr lang="en-US" sz="32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389238" y="5810865"/>
            <a:ext cx="19615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38399" y="5904271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mol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4576916" y="5550309"/>
            <a:ext cx="231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11 grams</a:t>
            </a:r>
            <a:endParaRPr lang="en-US" sz="3200" b="1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165122" y="5619136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84090" y="5978013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663676"/>
            <a:ext cx="8760543" cy="410005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7.  To convert </a:t>
            </a:r>
            <a:r>
              <a:rPr lang="en-US" sz="3200" u="sng" dirty="0" smtClean="0"/>
              <a:t>moles to volume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*multiply moles by 22.4L/mol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liters are in 3.0 moles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06012" y="4163960"/>
            <a:ext cx="1897627" cy="59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3.0 mol X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328218" y="4168875"/>
            <a:ext cx="2276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22.4L/mol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261418" y="4149213"/>
            <a:ext cx="486697" cy="65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685070" y="4183625"/>
            <a:ext cx="486697" cy="65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1987" y="4168876"/>
            <a:ext cx="2777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67.2 Liters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663676"/>
            <a:ext cx="8760543" cy="410005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8</a:t>
            </a:r>
            <a:r>
              <a:rPr lang="en-US" sz="3200" dirty="0" smtClean="0"/>
              <a:t>.  To convert </a:t>
            </a:r>
            <a:r>
              <a:rPr lang="en-US" sz="3200" u="sng" dirty="0" smtClean="0"/>
              <a:t>volume to moles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*divide liters given by 22.4 L/mol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moles are in 44.8 Liters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71134" y="3470786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44.8L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403987" y="4070555"/>
            <a:ext cx="19615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79407" y="4163961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22.4L/mol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73678" y="3780502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2.0 moles</a:t>
            </a:r>
            <a:endParaRPr lang="en-US" sz="3200" b="1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229896" y="4306529"/>
            <a:ext cx="339213" cy="3392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470786" y="3603523"/>
            <a:ext cx="339213" cy="3392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7.14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 algn="ctr"/>
            <a:r>
              <a:rPr lang="en-US" sz="3200" dirty="0" smtClean="0"/>
              <a:t>2Pb(CH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+ 15O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2PbO + 8CO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+ 12H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</a:p>
          <a:p>
            <a:pPr algn="ctr"/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a.  How many moles of 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are needed to burn 4.6 moles of </a:t>
            </a:r>
            <a:r>
              <a:rPr lang="en-US" sz="3200" dirty="0" err="1" smtClean="0"/>
              <a:t>Pb</a:t>
            </a:r>
            <a:r>
              <a:rPr lang="en-US" sz="3200" dirty="0" smtClean="0"/>
              <a:t>(CH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7.14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 algn="ctr"/>
            <a:r>
              <a:rPr lang="en-US" sz="3200" dirty="0" smtClean="0"/>
              <a:t>2Pb(CH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+ 15O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2PbO + 8CO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+ 12H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</a:p>
          <a:p>
            <a:pPr algn="ctr"/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b</a:t>
            </a:r>
            <a:r>
              <a:rPr lang="en-US" sz="3200" dirty="0" smtClean="0">
                <a:sym typeface="Wingdings" pitchFamily="2" charset="2"/>
              </a:rPr>
              <a:t>.  How many moles of CO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are produced by burning 5 moles of </a:t>
            </a:r>
            <a:r>
              <a:rPr lang="en-US" sz="3200" dirty="0" err="1" smtClean="0"/>
              <a:t>Pb</a:t>
            </a:r>
            <a:r>
              <a:rPr lang="en-US" sz="3200" dirty="0" smtClean="0"/>
              <a:t>(CH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7.14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 algn="ctr"/>
            <a:r>
              <a:rPr lang="en-US" sz="3200" dirty="0" smtClean="0"/>
              <a:t>2Pb(CH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+ 15O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2PbO + 8CO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+ 12H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</a:p>
          <a:p>
            <a:pPr algn="ctr"/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c.  How many moles of 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 will be produced by reacting 7.5 moles of 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le%20Relationship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8442"/>
          </a:xfrm>
        </p:spPr>
      </p:pic>
      <p:sp>
        <p:nvSpPr>
          <p:cNvPr id="5" name="TextBox 4"/>
          <p:cNvSpPr txBox="1"/>
          <p:nvPr/>
        </p:nvSpPr>
        <p:spPr>
          <a:xfrm>
            <a:off x="2573383" y="5969726"/>
            <a:ext cx="3772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mol = molar mass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7745" y="1092925"/>
            <a:ext cx="2770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mol = 22.4L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31124" y="3287485"/>
            <a:ext cx="37128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mol = 6.02 X 10</a:t>
            </a:r>
            <a:r>
              <a:rPr lang="en-US" sz="3200" baseline="30000" dirty="0" smtClean="0"/>
              <a:t>23</a:t>
            </a:r>
            <a:endParaRPr lang="en-US" sz="3200" dirty="0" smtClean="0"/>
          </a:p>
          <a:p>
            <a:r>
              <a:rPr lang="en-US" sz="3200" dirty="0" smtClean="0"/>
              <a:t>                Particles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1" y="274638"/>
            <a:ext cx="8760542" cy="1480420"/>
          </a:xfrm>
        </p:spPr>
        <p:txBody>
          <a:bodyPr/>
          <a:lstStyle/>
          <a:p>
            <a:pPr algn="ctr"/>
            <a:r>
              <a:rPr lang="en-US" sz="6000" dirty="0" smtClean="0"/>
              <a:t>Moles: </a:t>
            </a:r>
            <a:br>
              <a:rPr lang="en-US" sz="6000" dirty="0" smtClean="0"/>
            </a:br>
            <a:r>
              <a:rPr lang="en-US" sz="6000" dirty="0" smtClean="0"/>
              <a:t>Rules to Remember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1769808"/>
            <a:ext cx="8760543" cy="2993921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1.  To convert </a:t>
            </a:r>
            <a:r>
              <a:rPr lang="en-US" sz="3200" u="sng" dirty="0" smtClean="0"/>
              <a:t>moles to grams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*multiply the moles given by the mass of 1 mole.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grams are in 4.0 moles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9935" y="5117690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4.0 mol  X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00632" y="4827638"/>
            <a:ext cx="1891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44 grams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95716" y="5397910"/>
            <a:ext cx="19615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44877" y="5491316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mol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783394" y="5137354"/>
            <a:ext cx="2566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176 grams</a:t>
            </a:r>
            <a:endParaRPr lang="en-US" sz="3200" b="1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371600" y="5206181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190568" y="5565058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663676"/>
            <a:ext cx="8760543" cy="410005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</a:t>
            </a:r>
            <a:r>
              <a:rPr lang="en-US" sz="3200" dirty="0" smtClean="0"/>
              <a:t>.  To convert </a:t>
            </a:r>
            <a:r>
              <a:rPr lang="en-US" sz="3200" u="sng" dirty="0" smtClean="0"/>
              <a:t>grams to moles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*divide the grams given by the mass of 1 mole.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moles are in 88g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87328" y="4827638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88 g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95716" y="5397910"/>
            <a:ext cx="19615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44877" y="5491316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44g/mol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783394" y="5137354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2.0 moles</a:t>
            </a:r>
            <a:endParaRPr lang="en-US" sz="3200" b="1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185651" y="5663381"/>
            <a:ext cx="339213" cy="3392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677264" y="4989872"/>
            <a:ext cx="339213" cy="3392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471948"/>
            <a:ext cx="8760543" cy="4291781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3.  To convert </a:t>
            </a:r>
            <a:r>
              <a:rPr lang="en-US" sz="3200" u="sng" dirty="0" smtClean="0"/>
              <a:t>moles to # of particles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*multiply the moles given by 6.02 X10</a:t>
            </a:r>
            <a:r>
              <a:rPr lang="en-US" sz="3200" baseline="30000" dirty="0" smtClean="0"/>
              <a:t>23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molecules are in 3.0 moles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1729" y="5073444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dirty="0" smtClean="0"/>
              <a:t>.0 mol  X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31922" y="4827638"/>
            <a:ext cx="4163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6.02 X 10</a:t>
            </a:r>
            <a:r>
              <a:rPr lang="en-US" sz="3200" baseline="30000" dirty="0" smtClean="0"/>
              <a:t>23 </a:t>
            </a:r>
            <a:r>
              <a:rPr lang="en-US" sz="3200" dirty="0" smtClean="0"/>
              <a:t>molecules</a:t>
            </a:r>
            <a:endParaRPr lang="en-US" sz="3200" baseline="30000" dirty="0"/>
          </a:p>
        </p:txBody>
      </p:sp>
      <p:cxnSp>
        <p:nvCxnSpPr>
          <p:cNvPr id="7" name="Straight Connector 6"/>
          <p:cNvCxnSpPr>
            <a:endCxn id="12" idx="1"/>
          </p:cNvCxnSpPr>
          <p:nvPr/>
        </p:nvCxnSpPr>
        <p:spPr>
          <a:xfrm>
            <a:off x="2271252" y="5397910"/>
            <a:ext cx="4075471" cy="170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11793" y="5476568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mol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346723" y="5122606"/>
            <a:ext cx="2369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1.8 X 10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24</a:t>
            </a:r>
            <a:endParaRPr lang="en-US" sz="3200" b="1" baseline="30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943896" y="5147187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57484" y="5565058"/>
            <a:ext cx="678426" cy="457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8" y="471948"/>
            <a:ext cx="8760543" cy="4291781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4.  To convert </a:t>
            </a:r>
            <a:r>
              <a:rPr lang="en-US" sz="3200" u="sng" dirty="0" smtClean="0"/>
              <a:t># of particles to moles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*divide the number given by 6.02 X10</a:t>
            </a:r>
            <a:r>
              <a:rPr lang="en-US" sz="3200" baseline="30000" dirty="0" smtClean="0"/>
              <a:t>23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moles are in 12.04 X 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 CO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molecules?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97393" y="5520813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6.02 X 10</a:t>
            </a:r>
            <a:r>
              <a:rPr lang="en-US" sz="3200" baseline="30000" dirty="0" smtClean="0"/>
              <a:t>23</a:t>
            </a:r>
            <a:endParaRPr lang="en-US" sz="3200" baseline="30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71252" y="5397910"/>
            <a:ext cx="2610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1097" y="5063612"/>
            <a:ext cx="2064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2 moles</a:t>
            </a:r>
            <a:endParaRPr lang="en-US" sz="3200" b="1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54825" y="4744065"/>
            <a:ext cx="2470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12.04 X 10</a:t>
            </a:r>
            <a:r>
              <a:rPr lang="en-US" sz="3200" baseline="30000" dirty="0" smtClean="0"/>
              <a:t>23</a:t>
            </a:r>
            <a:endParaRPr lang="en-US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711</TotalTime>
  <Words>275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ind_2460_slide</vt:lpstr>
      <vt:lpstr>1_Default Design</vt:lpstr>
      <vt:lpstr>Working With Moles</vt:lpstr>
      <vt:lpstr>HW – Ques. 7.14</vt:lpstr>
      <vt:lpstr>HW – Ques. 7.14</vt:lpstr>
      <vt:lpstr>HW – Ques. 7.14</vt:lpstr>
      <vt:lpstr>Slide 5</vt:lpstr>
      <vt:lpstr>Moles:  Rules to Remember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93</cp:revision>
  <dcterms:created xsi:type="dcterms:W3CDTF">2010-12-28T22:19:07Z</dcterms:created>
  <dcterms:modified xsi:type="dcterms:W3CDTF">2011-01-09T00:30:10Z</dcterms:modified>
</cp:coreProperties>
</file>