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6E66CA-AC89-4867-A601-D527AC230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FE020-BFCD-4F0E-B330-254205A91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A044-C8E5-4ED2-ADC6-D58B8A1B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642D-DE36-4E2C-A0AB-B94DEEF51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58FA34-2294-4C15-A691-42538C767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A8D9-EA93-486F-A6CE-EE969A034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E6CC8-3B71-4AFF-8782-65CFA3924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916F-D30A-4189-AE57-DE6EF92CF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9559-4C16-4111-9628-80B5378F1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C5D6-32F1-4708-8ECE-3B307DA7D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A491-2763-4C6F-9B42-F9EDBB53D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02BD-FF19-42F8-9A7A-27EC5C5EA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00A5-6E94-4842-B8DE-DC1185172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783F-1433-45A2-AF7F-EAB70E262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1BB56-8CF6-47DC-A78D-C905145A9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A2C6-3B49-4D46-BFF6-73B8896FD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852E-C628-40E9-90CD-CD769C93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CEEE-4729-4054-88B2-9D0AA65E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822E-E313-49B8-AE8A-47ADB95B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B51D-2C80-4DB8-B8C9-E495A73AA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9031-19AC-4E5D-B963-B9A6C8373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1E07-6BA0-4CF3-95D9-50031A86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B6105-1FBF-48D4-9977-0A9186004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0A5B9B-C0C5-469A-A78C-3279349BF2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DC785-7166-4C33-B56E-11246D312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8640" y="1175656"/>
            <a:ext cx="7916091" cy="992778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Limiting Reactants &amp; Percent Yield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umblr_ldlmtyO2rN1qanb21o1_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8526" y="2323067"/>
            <a:ext cx="6351447" cy="4534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Limiting Reactants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r>
              <a:rPr lang="en-US" sz="3200" u="sng" dirty="0" smtClean="0"/>
              <a:t>Limiting Reactant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Reactant used up first</a:t>
            </a:r>
          </a:p>
          <a:p>
            <a:r>
              <a:rPr lang="en-US" sz="3200" u="sng" dirty="0" smtClean="0">
                <a:sym typeface="Wingdings" pitchFamily="2" charset="2"/>
              </a:rPr>
              <a:t>Excess Reactant</a:t>
            </a:r>
            <a:r>
              <a:rPr lang="en-US" sz="3200" dirty="0" smtClean="0">
                <a:sym typeface="Wingdings" pitchFamily="2" charset="2"/>
              </a:rPr>
              <a:t>  Reactant left over when 				the reaction stops</a:t>
            </a:r>
            <a:endParaRPr lang="en-US" sz="3200" dirty="0" smtClean="0"/>
          </a:p>
        </p:txBody>
      </p:sp>
      <p:pic>
        <p:nvPicPr>
          <p:cNvPr id="4" name="Picture 3" descr="limit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8234" y="2970173"/>
            <a:ext cx="5220109" cy="37821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476787"/>
            <a:ext cx="2993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Excess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619095"/>
            <a:ext cx="2877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Limiting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85554" y="4336869"/>
            <a:ext cx="914400" cy="2612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21725" y="4058195"/>
            <a:ext cx="1297578" cy="43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834640" y="5956663"/>
            <a:ext cx="444137" cy="1828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16" y="0"/>
            <a:ext cx="8226425" cy="901444"/>
          </a:xfrm>
        </p:spPr>
        <p:txBody>
          <a:bodyPr/>
          <a:lstStyle/>
          <a:p>
            <a:r>
              <a:rPr lang="en-US" sz="4800" dirty="0" smtClean="0"/>
              <a:t>Which is the limiting factor?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899652"/>
            <a:ext cx="8775290" cy="752167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2H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</a:p>
          <a:p>
            <a:pPr algn="ctr"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9213" y="2241755"/>
            <a:ext cx="60763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Have:  100 mol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	1 mol O</a:t>
            </a:r>
            <a:r>
              <a:rPr lang="en-US" sz="3200" baseline="-25000" dirty="0" smtClean="0"/>
              <a:t>2</a:t>
            </a:r>
          </a:p>
          <a:p>
            <a:endParaRPr lang="en-US" sz="3200" dirty="0" smtClean="0"/>
          </a:p>
          <a:p>
            <a:r>
              <a:rPr lang="en-US" sz="3200" dirty="0" smtClean="0"/>
              <a:t>Need:  2 mol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	50 mol O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rot="10800000" flipH="1">
            <a:off x="339213" y="3023419"/>
            <a:ext cx="5633884" cy="31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25213" y="2772697"/>
            <a:ext cx="1401097" cy="6636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200400" y="2802194"/>
            <a:ext cx="1460090" cy="6341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25265" y="2315496"/>
            <a:ext cx="24187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Limiting</a:t>
            </a: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Limiting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122" y="4355690"/>
            <a:ext cx="60763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Have:  1 mol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	2 mol O</a:t>
            </a:r>
            <a:r>
              <a:rPr lang="en-US" sz="3200" baseline="-25000" dirty="0" smtClean="0"/>
              <a:t>2</a:t>
            </a:r>
          </a:p>
          <a:p>
            <a:endParaRPr lang="en-US" sz="3200" dirty="0" smtClean="0"/>
          </a:p>
          <a:p>
            <a:r>
              <a:rPr lang="en-US" sz="3200" dirty="0" smtClean="0"/>
              <a:t>Need:  4 mol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	0.5 mol O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99883" y="5184765"/>
            <a:ext cx="5746956" cy="6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689123" y="4930877"/>
            <a:ext cx="1401097" cy="6636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3234813" y="4960375"/>
            <a:ext cx="1460090" cy="6341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is the limiting reactant when 80.0g Cu reacts with 25.0g 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600200"/>
            <a:ext cx="8745794" cy="730045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Cu  +    S </a:t>
            </a:r>
            <a:r>
              <a:rPr lang="en-US" sz="3200" dirty="0" smtClean="0">
                <a:sym typeface="Wingdings" pitchFamily="2" charset="2"/>
              </a:rPr>
              <a:t> Cu  S</a:t>
            </a:r>
          </a:p>
          <a:p>
            <a:pPr>
              <a:buNone/>
            </a:pPr>
            <a:r>
              <a:rPr lang="en-US" sz="3200" u="sng" dirty="0" smtClean="0">
                <a:sym typeface="Wingdings" pitchFamily="2" charset="2"/>
              </a:rPr>
              <a:t>Figure What You Have</a:t>
            </a:r>
            <a:r>
              <a:rPr lang="en-US" sz="3200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200" u="sng" dirty="0" smtClean="0">
                <a:sym typeface="Wingdings" pitchFamily="2" charset="2"/>
              </a:rPr>
              <a:t>Figure What You Need</a:t>
            </a:r>
            <a:r>
              <a:rPr lang="en-US" sz="3200" dirty="0" smtClean="0">
                <a:sym typeface="Wingdings" pitchFamily="2" charset="2"/>
              </a:rPr>
              <a:t>:</a:t>
            </a:r>
          </a:p>
          <a:p>
            <a:pPr algn="ctr"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92877" y="1784554"/>
            <a:ext cx="412292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aseline="-25000" dirty="0" smtClean="0"/>
              <a:t>2 </a:t>
            </a:r>
            <a:endParaRPr lang="en-US" sz="32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92477" y="160757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45690" y="2964426"/>
            <a:ext cx="2234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80.0g Cu X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72697" y="2787445"/>
            <a:ext cx="16417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1 mol  </a:t>
            </a:r>
          </a:p>
          <a:p>
            <a:r>
              <a:rPr lang="en-US" sz="3200" dirty="0" smtClean="0"/>
              <a:t>  63.5 g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73677" y="3057832"/>
            <a:ext cx="2747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1.26 mol Cu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50606" y="4237704"/>
            <a:ext cx="1984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25.0g S X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71136" y="3972232"/>
            <a:ext cx="16417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1 mol  </a:t>
            </a:r>
          </a:p>
          <a:p>
            <a:r>
              <a:rPr lang="en-US" sz="3200" dirty="0" smtClean="0"/>
              <a:t>  32.1 g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72115" y="4154129"/>
            <a:ext cx="2497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.779 mol 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55522" y="5923937"/>
            <a:ext cx="2781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1.26 mol Cu X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13472" y="5780782"/>
            <a:ext cx="20521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1 mol S  </a:t>
            </a:r>
          </a:p>
          <a:p>
            <a:r>
              <a:rPr lang="en-US" sz="3200" dirty="0" smtClean="0"/>
              <a:t>  2 mol Cu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68412" y="5914103"/>
            <a:ext cx="2725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0.630 mol 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297561" y="4837470"/>
            <a:ext cx="26452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Cu is Limiting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   Reactant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99652" y="5147187"/>
            <a:ext cx="7624916" cy="15338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Percent Yield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3399503"/>
          </a:xfrm>
        </p:spPr>
        <p:txBody>
          <a:bodyPr/>
          <a:lstStyle/>
          <a:p>
            <a:r>
              <a:rPr lang="en-US" sz="3200" dirty="0" smtClean="0"/>
              <a:t>Yield is the amount of product produced</a:t>
            </a:r>
          </a:p>
          <a:p>
            <a:endParaRPr lang="en-US" sz="3200" dirty="0" smtClean="0"/>
          </a:p>
          <a:p>
            <a:r>
              <a:rPr lang="en-US" sz="3200" u="sng" dirty="0" smtClean="0">
                <a:solidFill>
                  <a:srgbClr val="002060"/>
                </a:solidFill>
              </a:rPr>
              <a:t>Theoretical Yield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 how much </a:t>
            </a:r>
            <a:r>
              <a:rPr lang="en-US" sz="3200" u="sng" dirty="0" smtClean="0">
                <a:solidFill>
                  <a:srgbClr val="002060"/>
                </a:solidFill>
                <a:sym typeface="Wingdings" pitchFamily="2" charset="2"/>
              </a:rPr>
              <a:t>should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be 				   made – </a:t>
            </a:r>
            <a:r>
              <a:rPr lang="en-US" sz="3200" u="sng" dirty="0" smtClean="0">
                <a:solidFill>
                  <a:srgbClr val="002060"/>
                </a:solidFill>
                <a:sym typeface="Wingdings" pitchFamily="2" charset="2"/>
              </a:rPr>
              <a:t>calculated</a:t>
            </a:r>
          </a:p>
          <a:p>
            <a:r>
              <a:rPr lang="en-US" sz="3200" u="sng" dirty="0" smtClean="0">
                <a:solidFill>
                  <a:srgbClr val="7030A0"/>
                </a:solidFill>
                <a:sym typeface="Wingdings" pitchFamily="2" charset="2"/>
              </a:rPr>
              <a:t>Actual Yield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 how much </a:t>
            </a:r>
            <a:r>
              <a:rPr lang="en-US" sz="3200" u="sng" dirty="0" smtClean="0">
                <a:solidFill>
                  <a:srgbClr val="7030A0"/>
                </a:solidFill>
                <a:sym typeface="Wingdings" pitchFamily="2" charset="2"/>
              </a:rPr>
              <a:t>was made</a:t>
            </a:r>
            <a:r>
              <a:rPr lang="en-US" sz="3200" dirty="0" smtClean="0">
                <a:solidFill>
                  <a:srgbClr val="7030A0"/>
                </a:solidFill>
                <a:sym typeface="Wingdings" pitchFamily="2" charset="2"/>
              </a:rPr>
              <a:t> - 			           </a:t>
            </a:r>
            <a:r>
              <a:rPr lang="en-US" sz="3200" u="sng" dirty="0" smtClean="0">
                <a:solidFill>
                  <a:srgbClr val="7030A0"/>
                </a:solidFill>
                <a:sym typeface="Wingdings" pitchFamily="2" charset="2"/>
              </a:rPr>
              <a:t>measured</a:t>
            </a:r>
            <a:endParaRPr lang="en-US" sz="3200" u="sng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3949" y="5279337"/>
            <a:ext cx="3190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Actual Yield      </a:t>
            </a:r>
          </a:p>
          <a:p>
            <a:r>
              <a:rPr lang="en-US" sz="3200" dirty="0" smtClean="0"/>
              <a:t>Theoretical Yield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 rot="10800000" flipH="1">
            <a:off x="1233948" y="5817946"/>
            <a:ext cx="319056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86748" y="5530646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 100%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228735" y="5535562"/>
            <a:ext cx="19511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Percent</a:t>
            </a:r>
          </a:p>
          <a:p>
            <a:r>
              <a:rPr lang="en-US" sz="3200" dirty="0" smtClean="0"/>
              <a:t>    Yield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76980" y="3111910"/>
            <a:ext cx="8745793" cy="3244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the percent yield if 13.1g of </a:t>
            </a:r>
            <a:r>
              <a:rPr lang="en-US" dirty="0" err="1" smtClean="0"/>
              <a:t>CaO</a:t>
            </a:r>
            <a:r>
              <a:rPr lang="en-US" dirty="0" smtClean="0"/>
              <a:t> is produced when 24.8g of CaCO</a:t>
            </a:r>
            <a:r>
              <a:rPr lang="en-US" baseline="-25000" dirty="0" smtClean="0"/>
              <a:t>3</a:t>
            </a:r>
            <a:r>
              <a:rPr lang="en-US" dirty="0" smtClean="0"/>
              <a:t> is heated?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5" y="1629696"/>
            <a:ext cx="8254335" cy="2086897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CaCO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CaO</a:t>
            </a:r>
            <a:r>
              <a:rPr lang="en-US" sz="3200" dirty="0" smtClean="0">
                <a:sym typeface="Wingdings" pitchFamily="2" charset="2"/>
              </a:rPr>
              <a:t> + 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    24.8g         ?g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84555" y="116512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Measured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495368" y="1061884"/>
            <a:ext cx="545690" cy="2802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6477" y="4026310"/>
            <a:ext cx="7088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</a:t>
            </a:r>
          </a:p>
          <a:p>
            <a:r>
              <a:rPr lang="en-US" sz="3200" dirty="0" smtClean="0"/>
              <a:t>C</a:t>
            </a:r>
          </a:p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60321" y="4031226"/>
            <a:ext cx="4522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X 40.1 = 40.1</a:t>
            </a:r>
          </a:p>
          <a:p>
            <a:r>
              <a:rPr lang="en-US" sz="3200" dirty="0" smtClean="0"/>
              <a:t>1 X 12.0 = 12.0</a:t>
            </a:r>
          </a:p>
          <a:p>
            <a:r>
              <a:rPr lang="en-US" sz="3200" dirty="0" smtClean="0"/>
              <a:t>3 X 16.0 = </a:t>
            </a:r>
            <a:r>
              <a:rPr lang="en-US" sz="3200" u="sng" dirty="0" smtClean="0"/>
              <a:t>48.0</a:t>
            </a:r>
          </a:p>
          <a:p>
            <a:r>
              <a:rPr lang="en-US" sz="3200" dirty="0" smtClean="0"/>
              <a:t>                100.1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945626" y="4001728"/>
            <a:ext cx="7088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</a:t>
            </a:r>
          </a:p>
          <a:p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84721" y="3984736"/>
            <a:ext cx="35592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X 40.1 = 40.1</a:t>
            </a:r>
          </a:p>
          <a:p>
            <a:r>
              <a:rPr lang="en-US" sz="3200" dirty="0" smtClean="0"/>
              <a:t>1 X 16.0 = </a:t>
            </a:r>
            <a:r>
              <a:rPr lang="en-US" sz="3200" u="sng" dirty="0" smtClean="0"/>
              <a:t>16.0</a:t>
            </a:r>
          </a:p>
          <a:p>
            <a:r>
              <a:rPr lang="en-US" sz="3200" dirty="0" smtClean="0"/>
              <a:t>                  56.1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3961" y="3274142"/>
            <a:ext cx="5649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Step 1:  figure out molar mass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8" grpId="0"/>
      <p:bldP spid="10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64" y="604684"/>
            <a:ext cx="8568813" cy="70971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2:  figure out how many moles you have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605" y="1907459"/>
            <a:ext cx="3078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24.8g CaCO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X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85537" y="1700980"/>
            <a:ext cx="28424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1 mol CaCO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r>
              <a:rPr lang="en-US" sz="3200" dirty="0" smtClean="0"/>
              <a:t>100.1g CaCO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504039" y="1902542"/>
            <a:ext cx="21098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.248 mol</a:t>
            </a:r>
          </a:p>
          <a:p>
            <a:r>
              <a:rPr lang="en-US" sz="3200" dirty="0" smtClean="0"/>
              <a:t>     CaCO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19548" y="3991898"/>
            <a:ext cx="3549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.248 mol CaCO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X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4918" y="3755922"/>
            <a:ext cx="27061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1 mol </a:t>
            </a:r>
            <a:r>
              <a:rPr lang="en-US" sz="3200" u="sng" dirty="0" err="1" smtClean="0"/>
              <a:t>CaO</a:t>
            </a:r>
            <a:endParaRPr lang="en-US" sz="3200" dirty="0" smtClean="0"/>
          </a:p>
          <a:p>
            <a:r>
              <a:rPr lang="en-US" sz="3200" dirty="0" smtClean="0"/>
              <a:t> 1 mol CaCO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94207" y="3942736"/>
            <a:ext cx="21098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.248 mol</a:t>
            </a:r>
          </a:p>
          <a:p>
            <a:r>
              <a:rPr lang="en-US" sz="3200" dirty="0" smtClean="0"/>
              <a:t>     </a:t>
            </a:r>
            <a:r>
              <a:rPr lang="en-US" sz="3200" dirty="0" err="1" smtClean="0"/>
              <a:t>CaO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64" y="1091381"/>
            <a:ext cx="8568813" cy="70971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3:  figure out how grams  of unknown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297" y="2649794"/>
            <a:ext cx="3100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.248 mol </a:t>
            </a:r>
            <a:r>
              <a:rPr lang="en-US" sz="3200" dirty="0" err="1" smtClean="0"/>
              <a:t>CaO</a:t>
            </a:r>
            <a:r>
              <a:rPr lang="en-US" sz="3200" dirty="0" smtClean="0"/>
              <a:t> </a:t>
            </a:r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70672" y="2472813"/>
            <a:ext cx="23936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56.1g </a:t>
            </a:r>
            <a:r>
              <a:rPr lang="en-US" sz="3200" u="sng" dirty="0" err="1" smtClean="0"/>
              <a:t>CaO</a:t>
            </a:r>
            <a:endParaRPr lang="en-US" sz="3200" dirty="0" smtClean="0"/>
          </a:p>
          <a:p>
            <a:r>
              <a:rPr lang="en-US" sz="3200" dirty="0" smtClean="0"/>
              <a:t> 1 mol </a:t>
            </a:r>
            <a:r>
              <a:rPr lang="en-US" sz="3200" dirty="0" err="1" smtClean="0"/>
              <a:t>CaO</a:t>
            </a:r>
            <a:endParaRPr lang="en-US" sz="3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9962" y="2600633"/>
            <a:ext cx="15969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13.9g</a:t>
            </a:r>
          </a:p>
          <a:p>
            <a:r>
              <a:rPr lang="en-US" sz="3200" dirty="0" smtClean="0"/>
              <a:t>     </a:t>
            </a:r>
            <a:r>
              <a:rPr lang="en-US" sz="3200" dirty="0" err="1" smtClean="0"/>
              <a:t>CaO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199" y="4404852"/>
            <a:ext cx="2210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Theoretical</a:t>
            </a:r>
          </a:p>
          <a:p>
            <a:pPr algn="ctr"/>
            <a:r>
              <a:rPr lang="en-US" sz="3200" dirty="0" smtClean="0"/>
              <a:t>Yield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6393427" y="3664975"/>
            <a:ext cx="1165123" cy="1474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1665" y="1474838"/>
            <a:ext cx="7624916" cy="15338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4:  figure out % Yield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8982" y="1665982"/>
            <a:ext cx="3190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Actual Yield      </a:t>
            </a:r>
          </a:p>
          <a:p>
            <a:r>
              <a:rPr lang="en-US" sz="3200" dirty="0" smtClean="0"/>
              <a:t>Theoretical Yield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 rot="10800000" flipH="1">
            <a:off x="938981" y="2204591"/>
            <a:ext cx="319056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2283" y="1873046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 100%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919019" y="1848465"/>
            <a:ext cx="19511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Percent</a:t>
            </a:r>
          </a:p>
          <a:p>
            <a:r>
              <a:rPr lang="en-US" sz="3200" dirty="0" smtClean="0"/>
              <a:t>    Yield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84904" y="3897905"/>
            <a:ext cx="3190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13.1g </a:t>
            </a:r>
            <a:r>
              <a:rPr lang="en-US" sz="3200" dirty="0" err="1" smtClean="0"/>
              <a:t>CaO</a:t>
            </a:r>
            <a:endParaRPr lang="en-US" sz="3200" dirty="0" smtClean="0"/>
          </a:p>
          <a:p>
            <a:r>
              <a:rPr lang="en-US" sz="3200" dirty="0" smtClean="0"/>
              <a:t>    13.9g </a:t>
            </a:r>
            <a:r>
              <a:rPr lang="en-US" sz="3200" dirty="0" err="1" smtClean="0"/>
              <a:t>CaO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 rot="10800000" flipH="1">
            <a:off x="811162" y="4451262"/>
            <a:ext cx="319056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34464" y="4193459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 100%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776451" y="4168878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94.2%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E0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854</TotalTime>
  <Words>322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ind_2460_slide</vt:lpstr>
      <vt:lpstr>1_Default Design</vt:lpstr>
      <vt:lpstr>Limiting Reactants &amp; Percent Yield</vt:lpstr>
      <vt:lpstr>Limiting Reactants</vt:lpstr>
      <vt:lpstr>Which is the limiting factor?</vt:lpstr>
      <vt:lpstr>What is the limiting reactant when 80.0g Cu reacts with 25.0g S?</vt:lpstr>
      <vt:lpstr>Percent Yield</vt:lpstr>
      <vt:lpstr>What is the percent yield if 13.1g of CaO is produced when 24.8g of CaCO3 is heated?</vt:lpstr>
      <vt:lpstr>Step 2:  figure out how many moles you have</vt:lpstr>
      <vt:lpstr>Step 3:  figure out how grams  of unknown</vt:lpstr>
      <vt:lpstr>Step 4:  figure out % Yield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112</cp:revision>
  <dcterms:created xsi:type="dcterms:W3CDTF">2010-12-28T22:19:07Z</dcterms:created>
  <dcterms:modified xsi:type="dcterms:W3CDTF">2011-01-24T21:33:51Z</dcterms:modified>
</cp:coreProperties>
</file>