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AA93E8-D881-4911-9B8C-A2AEEA0874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E4B01-673E-4475-A4C4-4A4354213C23}" type="slidenum">
              <a:rPr lang="en-US"/>
              <a:pPr/>
              <a:t>6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5F4E27-49A3-4B34-BF7A-2BD0715B2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CDD8-EFB2-4991-9FD7-8200F571B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ECF0C-4768-48EB-8C9B-E1DB46F9E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680D1A-1CA8-4C0E-B588-DDD7FB493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97315-3DE8-431C-88D4-919737C2B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F0C0-181A-4311-A526-1AE5ABF9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7B7DA-3852-4809-B8B2-4E85C1B64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42312-238D-4BFE-AA2F-1B08C47D7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6C852-3255-45BB-9EFF-469FB27D9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C6B7-CADD-47ED-8663-D20894C1E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5317-B5B9-488E-8162-ECDDA5DA9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33110-F662-428C-B982-EC8A25678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51402-9B88-4B00-9FA3-80BFCD532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C8262-B938-41EB-88C6-18C6E352E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EE05-56E2-45BD-A4B8-8F11EDEA6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E587-B8E8-4478-859F-C3E305C33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0AD29-721E-427E-B976-093B9E07E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F7FD2-2E93-4EC6-BC02-F54A1594B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FD84F-0301-4763-8B3A-BA17B5E43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EF2E-1CF8-4ABD-B74B-D2BCB45E0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2B39-C2D0-4B55-A9D5-1E800CAA2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3C19E-BF66-4660-95EC-C21893957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4C2C42-FF91-49B3-A8F8-B30DF3CC32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A07005-70ED-44CB-B9A8-8EEA80E604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dbWFM2BJns&amp;feature=related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orthland.cc.mn.us/biology/biology1111/animations/dissolve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0485" y="497568"/>
            <a:ext cx="4800600" cy="1470025"/>
          </a:xfrm>
        </p:spPr>
        <p:txBody>
          <a:bodyPr/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arto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364" y="2183673"/>
            <a:ext cx="3701687" cy="4343313"/>
          </a:xfrm>
          <a:prstGeom prst="rect">
            <a:avLst/>
          </a:prstGeom>
        </p:spPr>
      </p:pic>
      <p:pic>
        <p:nvPicPr>
          <p:cNvPr id="7" name="Picture 6" descr="clap-animated-animation-clap-smil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3901" y="5058045"/>
            <a:ext cx="1512481" cy="152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20" y="250722"/>
            <a:ext cx="8226425" cy="694967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Table F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hem%20table%20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92609"/>
            <a:ext cx="9144000" cy="4939862"/>
          </a:xfrm>
        </p:spPr>
      </p:pic>
      <p:sp>
        <p:nvSpPr>
          <p:cNvPr id="5" name="TextBox 4"/>
          <p:cNvSpPr txBox="1"/>
          <p:nvPr/>
        </p:nvSpPr>
        <p:spPr>
          <a:xfrm>
            <a:off x="339213" y="5943600"/>
            <a:ext cx="1194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NaCl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17290" y="5958347"/>
            <a:ext cx="157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CaCO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834580" y="5928851"/>
            <a:ext cx="222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CaNO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105833" y="5928851"/>
            <a:ext cx="222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BaSO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69" y="274638"/>
            <a:ext cx="8798106" cy="1143000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Solution?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070" y="1600200"/>
            <a:ext cx="8798106" cy="4525963"/>
          </a:xfrm>
        </p:spPr>
        <p:txBody>
          <a:bodyPr/>
          <a:lstStyle/>
          <a:p>
            <a:r>
              <a:rPr lang="en-US" sz="3200" dirty="0" smtClean="0"/>
              <a:t>Homogeneous mixture of a </a:t>
            </a:r>
            <a:r>
              <a:rPr lang="en-US" sz="3200" u="sng" dirty="0" smtClean="0"/>
              <a:t>solvent</a:t>
            </a:r>
            <a:r>
              <a:rPr lang="en-US" sz="3200" dirty="0" smtClean="0"/>
              <a:t> and a </a:t>
            </a:r>
            <a:r>
              <a:rPr lang="en-US" sz="3200" u="sng" dirty="0" smtClean="0"/>
              <a:t>solute</a:t>
            </a:r>
            <a:r>
              <a:rPr lang="en-US" sz="3200" dirty="0" smtClean="0"/>
              <a:t>.</a:t>
            </a:r>
          </a:p>
          <a:p>
            <a:r>
              <a:rPr lang="en-US" sz="3200" u="sng" dirty="0" smtClean="0"/>
              <a:t>Homogeneous Mixture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Same throughout</a:t>
            </a:r>
          </a:p>
          <a:p>
            <a:pPr lvl="1"/>
            <a:r>
              <a:rPr lang="en-US" sz="3200" dirty="0" smtClean="0"/>
              <a:t>Not filterable</a:t>
            </a:r>
            <a:endParaRPr lang="en-US" sz="3200" dirty="0"/>
          </a:p>
          <a:p>
            <a:pPr lvl="1"/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*No boundaries can be detected</a:t>
            </a:r>
          </a:p>
          <a:p>
            <a:pPr lvl="1">
              <a:buNone/>
            </a:pPr>
            <a:r>
              <a:rPr lang="en-US" sz="3200" dirty="0" smtClean="0"/>
              <a:t>		in a solution.</a:t>
            </a:r>
          </a:p>
        </p:txBody>
      </p:sp>
      <p:pic>
        <p:nvPicPr>
          <p:cNvPr id="6" name="Picture 5" descr="thinking-idea-animated-animation-smiley-emoticon-000339-l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592" y="178117"/>
            <a:ext cx="1095375" cy="1381125"/>
          </a:xfrm>
          <a:prstGeom prst="rect">
            <a:avLst/>
          </a:prstGeom>
        </p:spPr>
      </p:pic>
      <p:pic>
        <p:nvPicPr>
          <p:cNvPr id="7" name="Picture 6" descr="2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527300"/>
            <a:ext cx="2286000" cy="433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6425" y="274320"/>
            <a:ext cx="8374878" cy="1053193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Solvent vs. Solute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5612" y="1332411"/>
            <a:ext cx="8335691" cy="5316583"/>
          </a:xfrm>
        </p:spPr>
        <p:txBody>
          <a:bodyPr/>
          <a:lstStyle/>
          <a:p>
            <a:r>
              <a:rPr lang="en-US" sz="3200" u="sng" dirty="0" smtClean="0"/>
              <a:t>Solvent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Thing doing the dissolving</a:t>
            </a:r>
          </a:p>
          <a:p>
            <a:pPr lvl="1"/>
            <a:r>
              <a:rPr lang="en-US" sz="3200" dirty="0" smtClean="0"/>
              <a:t>Aqueous:</a:t>
            </a:r>
            <a:r>
              <a:rPr lang="en-US" sz="3200" dirty="0" smtClean="0">
                <a:sym typeface="Wingdings" pitchFamily="2" charset="2"/>
              </a:rPr>
              <a:t> solvent is water</a:t>
            </a:r>
          </a:p>
          <a:p>
            <a:pPr lvl="2"/>
            <a:r>
              <a:rPr lang="en-US" sz="3200" dirty="0" err="1" smtClean="0">
                <a:sym typeface="Wingdings" pitchFamily="2" charset="2"/>
              </a:rPr>
              <a:t>NaCl</a:t>
            </a:r>
            <a:r>
              <a:rPr lang="en-US" sz="3200" baseline="-25000" dirty="0" smtClean="0">
                <a:sym typeface="Wingdings" pitchFamily="2" charset="2"/>
              </a:rPr>
              <a:t>(</a:t>
            </a:r>
            <a:r>
              <a:rPr lang="en-US" sz="3200" baseline="-25000" dirty="0" err="1" smtClean="0">
                <a:latin typeface="Script MT Bold" pitchFamily="66" charset="0"/>
                <a:sym typeface="Wingdings" pitchFamily="2" charset="2"/>
              </a:rPr>
              <a:t>aq</a:t>
            </a:r>
            <a:r>
              <a:rPr lang="en-US" sz="3200" baseline="-25000" dirty="0" smtClean="0">
                <a:sym typeface="Wingdings" pitchFamily="2" charset="2"/>
              </a:rPr>
              <a:t>)</a:t>
            </a:r>
            <a:r>
              <a:rPr lang="en-US" sz="3200" dirty="0" smtClean="0">
                <a:sym typeface="Wingdings" pitchFamily="2" charset="2"/>
              </a:rPr>
              <a:t>  salt dissolved in water</a:t>
            </a:r>
          </a:p>
          <a:p>
            <a:pPr lvl="2"/>
            <a:r>
              <a:rPr lang="en-US" sz="3200" dirty="0" err="1" smtClean="0">
                <a:sym typeface="Wingdings" pitchFamily="2" charset="2"/>
              </a:rPr>
              <a:t>NaCl</a:t>
            </a:r>
            <a:r>
              <a:rPr lang="en-US" sz="3200" baseline="-25000" dirty="0" smtClean="0">
                <a:sym typeface="Wingdings" pitchFamily="2" charset="2"/>
              </a:rPr>
              <a:t>(</a:t>
            </a:r>
            <a:r>
              <a:rPr lang="en-US" sz="3200" baseline="-25000" dirty="0" smtClean="0">
                <a:latin typeface="Script MT Bold" pitchFamily="66" charset="0"/>
                <a:sym typeface="Wingdings" pitchFamily="2" charset="2"/>
              </a:rPr>
              <a:t>l</a:t>
            </a:r>
            <a:r>
              <a:rPr lang="en-US" sz="3200" baseline="-25000" dirty="0" smtClean="0">
                <a:sym typeface="Wingdings" pitchFamily="2" charset="2"/>
              </a:rPr>
              <a:t>) </a:t>
            </a:r>
            <a:r>
              <a:rPr lang="en-US" sz="3200" dirty="0" smtClean="0">
                <a:sym typeface="Wingdings" pitchFamily="2" charset="2"/>
              </a:rPr>
              <a:t> melted salt</a:t>
            </a:r>
            <a:endParaRPr lang="en-US" sz="3200" dirty="0" smtClean="0"/>
          </a:p>
          <a:p>
            <a:r>
              <a:rPr lang="en-US" sz="3200" u="sng" dirty="0" smtClean="0"/>
              <a:t>Solute</a:t>
            </a:r>
            <a:r>
              <a:rPr lang="en-US" sz="32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Thing getting dissolved</a:t>
            </a:r>
          </a:p>
          <a:p>
            <a:pPr lvl="1">
              <a:buFont typeface="Arial" pitchFamily="34" charset="0"/>
              <a:buChar char="•"/>
            </a:pPr>
            <a:endParaRPr lang="en-US" sz="3200" dirty="0"/>
          </a:p>
          <a:p>
            <a:pPr lvl="1">
              <a:buNone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sz="3200" dirty="0" smtClean="0"/>
              <a:t>	</a:t>
            </a:r>
            <a:endParaRPr lang="en-US" sz="3200" dirty="0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923" y="5408023"/>
            <a:ext cx="1933303" cy="1449977"/>
          </a:xfrm>
          <a:prstGeom prst="rect">
            <a:avLst/>
          </a:prstGeom>
        </p:spPr>
      </p:pic>
      <p:pic>
        <p:nvPicPr>
          <p:cNvPr id="7" name="Picture 6" descr="2008-12-05_hot-chocolate-mix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1509" y="5378633"/>
            <a:ext cx="1972491" cy="1479368"/>
          </a:xfrm>
          <a:prstGeom prst="rect">
            <a:avLst/>
          </a:prstGeom>
        </p:spPr>
      </p:pic>
      <p:pic>
        <p:nvPicPr>
          <p:cNvPr id="89094" name="Picture 6" descr="C:\Documents and Settings\stc\Local Settings\Temporary Internet Files\Content.IE5\857P4CBS\MM90028357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94270">
            <a:off x="6129963" y="5663453"/>
            <a:ext cx="942697" cy="99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Solutions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697" y="1600200"/>
            <a:ext cx="8657303" cy="5021826"/>
          </a:xfrm>
        </p:spPr>
        <p:txBody>
          <a:bodyPr/>
          <a:lstStyle/>
          <a:p>
            <a:r>
              <a:rPr lang="en-US" sz="3200" dirty="0" smtClean="0"/>
              <a:t>Gas in liquid </a:t>
            </a:r>
            <a:r>
              <a:rPr lang="en-US" sz="3200" dirty="0" smtClean="0">
                <a:sym typeface="Wingdings" pitchFamily="2" charset="2"/>
              </a:rPr>
              <a:t> carbonated water</a:t>
            </a:r>
          </a:p>
          <a:p>
            <a:r>
              <a:rPr lang="en-US" sz="3200" dirty="0" smtClean="0">
                <a:sym typeface="Wingdings" pitchFamily="2" charset="2"/>
              </a:rPr>
              <a:t>Liquid in liquid  alcohol dissolved in water</a:t>
            </a:r>
          </a:p>
          <a:p>
            <a:r>
              <a:rPr lang="en-US" sz="3200" dirty="0" smtClean="0">
                <a:sym typeface="Wingdings" pitchFamily="2" charset="2"/>
              </a:rPr>
              <a:t>Gas in gas  air</a:t>
            </a:r>
          </a:p>
          <a:p>
            <a:r>
              <a:rPr lang="en-US" sz="3200" dirty="0" smtClean="0">
                <a:sym typeface="Wingdings" pitchFamily="2" charset="2"/>
              </a:rPr>
              <a:t>Gas in solid  air dissolved in ice</a:t>
            </a:r>
            <a:endParaRPr lang="en-US" sz="3200" dirty="0" smtClean="0"/>
          </a:p>
        </p:txBody>
      </p:sp>
      <p:pic>
        <p:nvPicPr>
          <p:cNvPr id="6" name="Picture 5" descr="1_1331_1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8760"/>
            <a:ext cx="2105056" cy="2389239"/>
          </a:xfrm>
          <a:prstGeom prst="rect">
            <a:avLst/>
          </a:prstGeom>
        </p:spPr>
      </p:pic>
      <p:pic>
        <p:nvPicPr>
          <p:cNvPr id="7" name="Picture 6" descr="mixmol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9019" y="4498258"/>
            <a:ext cx="3146322" cy="2359742"/>
          </a:xfrm>
          <a:prstGeom prst="rect">
            <a:avLst/>
          </a:prstGeom>
        </p:spPr>
      </p:pic>
      <p:pic>
        <p:nvPicPr>
          <p:cNvPr id="8" name="Picture 7" descr="air-quality-clou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6181" y="4807974"/>
            <a:ext cx="2499853" cy="1666568"/>
          </a:xfrm>
          <a:prstGeom prst="rect">
            <a:avLst/>
          </a:prstGeom>
        </p:spPr>
      </p:pic>
      <p:pic>
        <p:nvPicPr>
          <p:cNvPr id="9" name="Picture 8" descr="3230460637_e467c9c7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1824" y="3716594"/>
            <a:ext cx="2092176" cy="314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1143000"/>
          </a:xfrm>
        </p:spPr>
        <p:txBody>
          <a:bodyPr/>
          <a:lstStyle/>
          <a:p>
            <a:pPr algn="ctr"/>
            <a:r>
              <a:rPr lang="en-US" sz="6000" dirty="0" smtClean="0"/>
              <a:t>“Like Dissolves Like”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1120878"/>
            <a:ext cx="8745794" cy="5530646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Substances are likely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dissolve in other substances with similar chemical properties. </a:t>
            </a:r>
            <a:endParaRPr lang="en-US" sz="3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3200" dirty="0" smtClean="0">
                <a:ea typeface="+mn-ea"/>
                <a:cs typeface="+mn-cs"/>
              </a:rPr>
              <a:t>Polar dissolves polar</a:t>
            </a:r>
          </a:p>
          <a:p>
            <a:pPr lvl="1"/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Nonpolar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dissolves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nonpolar</a:t>
            </a:r>
            <a:endParaRPr lang="en-US" sz="3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dirty="0"/>
              <a:t>O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not dissolve in water because oil is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nonpolar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water is polar. </a:t>
            </a:r>
            <a:endParaRPr lang="en-US" sz="3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polar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solvent will generally dissolve polar solutes and sometimes ionic solutes, and a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nonpolar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solvent will generally dissolve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nonpolar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ig-smiley-animated-animation-grin-smiley-emoticon-000356-l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9783" y="5719762"/>
            <a:ext cx="790575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9" name="AutoShape 7"/>
          <p:cNvSpPr>
            <a:spLocks noChangeArrowheads="1"/>
          </p:cNvSpPr>
          <p:nvPr/>
        </p:nvSpPr>
        <p:spPr bwMode="auto">
          <a:xfrm>
            <a:off x="7086600" y="1828800"/>
            <a:ext cx="1600200" cy="762000"/>
          </a:xfrm>
          <a:prstGeom prst="can">
            <a:avLst>
              <a:gd name="adj" fmla="val 49620"/>
            </a:avLst>
          </a:prstGeom>
          <a:solidFill>
            <a:srgbClr val="FFFF99">
              <a:alpha val="6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8" name="AutoShape 6"/>
          <p:cNvSpPr>
            <a:spLocks noChangeArrowheads="1"/>
          </p:cNvSpPr>
          <p:nvPr/>
        </p:nvSpPr>
        <p:spPr bwMode="auto">
          <a:xfrm>
            <a:off x="7086600" y="2266950"/>
            <a:ext cx="1600200" cy="762000"/>
          </a:xfrm>
          <a:prstGeom prst="can">
            <a:avLst>
              <a:gd name="adj" fmla="val 49620"/>
            </a:avLst>
          </a:prstGeom>
          <a:solidFill>
            <a:srgbClr val="99CCFF">
              <a:alpha val="5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AutoShape 8"/>
          <p:cNvSpPr>
            <a:spLocks noChangeArrowheads="1"/>
          </p:cNvSpPr>
          <p:nvPr/>
        </p:nvSpPr>
        <p:spPr bwMode="auto">
          <a:xfrm>
            <a:off x="7086600" y="1828800"/>
            <a:ext cx="1600200" cy="1231900"/>
          </a:xfrm>
          <a:prstGeom prst="can">
            <a:avLst>
              <a:gd name="adj" fmla="val 35713"/>
            </a:avLst>
          </a:prstGeom>
          <a:solidFill>
            <a:srgbClr val="CCFFCC">
              <a:alpha val="96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83" y="0"/>
            <a:ext cx="8247017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&amp;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onpolar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olecules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791200" cy="5105400"/>
          </a:xfrm>
        </p:spPr>
        <p:txBody>
          <a:bodyPr/>
          <a:lstStyle/>
          <a:p>
            <a:r>
              <a:rPr lang="en-US" sz="3200" dirty="0"/>
              <a:t>Polar molecules and ions all dissolve together</a:t>
            </a:r>
          </a:p>
          <a:p>
            <a:pPr lvl="1"/>
            <a:r>
              <a:rPr lang="en-US" sz="3200" dirty="0"/>
              <a:t>“stick” to one another</a:t>
            </a:r>
          </a:p>
          <a:p>
            <a:r>
              <a:rPr lang="en-US" sz="3200" dirty="0" err="1"/>
              <a:t>Nonpolar</a:t>
            </a:r>
            <a:r>
              <a:rPr lang="en-US" sz="3200" dirty="0"/>
              <a:t> molecules all dissolve together</a:t>
            </a:r>
          </a:p>
          <a:p>
            <a:pPr lvl="1"/>
            <a:r>
              <a:rPr lang="en-US" sz="3200" dirty="0"/>
              <a:t>But don’t “stick” together</a:t>
            </a:r>
          </a:p>
          <a:p>
            <a:r>
              <a:rPr lang="en-US" sz="3200" dirty="0"/>
              <a:t>Polar and </a:t>
            </a:r>
            <a:r>
              <a:rPr lang="en-US" sz="3200" dirty="0" err="1"/>
              <a:t>nonpolar</a:t>
            </a:r>
            <a:r>
              <a:rPr lang="en-US" sz="3200" dirty="0"/>
              <a:t> molecules do not dissolve together</a:t>
            </a:r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auto">
          <a:xfrm>
            <a:off x="7086600" y="1447800"/>
            <a:ext cx="1600200" cy="1600200"/>
          </a:xfrm>
          <a:prstGeom prst="can">
            <a:avLst>
              <a:gd name="adj" fmla="val 25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1" name="AutoShape 9"/>
          <p:cNvSpPr>
            <a:spLocks noChangeArrowheads="1"/>
          </p:cNvSpPr>
          <p:nvPr/>
        </p:nvSpPr>
        <p:spPr bwMode="auto">
          <a:xfrm>
            <a:off x="7086600" y="3200400"/>
            <a:ext cx="1600200" cy="1600200"/>
          </a:xfrm>
          <a:prstGeom prst="can">
            <a:avLst>
              <a:gd name="adj" fmla="val 25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AutoShape 11"/>
          <p:cNvSpPr>
            <a:spLocks noChangeArrowheads="1"/>
          </p:cNvSpPr>
          <p:nvPr/>
        </p:nvSpPr>
        <p:spPr bwMode="auto">
          <a:xfrm>
            <a:off x="7086600" y="3657600"/>
            <a:ext cx="1600200" cy="762000"/>
          </a:xfrm>
          <a:prstGeom prst="can">
            <a:avLst>
              <a:gd name="adj" fmla="val 49620"/>
            </a:avLst>
          </a:prstGeom>
          <a:solidFill>
            <a:srgbClr val="FFCC00">
              <a:alpha val="6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AutoShape 12"/>
          <p:cNvSpPr>
            <a:spLocks noChangeArrowheads="1"/>
          </p:cNvSpPr>
          <p:nvPr/>
        </p:nvSpPr>
        <p:spPr bwMode="auto">
          <a:xfrm>
            <a:off x="7086600" y="4027488"/>
            <a:ext cx="1600200" cy="762000"/>
          </a:xfrm>
          <a:prstGeom prst="can">
            <a:avLst>
              <a:gd name="adj" fmla="val 49620"/>
            </a:avLst>
          </a:prstGeom>
          <a:solidFill>
            <a:srgbClr val="FFCC99">
              <a:alpha val="5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AutoShape 10"/>
          <p:cNvSpPr>
            <a:spLocks noChangeArrowheads="1"/>
          </p:cNvSpPr>
          <p:nvPr/>
        </p:nvSpPr>
        <p:spPr bwMode="auto">
          <a:xfrm>
            <a:off x="7086600" y="3657600"/>
            <a:ext cx="1600200" cy="1155700"/>
          </a:xfrm>
          <a:prstGeom prst="can">
            <a:avLst>
              <a:gd name="adj" fmla="val 35713"/>
            </a:avLst>
          </a:prstGeom>
          <a:solidFill>
            <a:srgbClr val="F2CB7E">
              <a:alpha val="53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AutoShape 13"/>
          <p:cNvSpPr>
            <a:spLocks noChangeArrowheads="1"/>
          </p:cNvSpPr>
          <p:nvPr/>
        </p:nvSpPr>
        <p:spPr bwMode="auto">
          <a:xfrm>
            <a:off x="7620000" y="2286000"/>
            <a:ext cx="457200" cy="3810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AutoShape 14"/>
          <p:cNvSpPr>
            <a:spLocks noChangeArrowheads="1"/>
          </p:cNvSpPr>
          <p:nvPr/>
        </p:nvSpPr>
        <p:spPr bwMode="auto">
          <a:xfrm>
            <a:off x="7620000" y="4114800"/>
            <a:ext cx="457200" cy="3810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AutoShape 15"/>
          <p:cNvSpPr>
            <a:spLocks noChangeArrowheads="1"/>
          </p:cNvSpPr>
          <p:nvPr/>
        </p:nvSpPr>
        <p:spPr bwMode="auto">
          <a:xfrm>
            <a:off x="7086600" y="4953000"/>
            <a:ext cx="1600200" cy="1600200"/>
          </a:xfrm>
          <a:prstGeom prst="can">
            <a:avLst>
              <a:gd name="adj" fmla="val 25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AutoShape 16"/>
          <p:cNvSpPr>
            <a:spLocks noChangeArrowheads="1"/>
          </p:cNvSpPr>
          <p:nvPr/>
        </p:nvSpPr>
        <p:spPr bwMode="auto">
          <a:xfrm>
            <a:off x="7086600" y="5791200"/>
            <a:ext cx="1600200" cy="762000"/>
          </a:xfrm>
          <a:prstGeom prst="can">
            <a:avLst>
              <a:gd name="adj" fmla="val 49620"/>
            </a:avLst>
          </a:prstGeom>
          <a:solidFill>
            <a:srgbClr val="99CCFF">
              <a:alpha val="5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AutoShape 17"/>
          <p:cNvSpPr>
            <a:spLocks noChangeArrowheads="1"/>
          </p:cNvSpPr>
          <p:nvPr/>
        </p:nvSpPr>
        <p:spPr bwMode="auto">
          <a:xfrm>
            <a:off x="7086600" y="5410200"/>
            <a:ext cx="1600200" cy="762000"/>
          </a:xfrm>
          <a:prstGeom prst="can">
            <a:avLst>
              <a:gd name="adj" fmla="val 49620"/>
            </a:avLst>
          </a:prstGeom>
          <a:solidFill>
            <a:srgbClr val="FFCC00">
              <a:alpha val="6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AutoShape 18"/>
          <p:cNvSpPr>
            <a:spLocks noChangeArrowheads="1"/>
          </p:cNvSpPr>
          <p:nvPr/>
        </p:nvSpPr>
        <p:spPr bwMode="auto">
          <a:xfrm>
            <a:off x="7086600" y="5410200"/>
            <a:ext cx="1600200" cy="1155700"/>
          </a:xfrm>
          <a:prstGeom prst="can">
            <a:avLst>
              <a:gd name="adj" fmla="val 35713"/>
            </a:avLst>
          </a:prstGeom>
          <a:solidFill>
            <a:srgbClr val="DDCF93">
              <a:alpha val="86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AutoShape 19"/>
          <p:cNvSpPr>
            <a:spLocks noChangeArrowheads="1"/>
          </p:cNvSpPr>
          <p:nvPr/>
        </p:nvSpPr>
        <p:spPr bwMode="auto">
          <a:xfrm>
            <a:off x="7620000" y="5791200"/>
            <a:ext cx="457200" cy="3810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AutoShape 20"/>
          <p:cNvSpPr>
            <a:spLocks noChangeArrowheads="1"/>
          </p:cNvSpPr>
          <p:nvPr/>
        </p:nvSpPr>
        <p:spPr bwMode="auto">
          <a:xfrm>
            <a:off x="4800600" y="2895600"/>
            <a:ext cx="2057400" cy="76200"/>
          </a:xfrm>
          <a:prstGeom prst="parallelogram">
            <a:avLst>
              <a:gd name="adj" fmla="val 675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Oval 21"/>
          <p:cNvSpPr>
            <a:spLocks noChangeArrowheads="1"/>
          </p:cNvSpPr>
          <p:nvPr/>
        </p:nvSpPr>
        <p:spPr bwMode="auto">
          <a:xfrm>
            <a:off x="5715000" y="2667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CCFFFF">
                  <a:alpha val="78999"/>
                </a:srgb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5867400" y="2895600"/>
            <a:ext cx="228600" cy="76200"/>
          </a:xfrm>
          <a:prstGeom prst="ellipse">
            <a:avLst/>
          </a:prstGeom>
          <a:gradFill rotWithShape="1">
            <a:gsLst>
              <a:gs pos="0">
                <a:srgbClr val="CCFFFF">
                  <a:alpha val="78999"/>
                </a:srgb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Oval 23"/>
          <p:cNvSpPr>
            <a:spLocks noChangeArrowheads="1"/>
          </p:cNvSpPr>
          <p:nvPr/>
        </p:nvSpPr>
        <p:spPr bwMode="auto">
          <a:xfrm>
            <a:off x="5638800" y="2895600"/>
            <a:ext cx="228600" cy="76200"/>
          </a:xfrm>
          <a:prstGeom prst="ellipse">
            <a:avLst/>
          </a:prstGeom>
          <a:gradFill rotWithShape="1">
            <a:gsLst>
              <a:gs pos="0">
                <a:srgbClr val="CCFFFF">
                  <a:alpha val="78999"/>
                </a:srgb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6" name="Oval 24"/>
          <p:cNvSpPr>
            <a:spLocks noChangeArrowheads="1"/>
          </p:cNvSpPr>
          <p:nvPr/>
        </p:nvSpPr>
        <p:spPr bwMode="auto">
          <a:xfrm>
            <a:off x="6172200" y="2895600"/>
            <a:ext cx="228600" cy="76200"/>
          </a:xfrm>
          <a:prstGeom prst="ellipse">
            <a:avLst/>
          </a:prstGeom>
          <a:gradFill rotWithShape="1">
            <a:gsLst>
              <a:gs pos="0">
                <a:srgbClr val="CCFFFF">
                  <a:alpha val="78999"/>
                </a:srgb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7" name="AutoShape 25"/>
          <p:cNvSpPr>
            <a:spLocks noChangeArrowheads="1"/>
          </p:cNvSpPr>
          <p:nvPr/>
        </p:nvSpPr>
        <p:spPr bwMode="auto">
          <a:xfrm>
            <a:off x="4800600" y="4267200"/>
            <a:ext cx="2057400" cy="76200"/>
          </a:xfrm>
          <a:prstGeom prst="parallelogram">
            <a:avLst>
              <a:gd name="adj" fmla="val 675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Oval 26"/>
          <p:cNvSpPr>
            <a:spLocks noChangeArrowheads="1"/>
          </p:cNvSpPr>
          <p:nvPr/>
        </p:nvSpPr>
        <p:spPr bwMode="auto">
          <a:xfrm>
            <a:off x="5715000" y="4038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00">
                  <a:alpha val="78999"/>
                </a:srgbClr>
              </a:gs>
              <a:gs pos="100000">
                <a:srgbClr val="E4B73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Oval 27"/>
          <p:cNvSpPr>
            <a:spLocks noChangeArrowheads="1"/>
          </p:cNvSpPr>
          <p:nvPr/>
        </p:nvSpPr>
        <p:spPr bwMode="auto">
          <a:xfrm>
            <a:off x="5105400" y="4267200"/>
            <a:ext cx="1447800" cy="76200"/>
          </a:xfrm>
          <a:prstGeom prst="ellipse">
            <a:avLst/>
          </a:prstGeom>
          <a:gradFill rotWithShape="1">
            <a:gsLst>
              <a:gs pos="0">
                <a:srgbClr val="FFFF00">
                  <a:alpha val="78999"/>
                </a:srgbClr>
              </a:gs>
              <a:gs pos="100000">
                <a:srgbClr val="E4B73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30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30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00"/>
                            </p:stCondLst>
                            <p:childTnLst>
                              <p:par>
                                <p:cTn id="20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animBg="1"/>
      <p:bldP spid="187399" grpId="1" animBg="1"/>
      <p:bldP spid="187398" grpId="0" animBg="1"/>
      <p:bldP spid="187398" grpId="1" animBg="1"/>
      <p:bldP spid="187400" grpId="0" animBg="1"/>
      <p:bldP spid="187395" grpId="0" build="p"/>
      <p:bldP spid="187397" grpId="0" animBg="1"/>
      <p:bldP spid="187401" grpId="0" animBg="1"/>
      <p:bldP spid="187403" grpId="0" animBg="1"/>
      <p:bldP spid="187403" grpId="1" animBg="1"/>
      <p:bldP spid="187404" grpId="0" animBg="1"/>
      <p:bldP spid="187404" grpId="1" animBg="1"/>
      <p:bldP spid="187402" grpId="0" animBg="1"/>
      <p:bldP spid="187405" grpId="0" animBg="1"/>
      <p:bldP spid="187405" grpId="1" animBg="1"/>
      <p:bldP spid="187405" grpId="2" animBg="1"/>
      <p:bldP spid="187406" grpId="0" animBg="1"/>
      <p:bldP spid="187406" grpId="1" animBg="1"/>
      <p:bldP spid="187406" grpId="2" animBg="1"/>
      <p:bldP spid="187407" grpId="0" animBg="1"/>
      <p:bldP spid="187408" grpId="0" animBg="1"/>
      <p:bldP spid="187408" grpId="1" animBg="1"/>
      <p:bldP spid="187408" grpId="2" animBg="1"/>
      <p:bldP spid="187409" grpId="0" animBg="1"/>
      <p:bldP spid="187409" grpId="1" animBg="1"/>
      <p:bldP spid="187409" grpId="2" animBg="1"/>
      <p:bldP spid="187410" grpId="0" animBg="1"/>
      <p:bldP spid="187410" grpId="1" animBg="1"/>
      <p:bldP spid="187411" grpId="0" animBg="1"/>
      <p:bldP spid="187411" grpId="1" animBg="1"/>
      <p:bldP spid="187411" grpId="2" animBg="1"/>
      <p:bldP spid="187412" grpId="0" animBg="1"/>
      <p:bldP spid="187413" grpId="0" animBg="1"/>
      <p:bldP spid="187413" grpId="1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8" grpId="1" animBg="1"/>
      <p:bldP spid="1874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1143000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vs.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Nonpolar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1091381"/>
            <a:ext cx="4247535" cy="5574890"/>
          </a:xfrm>
        </p:spPr>
        <p:txBody>
          <a:bodyPr/>
          <a:lstStyle/>
          <a:p>
            <a:pPr algn="ctr">
              <a:buNone/>
            </a:pPr>
            <a:r>
              <a:rPr lang="en-US" sz="3200" u="sng" dirty="0" smtClean="0"/>
              <a:t>Polar</a:t>
            </a:r>
          </a:p>
          <a:p>
            <a:pPr>
              <a:buNone/>
            </a:pPr>
            <a:r>
              <a:rPr lang="en-US" sz="3200" dirty="0" smtClean="0"/>
              <a:t>Asymmetrical</a:t>
            </a:r>
          </a:p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r>
              <a:rPr lang="en-US" sz="3200" dirty="0" err="1" smtClean="0"/>
              <a:t>HCl</a:t>
            </a:r>
            <a:endParaRPr lang="en-US" sz="3200" dirty="0" smtClean="0"/>
          </a:p>
          <a:p>
            <a:r>
              <a:rPr lang="en-US" sz="3200" dirty="0" err="1" smtClean="0"/>
              <a:t>NaCl</a:t>
            </a:r>
            <a:endParaRPr lang="en-US" sz="3200" dirty="0" smtClean="0"/>
          </a:p>
          <a:p>
            <a:r>
              <a:rPr lang="en-US" sz="3200" dirty="0" smtClean="0"/>
              <a:t>NH</a:t>
            </a:r>
            <a:r>
              <a:rPr lang="en-US" sz="3200" baseline="-25000" dirty="0" smtClean="0"/>
              <a:t>3</a:t>
            </a:r>
          </a:p>
          <a:p>
            <a:r>
              <a:rPr lang="en-US" sz="3200" dirty="0" smtClean="0"/>
              <a:t>CuSO</a:t>
            </a:r>
            <a:r>
              <a:rPr lang="en-US" sz="3200" baseline="-25000" dirty="0" smtClean="0"/>
              <a:t>4</a:t>
            </a:r>
          </a:p>
          <a:p>
            <a:r>
              <a:rPr lang="en-US" sz="3200" dirty="0" smtClean="0"/>
              <a:t>Sugar</a:t>
            </a:r>
          </a:p>
          <a:p>
            <a:r>
              <a:rPr lang="en-US" sz="3200" dirty="0" smtClean="0"/>
              <a:t>Salt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63381" y="1150375"/>
            <a:ext cx="3480620" cy="570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Nonpolar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Symmetrical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  <a:cs typeface="+mn-cs"/>
              </a:rPr>
              <a:t>CH</a:t>
            </a:r>
            <a:r>
              <a:rPr lang="en-US" sz="3200" kern="0" baseline="-25000" dirty="0" smtClean="0">
                <a:latin typeface="+mn-lt"/>
                <a:cs typeface="+mn-cs"/>
              </a:rPr>
              <a:t>4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  <a:cs typeface="+mn-cs"/>
              </a:rPr>
              <a:t>CO</a:t>
            </a:r>
            <a:r>
              <a:rPr lang="en-US" sz="3200" kern="0" baseline="-25000" dirty="0" smtClean="0">
                <a:latin typeface="+mn-lt"/>
                <a:cs typeface="+mn-cs"/>
              </a:rPr>
              <a:t>2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  <a:cs typeface="+mn-cs"/>
              </a:rPr>
              <a:t>Oil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Grease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  <a:cs typeface="+mn-cs"/>
              </a:rPr>
              <a:t>Wax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magesCATBU1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3732" y="2418735"/>
            <a:ext cx="5343068" cy="296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Miscible vs. Immiscible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07" y="1570704"/>
            <a:ext cx="8226425" cy="4525963"/>
          </a:xfrm>
        </p:spPr>
        <p:txBody>
          <a:bodyPr/>
          <a:lstStyle/>
          <a:p>
            <a:r>
              <a:rPr lang="en-US" sz="3200" u="sng" dirty="0" smtClean="0"/>
              <a:t>Miscible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completely soluble (they mix)</a:t>
            </a:r>
          </a:p>
          <a:p>
            <a:endParaRPr lang="en-US" sz="3200" dirty="0">
              <a:sym typeface="Wingdings" pitchFamily="2" charset="2"/>
            </a:endParaRPr>
          </a:p>
          <a:p>
            <a:r>
              <a:rPr lang="en-US" sz="3200" u="sng" dirty="0" smtClean="0">
                <a:sym typeface="Wingdings" pitchFamily="2" charset="2"/>
              </a:rPr>
              <a:t>Immiscible</a:t>
            </a:r>
            <a:r>
              <a:rPr lang="en-US" sz="3200" dirty="0" smtClean="0">
                <a:sym typeface="Wingdings" pitchFamily="2" charset="2"/>
              </a:rPr>
              <a:t>  liquids form distinct layers</a:t>
            </a:r>
          </a:p>
          <a:p>
            <a:pPr>
              <a:buNone/>
            </a:pPr>
            <a:r>
              <a:rPr lang="en-US" sz="3200" dirty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	  (don’t mix)</a:t>
            </a:r>
            <a:endParaRPr lang="en-US" sz="3200" dirty="0"/>
          </a:p>
        </p:txBody>
      </p:sp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 cstate="print"/>
          <a:srcRect l="33407" r="11069"/>
          <a:stretch>
            <a:fillRect/>
          </a:stretch>
        </p:blipFill>
        <p:spPr>
          <a:xfrm>
            <a:off x="6407675" y="3480619"/>
            <a:ext cx="2500351" cy="3377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3109" y="525909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hlinkClick r:id="rId3"/>
              </a:rPr>
              <a:t>Water and Oil Video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69817"/>
            <a:ext cx="8804365" cy="945690"/>
          </a:xfrm>
        </p:spPr>
        <p:txBody>
          <a:bodyPr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Dissolving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- Hydrolysis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7" y="1017639"/>
            <a:ext cx="8642554" cy="5589637"/>
          </a:xfrm>
        </p:spPr>
        <p:txBody>
          <a:bodyPr/>
          <a:lstStyle/>
          <a:p>
            <a:endParaRPr lang="en-US" sz="3200" dirty="0" smtClean="0">
              <a:hlinkClick r:id="rId2"/>
            </a:endParaRPr>
          </a:p>
          <a:p>
            <a:endParaRPr lang="en-US" sz="3200" dirty="0">
              <a:hlinkClick r:id="rId2"/>
            </a:endParaRPr>
          </a:p>
          <a:p>
            <a:endParaRPr lang="en-US" sz="3200" dirty="0" smtClean="0">
              <a:hlinkClick r:id="rId2"/>
            </a:endParaRPr>
          </a:p>
          <a:p>
            <a:endParaRPr lang="en-US" sz="3200" dirty="0">
              <a:hlinkClick r:id="rId2"/>
            </a:endParaRPr>
          </a:p>
          <a:p>
            <a:endParaRPr lang="en-US" sz="3200" dirty="0" smtClean="0">
              <a:hlinkClick r:id="rId2"/>
            </a:endParaRPr>
          </a:p>
          <a:p>
            <a:endParaRPr lang="en-US" sz="3200" dirty="0">
              <a:hlinkClick r:id="rId2"/>
            </a:endParaRPr>
          </a:p>
          <a:p>
            <a:endParaRPr lang="en-US" sz="3200" dirty="0" smtClean="0">
              <a:hlinkClick r:id="rId2"/>
            </a:endParaRPr>
          </a:p>
          <a:p>
            <a:endParaRPr lang="en-US" sz="3200" dirty="0">
              <a:hlinkClick r:id="rId2"/>
            </a:endParaRPr>
          </a:p>
          <a:p>
            <a:r>
              <a:rPr lang="en-US" sz="3200" dirty="0" smtClean="0">
                <a:hlinkClick r:id="rId2"/>
              </a:rPr>
              <a:t>Dissolving Salt Animation</a:t>
            </a:r>
            <a:r>
              <a:rPr lang="en-US" sz="3200" dirty="0" smtClean="0"/>
              <a:t>                                                                                                      </a:t>
            </a:r>
            <a:endParaRPr lang="en-US" sz="3200" dirty="0"/>
          </a:p>
        </p:txBody>
      </p:sp>
      <p:pic>
        <p:nvPicPr>
          <p:cNvPr id="4" name="Picture 3" descr="salt_dissolves_wate_c_la_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926" y="1317818"/>
            <a:ext cx="4316065" cy="3773326"/>
          </a:xfrm>
          <a:prstGeom prst="rect">
            <a:avLst/>
          </a:prstGeom>
        </p:spPr>
      </p:pic>
      <p:pic>
        <p:nvPicPr>
          <p:cNvPr id="5" name="Picture 4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159374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1935" y="1452927"/>
            <a:ext cx="398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Forms Hydrated 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255_slide">
  <a:themeElements>
    <a:clrScheme name="Office Theme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ind_1255_slide</Template>
  <TotalTime>162</TotalTime>
  <Words>251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ind_1255_slide</vt:lpstr>
      <vt:lpstr>1_Default Design</vt:lpstr>
      <vt:lpstr>Solutions</vt:lpstr>
      <vt:lpstr>What is a Solution?</vt:lpstr>
      <vt:lpstr>Solvent vs. Solute</vt:lpstr>
      <vt:lpstr>Types of Solutions</vt:lpstr>
      <vt:lpstr>“Like Dissolves Like”</vt:lpstr>
      <vt:lpstr> Polar &amp; Nonpolar Molecules</vt:lpstr>
      <vt:lpstr>Polar vs. Nonpolar</vt:lpstr>
      <vt:lpstr>Miscible vs. Immiscible</vt:lpstr>
      <vt:lpstr>Dissolving Salt - Hydrolysis</vt:lpstr>
      <vt:lpstr>Reference Table F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</dc:creator>
  <cp:lastModifiedBy>Randy</cp:lastModifiedBy>
  <cp:revision>23</cp:revision>
  <dcterms:created xsi:type="dcterms:W3CDTF">2011-01-18T23:42:28Z</dcterms:created>
  <dcterms:modified xsi:type="dcterms:W3CDTF">2011-01-19T02:27:35Z</dcterms:modified>
</cp:coreProperties>
</file>