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5" d="100"/>
          <a:sy n="65" d="100"/>
        </p:scale>
        <p:origin x="-11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AA93E8-D881-4911-9B8C-A2AEEA0874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D5F4E27-49A3-4B34-BF7A-2BD0715B2E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5CDD8-EFB2-4991-9FD7-8200F571B8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ECF0C-4768-48EB-8C9B-E1DB46F9EC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1680D1A-1CA8-4C0E-B588-DDD7FB4931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97315-3DE8-431C-88D4-919737C2B7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8F0C0-181A-4311-A526-1AE5ABF90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7B7DA-3852-4809-B8B2-4E85C1B64E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42312-238D-4BFE-AA2F-1B08C47D79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6C852-3255-45BB-9EFF-469FB27D9E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CC6B7-CADD-47ED-8663-D20894C1E7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995317-B5B9-488E-8162-ECDDA5DA9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33110-F662-428C-B982-EC8A25678E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51402-9B88-4B00-9FA3-80BFCD532A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C8262-B938-41EB-88C6-18C6E352E0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FEE05-56E2-45BD-A4B8-8F11EDEA6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7E587-B8E8-4478-859F-C3E305C332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0AD29-721E-427E-B976-093B9E07EE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7F7FD2-2E93-4EC6-BC02-F54A1594B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8FD84F-0301-4763-8B3A-BA17B5E43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FCEF2E-1CF8-4ABD-B74B-D2BCB45E03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672B39-C2D0-4B55-A9D5-1E800CAA29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3C19E-BF66-4660-95EC-C21893957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4C2C42-FF91-49B3-A8F8-B30DF3CC32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A07005-70ED-44CB-B9A8-8EEA80E604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0485" y="497568"/>
            <a:ext cx="4800600" cy="1470025"/>
          </a:xfrm>
        </p:spPr>
        <p:txBody>
          <a:bodyPr/>
          <a:lstStyle/>
          <a:p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 descr="part-of-the-solut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0769" y="2609849"/>
            <a:ext cx="5713254" cy="2203318"/>
          </a:xfrm>
          <a:prstGeom prst="rect">
            <a:avLst/>
          </a:prstGeom>
        </p:spPr>
      </p:pic>
      <p:pic>
        <p:nvPicPr>
          <p:cNvPr id="8" name="Picture 7" descr="49da55c641437ca8346b22bfc0a7932d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76011" y="0"/>
            <a:ext cx="1867989" cy="1698171"/>
          </a:xfrm>
          <a:prstGeom prst="rect">
            <a:avLst/>
          </a:prstGeom>
        </p:spPr>
      </p:pic>
      <p:pic>
        <p:nvPicPr>
          <p:cNvPr id="9" name="Picture 8" descr="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2124892" cy="1711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3" y="235975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666" y="1356852"/>
            <a:ext cx="7831392" cy="4807974"/>
          </a:xfrm>
        </p:spPr>
        <p:txBody>
          <a:bodyPr/>
          <a:lstStyle/>
          <a:p>
            <a:r>
              <a:rPr lang="en-US" sz="3200" dirty="0" smtClean="0"/>
              <a:t>How many grams are needed to make the following saturated solutions?</a:t>
            </a:r>
          </a:p>
          <a:p>
            <a:pPr lvl="2"/>
            <a:r>
              <a:rPr lang="en-US" sz="3200" dirty="0" smtClean="0"/>
              <a:t>KClO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in 300g water at 40°C?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4</a:t>
            </a:r>
            <a:r>
              <a:rPr lang="en-US" sz="3200" dirty="0" smtClean="0">
                <a:solidFill>
                  <a:srgbClr val="002060"/>
                </a:solidFill>
              </a:rPr>
              <a:t>5g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err="1" smtClean="0"/>
              <a:t>KCl</a:t>
            </a:r>
            <a:r>
              <a:rPr lang="en-US" sz="3200" dirty="0" smtClean="0"/>
              <a:t> in 500g water at 10°C?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150g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KI in 250g water at 15°C?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350g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3" y="0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4465" y="796413"/>
            <a:ext cx="8539316" cy="6061587"/>
          </a:xfrm>
        </p:spPr>
        <p:txBody>
          <a:bodyPr/>
          <a:lstStyle/>
          <a:p>
            <a:r>
              <a:rPr lang="en-US" sz="3200" dirty="0" smtClean="0"/>
              <a:t>What is the minimum mass needed to create a saturated solution if</a:t>
            </a:r>
          </a:p>
          <a:p>
            <a:pPr lvl="2"/>
            <a:r>
              <a:rPr lang="en-US" sz="3200" dirty="0" smtClean="0"/>
              <a:t>20g NaNO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were already dissolved in 100g water at 20°C?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68g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30g KNO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were already dissolved in 100g water at 60°C? 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76g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14g </a:t>
            </a:r>
            <a:r>
              <a:rPr lang="en-US" sz="3200" dirty="0" err="1" smtClean="0"/>
              <a:t>KCl</a:t>
            </a:r>
            <a:r>
              <a:rPr lang="en-US" sz="3200" dirty="0" smtClean="0"/>
              <a:t> were already dissolved in 100g water at 40°C?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25g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3" y="0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5471" y="958645"/>
            <a:ext cx="8642555" cy="5722374"/>
          </a:xfrm>
        </p:spPr>
        <p:txBody>
          <a:bodyPr/>
          <a:lstStyle/>
          <a:p>
            <a:r>
              <a:rPr lang="en-US" sz="3200" dirty="0" smtClean="0"/>
              <a:t>If a saturated solution of KClO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in 100g water is cooled from 75°C to 24°C, how much solute will come out of solution?</a:t>
            </a:r>
          </a:p>
          <a:p>
            <a:pPr lvl="2"/>
            <a:r>
              <a:rPr lang="en-US" sz="3200" dirty="0" smtClean="0">
                <a:solidFill>
                  <a:srgbClr val="002060"/>
                </a:solidFill>
              </a:rPr>
              <a:t>30g</a:t>
            </a:r>
          </a:p>
          <a:p>
            <a:endParaRPr lang="en-US" sz="3200" dirty="0" smtClean="0">
              <a:solidFill>
                <a:srgbClr val="002060"/>
              </a:solidFill>
            </a:endParaRPr>
          </a:p>
          <a:p>
            <a:r>
              <a:rPr lang="en-US" sz="3200" dirty="0" smtClean="0"/>
              <a:t>If a saturated solution of NaNO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in 100g of water is cooled from 64°C to 10°C, how much solute will come out of solution?</a:t>
            </a:r>
          </a:p>
          <a:p>
            <a:pPr lvl="2"/>
            <a:r>
              <a:rPr lang="en-US" sz="3200" dirty="0" smtClean="0">
                <a:solidFill>
                  <a:srgbClr val="002060"/>
                </a:solidFill>
              </a:rPr>
              <a:t>50g</a:t>
            </a:r>
          </a:p>
          <a:p>
            <a:pPr lvl="3">
              <a:buNone/>
            </a:pPr>
            <a:endParaRPr lang="en-US" sz="32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225" y="0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967" y="884903"/>
            <a:ext cx="8583561" cy="5722374"/>
          </a:xfrm>
        </p:spPr>
        <p:txBody>
          <a:bodyPr/>
          <a:lstStyle/>
          <a:p>
            <a:r>
              <a:rPr lang="en-US" sz="3200" dirty="0" smtClean="0"/>
              <a:t>How much salt is needed to saturate when</a:t>
            </a:r>
          </a:p>
          <a:p>
            <a:pPr lvl="2"/>
            <a:r>
              <a:rPr lang="en-US" sz="3200" dirty="0" smtClean="0"/>
              <a:t>A saturated solution of KClO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in 100g water at 25°C is heated to 75°C?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30g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A saturated solution of 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Cl in 100g water at 5°C is heated to 70°C?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31g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A saturated solution of KClO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in 500g water at 10°C is heated to 100°C?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130g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2069" y="274638"/>
            <a:ext cx="8798106" cy="1143000"/>
          </a:xfrm>
        </p:spPr>
        <p:txBody>
          <a:bodyPr/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Solubility?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2070" y="1600200"/>
            <a:ext cx="8798106" cy="4525963"/>
          </a:xfrm>
        </p:spPr>
        <p:txBody>
          <a:bodyPr/>
          <a:lstStyle/>
          <a:p>
            <a:r>
              <a:rPr lang="en-US" sz="3200" dirty="0" smtClean="0"/>
              <a:t>Describes the amount of solute that dissolves in a solvent.</a:t>
            </a:r>
            <a:endParaRPr lang="en-US" sz="3200" dirty="0" smtClean="0"/>
          </a:p>
        </p:txBody>
      </p:sp>
      <p:pic>
        <p:nvPicPr>
          <p:cNvPr id="6" name="Picture 5" descr="thinking-idea-animated-animation-smiley-emoticon-000339-lar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9592" y="178117"/>
            <a:ext cx="1095375" cy="1381125"/>
          </a:xfrm>
          <a:prstGeom prst="rect">
            <a:avLst/>
          </a:prstGeom>
        </p:spPr>
      </p:pic>
      <p:pic>
        <p:nvPicPr>
          <p:cNvPr id="8" name="Picture 7" descr="solubilit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0681" y="2621098"/>
            <a:ext cx="3530787" cy="3714388"/>
          </a:xfrm>
          <a:prstGeom prst="rect">
            <a:avLst/>
          </a:prstGeom>
        </p:spPr>
      </p:pic>
      <p:pic>
        <p:nvPicPr>
          <p:cNvPr id="9" name="Picture 8" descr="imagesCAKTXCA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5906" y="3550647"/>
            <a:ext cx="4114206" cy="18312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9681" y="230393"/>
            <a:ext cx="6316662" cy="1143000"/>
          </a:xfrm>
        </p:spPr>
        <p:txBody>
          <a:bodyPr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Solubility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6981" y="1415845"/>
            <a:ext cx="8843195" cy="5250425"/>
          </a:xfrm>
        </p:spPr>
        <p:txBody>
          <a:bodyPr/>
          <a:lstStyle/>
          <a:p>
            <a:pPr>
              <a:buNone/>
            </a:pPr>
            <a:r>
              <a:rPr lang="en-US" sz="3200" u="sng" dirty="0" smtClean="0"/>
              <a:t>Saturated</a:t>
            </a:r>
            <a:r>
              <a:rPr lang="en-US" sz="3200" dirty="0" smtClean="0"/>
              <a:t> – the normal maximum amount of 		           solute the solvent can hold</a:t>
            </a:r>
          </a:p>
          <a:p>
            <a:pPr>
              <a:buNone/>
            </a:pPr>
            <a:endParaRPr lang="en-US" sz="3200" u="sng" dirty="0" smtClean="0"/>
          </a:p>
          <a:p>
            <a:pPr>
              <a:buNone/>
            </a:pPr>
            <a:r>
              <a:rPr lang="en-US" sz="3200" u="sng" dirty="0" smtClean="0"/>
              <a:t>Unsaturated</a:t>
            </a:r>
            <a:r>
              <a:rPr lang="en-US" sz="3200" dirty="0" smtClean="0"/>
              <a:t> – solvent can hold more solute</a:t>
            </a:r>
          </a:p>
          <a:p>
            <a:pPr>
              <a:buNone/>
            </a:pPr>
            <a:endParaRPr lang="en-US" sz="3200" u="sng" dirty="0" smtClean="0"/>
          </a:p>
          <a:p>
            <a:pPr>
              <a:buNone/>
            </a:pPr>
            <a:r>
              <a:rPr lang="en-US" sz="3200" u="sng" dirty="0" smtClean="0"/>
              <a:t>Supersaturated</a:t>
            </a:r>
            <a:r>
              <a:rPr lang="en-US" sz="3200" dirty="0" smtClean="0"/>
              <a:t> – solvent is holding more solute 		            than normal</a:t>
            </a:r>
            <a:endParaRPr lang="en-US" sz="3200" u="sng" dirty="0"/>
          </a:p>
        </p:txBody>
      </p:sp>
      <p:pic>
        <p:nvPicPr>
          <p:cNvPr id="5" name="Picture 4" descr="Solubil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04039" y="4878030"/>
            <a:ext cx="2639961" cy="19799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turate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219" y="188195"/>
            <a:ext cx="6063373" cy="3594532"/>
          </a:xfrm>
          <a:prstGeom prst="rect">
            <a:avLst/>
          </a:prstGeom>
        </p:spPr>
      </p:pic>
      <p:pic>
        <p:nvPicPr>
          <p:cNvPr id="5" name="Picture 4" descr="candy%20ja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3213" y="3731342"/>
            <a:ext cx="2070060" cy="2903998"/>
          </a:xfrm>
          <a:prstGeom prst="rect">
            <a:avLst/>
          </a:prstGeom>
        </p:spPr>
      </p:pic>
      <p:pic>
        <p:nvPicPr>
          <p:cNvPr id="6" name="Picture 5" descr="rock%20cand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234378" y="3185652"/>
            <a:ext cx="1909621" cy="367234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2000" y="3819210"/>
            <a:ext cx="1877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5">
                    <a:lumMod val="20000"/>
                    <a:lumOff val="80000"/>
                  </a:schemeClr>
                </a:solidFill>
              </a:rPr>
              <a:t>Supersaturated</a:t>
            </a:r>
            <a:endParaRPr lang="en-US" b="1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NO3_solubilit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6446" y="895108"/>
            <a:ext cx="7717109" cy="52992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83207" y="2684207"/>
            <a:ext cx="19607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Saturated</a:t>
            </a:r>
            <a:endParaRPr lang="en-US" sz="3200" dirty="0"/>
          </a:p>
        </p:txBody>
      </p:sp>
      <p:cxnSp>
        <p:nvCxnSpPr>
          <p:cNvPr id="8" name="Straight Arrow Connector 7"/>
          <p:cNvCxnSpPr/>
          <p:nvPr/>
        </p:nvCxnSpPr>
        <p:spPr>
          <a:xfrm rot="10800000">
            <a:off x="6651524" y="2979174"/>
            <a:ext cx="589937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79800" y="1907458"/>
            <a:ext cx="29851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Supersaturated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5595298" y="4075472"/>
            <a:ext cx="2416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Unsaturated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3055 0.27523 C -0.5052 0.28357 -0.48889 0.27847 -0.45798 0.27732 C -0.44236 0.27222 -0.42673 0.26597 -0.41128 0.26019 C -0.40781 0.25903 -0.39948 0.25417 -0.39514 0.2537 C -0.38593 0.25255 -0.37691 0.25232 -0.3677 0.25162 C -0.34687 0.24213 -0.32569 0.23472 -0.30486 0.2257 C -0.30329 0.22361 -0.30208 0.2206 -0.3 0.21921 C -0.29704 0.21713 -0.29027 0.21505 -0.29027 0.21505 C -0.27864 0.2044 -0.26354 0.2037 -0.25156 0.19352 C -0.24635 0.18264 -0.23802 0.18287 -0.22899 0.17847 C -0.20625 0.16759 -0.18264 0.16065 -0.15972 0.15046 C -0.15677 0.14769 -0.15295 0.14699 -0.15 0.14398 C -0.13368 0.12708 -0.1467 0.1338 -0.13541 0.12894 C -0.13125 0.12014 -0.12465 0.11806 -0.1177 0.11181 C -0.11614 0.11042 -0.11284 0.10741 -0.11284 0.10741 C -0.10764 0.09676 -0.11128 0.10208 -0.1 0.09236 C -0.09843 0.09097 -0.09514 0.0882 -0.09514 0.0882 C -0.09027 0.0787 -0.08611 0.07894 -0.07743 0.07523 C -0.06562 0.07014 -0.05399 0.06412 -0.04184 0.06019 C -0.03871 0.05741 -0.03593 0.05324 -0.03229 0.05162 C -0.03073 0.05093 -0.02899 0.05046 -0.02743 0.04931 C -0.02395 0.04676 -0.0177 0.04074 -0.0177 0.04074 C -0.01666 0.03866 -0.01579 0.03588 -0.01441 0.03426 C -0.01145 0.03079 -0.00486 0.0257 -0.00486 0.0257 C -0.00034 0.01667 0.00625 0.0125 0.01285 0.00648 C 0.01823 0.00162 0.02032 -0.00602 0.02587 -0.01088 C 0.03021 -0.01991 0.03559 -0.02731 0.04028 -0.03657 C 0.04132 -0.03866 0.04358 -0.04305 0.04358 -0.04305 C 0.04462 -0.04745 0.04445 -0.05278 0.04688 -0.05602 C 0.05452 -0.06643 0.06198 -0.07593 0.07101 -0.08403 C 0.07448 -0.09097 0.07882 -0.0963 0.0823 -0.10324 C 0.08438 -0.1118 0.08646 -0.11551 0.09202 -0.1206 C 0.09254 -0.12268 0.09289 -0.125 0.09358 -0.12685 C 0.09445 -0.12917 0.09879 -0.13333 0.09688 -0.13333 C 0.09462 -0.13333 0.09358 -0.12917 0.09202 -0.12685 C 0.08542 -0.11643 0.09254 -0.12407 0.08386 -0.1162 C 0.079 -0.10648 0.07361 -0.09051 0.06615 -0.08403 C 0.06181 -0.07546 0.06233 -0.07037 0.05486 -0.06667 C 0.04948 -0.05602 0.04653 -0.05023 0.03872 -0.04305 C 0.03664 -0.03866 0.03438 -0.03449 0.0323 -0.03009 C 0.03039 -0.02639 0.02257 -0.02593 0.02257 -0.02593 C 0.01389 -0.0081 0.02535 -0.0287 0.01459 -0.01736 C 0.01302 -0.01574 0.01285 -0.0125 0.01129 -0.01088 C -0.00781 0.01111 0.00591 -0.0088 -1.38889E-6 -7.40741E-7 " pathEditMode="relative" ptsTypes="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513" y="206476"/>
            <a:ext cx="8402022" cy="886697"/>
          </a:xfrm>
        </p:spPr>
        <p:txBody>
          <a:bodyPr/>
          <a:lstStyle/>
          <a:p>
            <a:pPr algn="ctr"/>
            <a:r>
              <a:rPr lang="en-US" sz="4800" dirty="0" smtClean="0"/>
              <a:t>Table G – Solubility Curves</a:t>
            </a:r>
            <a:endParaRPr lang="en-US" sz="4800" dirty="0"/>
          </a:p>
        </p:txBody>
      </p:sp>
      <p:pic>
        <p:nvPicPr>
          <p:cNvPr id="4" name="Content Placeholder 3" descr="chem%20table%20g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2259" y="1012802"/>
            <a:ext cx="4734232" cy="58451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3" y="235975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666" y="1356852"/>
            <a:ext cx="7831392" cy="4807974"/>
          </a:xfrm>
        </p:spPr>
        <p:txBody>
          <a:bodyPr/>
          <a:lstStyle/>
          <a:p>
            <a:r>
              <a:rPr lang="en-US" sz="3200" dirty="0" smtClean="0"/>
              <a:t>How much KNO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 is needed to create a saturated solution in 100g of water at</a:t>
            </a:r>
          </a:p>
          <a:p>
            <a:pPr lvl="2"/>
            <a:r>
              <a:rPr lang="en-US" sz="3200" dirty="0" smtClean="0"/>
              <a:t>20°C?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35g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40°C?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64g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60°C?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106g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 descr="chem%20table%20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25" y="2447925"/>
            <a:ext cx="3571875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3" y="235975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666" y="1356852"/>
            <a:ext cx="7831392" cy="4807974"/>
          </a:xfrm>
        </p:spPr>
        <p:txBody>
          <a:bodyPr/>
          <a:lstStyle/>
          <a:p>
            <a:r>
              <a:rPr lang="en-US" sz="3200" dirty="0" smtClean="0"/>
              <a:t>At what temperature will these solutions in 100g of water be saturated?</a:t>
            </a:r>
          </a:p>
          <a:p>
            <a:pPr lvl="2"/>
            <a:r>
              <a:rPr lang="en-US" sz="3200" dirty="0" smtClean="0"/>
              <a:t>80g KNO</a:t>
            </a:r>
            <a:r>
              <a:rPr lang="en-US" sz="3200" baseline="-25000" dirty="0" smtClean="0"/>
              <a:t>3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48°C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40g KClO</a:t>
            </a:r>
            <a:r>
              <a:rPr lang="en-US" sz="3200" baseline="-25000" dirty="0" smtClean="0"/>
              <a:t>3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74°C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130g NaNO</a:t>
            </a:r>
            <a:r>
              <a:rPr lang="en-US" sz="3200" baseline="-25000" dirty="0" smtClean="0"/>
              <a:t>3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64°C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 descr="chem%20table%20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25" y="2447925"/>
            <a:ext cx="3571875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973" y="235975"/>
            <a:ext cx="8731045" cy="812954"/>
          </a:xfrm>
        </p:spPr>
        <p:txBody>
          <a:bodyPr/>
          <a:lstStyle/>
          <a:p>
            <a:pPr algn="ctr"/>
            <a:r>
              <a:rPr lang="en-US" sz="4400" dirty="0" smtClean="0"/>
              <a:t>Using Table G – Solubility Curves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187" y="1356851"/>
            <a:ext cx="8037871" cy="5235677"/>
          </a:xfrm>
        </p:spPr>
        <p:txBody>
          <a:bodyPr/>
          <a:lstStyle/>
          <a:p>
            <a:r>
              <a:rPr lang="en-US" sz="3200" dirty="0" smtClean="0"/>
              <a:t>How much solute would crystallize out if the following saturated solutions in 100g were totally evaporated?</a:t>
            </a:r>
          </a:p>
          <a:p>
            <a:pPr lvl="2"/>
            <a:r>
              <a:rPr lang="en-US" sz="3200" dirty="0" err="1" smtClean="0"/>
              <a:t>KCl</a:t>
            </a:r>
            <a:r>
              <a:rPr lang="en-US" sz="3200" dirty="0" smtClean="0"/>
              <a:t> at 20°C?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32g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smtClean="0"/>
              <a:t>NH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Cl at 60°C?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57g</a:t>
            </a:r>
            <a:endParaRPr lang="en-US" sz="3200" dirty="0" smtClean="0">
              <a:solidFill>
                <a:srgbClr val="002060"/>
              </a:solidFill>
            </a:endParaRPr>
          </a:p>
          <a:p>
            <a:pPr lvl="2"/>
            <a:r>
              <a:rPr lang="en-US" sz="3200" dirty="0" err="1" smtClean="0"/>
              <a:t>NaCl</a:t>
            </a:r>
            <a:r>
              <a:rPr lang="en-US" sz="3200" dirty="0" smtClean="0"/>
              <a:t> at 100°C?</a:t>
            </a:r>
          </a:p>
          <a:p>
            <a:pPr lvl="3"/>
            <a:r>
              <a:rPr lang="en-US" sz="3200" dirty="0" smtClean="0">
                <a:solidFill>
                  <a:srgbClr val="002060"/>
                </a:solidFill>
              </a:rPr>
              <a:t>40g</a:t>
            </a:r>
            <a:endParaRPr lang="en-US" sz="3200" dirty="0">
              <a:solidFill>
                <a:srgbClr val="002060"/>
              </a:solidFill>
            </a:endParaRPr>
          </a:p>
        </p:txBody>
      </p:sp>
      <p:pic>
        <p:nvPicPr>
          <p:cNvPr id="4" name="Picture 3" descr="chem%20table%20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72125" y="2447925"/>
            <a:ext cx="3571875" cy="4410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ind_1255_slide">
  <a:themeElements>
    <a:clrScheme name="Office Theme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CC99"/>
      </a:lt1>
      <a:dk2>
        <a:srgbClr val="000000"/>
      </a:dk2>
      <a:lt2>
        <a:srgbClr val="CCCCCC"/>
      </a:lt2>
      <a:accent1>
        <a:srgbClr val="8C3823"/>
      </a:accent1>
      <a:accent2>
        <a:srgbClr val="6E4D00"/>
      </a:accent2>
      <a:accent3>
        <a:srgbClr val="FFE2CA"/>
      </a:accent3>
      <a:accent4>
        <a:srgbClr val="000000"/>
      </a:accent4>
      <a:accent5>
        <a:srgbClr val="C5AEAC"/>
      </a:accent5>
      <a:accent6>
        <a:srgbClr val="634500"/>
      </a:accent6>
      <a:hlink>
        <a:srgbClr val="803100"/>
      </a:hlink>
      <a:folHlink>
        <a:srgbClr val="80003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E2CA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E2CA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CC99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E2CA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541C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C5B3AB"/>
        </a:accent5>
        <a:accent6>
          <a:srgbClr val="733900"/>
        </a:accent6>
        <a:hlink>
          <a:srgbClr val="733511"/>
        </a:hlink>
        <a:folHlink>
          <a:srgbClr val="6B2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8C3823"/>
        </a:accent1>
        <a:accent2>
          <a:srgbClr val="6E4D00"/>
        </a:accent2>
        <a:accent3>
          <a:srgbClr val="FFFFFF"/>
        </a:accent3>
        <a:accent4>
          <a:srgbClr val="000000"/>
        </a:accent4>
        <a:accent5>
          <a:srgbClr val="C5AEAC"/>
        </a:accent5>
        <a:accent6>
          <a:srgbClr val="634500"/>
        </a:accent6>
        <a:hlink>
          <a:srgbClr val="803100"/>
        </a:hlink>
        <a:folHlink>
          <a:srgbClr val="8000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146644"/>
        </a:accent1>
        <a:accent2>
          <a:srgbClr val="804000"/>
        </a:accent2>
        <a:accent3>
          <a:srgbClr val="FFFFFF"/>
        </a:accent3>
        <a:accent4>
          <a:srgbClr val="000000"/>
        </a:accent4>
        <a:accent5>
          <a:srgbClr val="AAB8B0"/>
        </a:accent5>
        <a:accent6>
          <a:srgbClr val="733900"/>
        </a:accent6>
        <a:hlink>
          <a:srgbClr val="2F4C1F"/>
        </a:hlink>
        <a:folHlink>
          <a:srgbClr val="3135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2C516E"/>
        </a:accent1>
        <a:accent2>
          <a:srgbClr val="5F661F"/>
        </a:accent2>
        <a:accent3>
          <a:srgbClr val="FFFFFF"/>
        </a:accent3>
        <a:accent4>
          <a:srgbClr val="000000"/>
        </a:accent4>
        <a:accent5>
          <a:srgbClr val="ACB3BA"/>
        </a:accent5>
        <a:accent6>
          <a:srgbClr val="555C1B"/>
        </a:accent6>
        <a:hlink>
          <a:srgbClr val="593156"/>
        </a:hlink>
        <a:folHlink>
          <a:srgbClr val="803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ind_1255_slide</Template>
  <TotalTime>280</TotalTime>
  <Words>346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ind_1255_slide</vt:lpstr>
      <vt:lpstr>1_Default Design</vt:lpstr>
      <vt:lpstr>Solubility</vt:lpstr>
      <vt:lpstr>What is Solubility?</vt:lpstr>
      <vt:lpstr>Solubility</vt:lpstr>
      <vt:lpstr>Slide 4</vt:lpstr>
      <vt:lpstr>Slide 5</vt:lpstr>
      <vt:lpstr>Table G – Solubility Curves</vt:lpstr>
      <vt:lpstr>Using Table G – Solubility Curves</vt:lpstr>
      <vt:lpstr>Using Table G – Solubility Curves</vt:lpstr>
      <vt:lpstr>Using Table G – Solubility Curves</vt:lpstr>
      <vt:lpstr>Using Table G – Solubility Curves</vt:lpstr>
      <vt:lpstr>Using Table G – Solubility Curves</vt:lpstr>
      <vt:lpstr>Using Table G – Solubility Curves</vt:lpstr>
      <vt:lpstr>Using Table G – Solubility Curves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Randy</dc:creator>
  <cp:lastModifiedBy>Randy</cp:lastModifiedBy>
  <cp:revision>39</cp:revision>
  <dcterms:created xsi:type="dcterms:W3CDTF">2011-01-18T23:42:28Z</dcterms:created>
  <dcterms:modified xsi:type="dcterms:W3CDTF">2011-01-22T17:35:48Z</dcterms:modified>
</cp:coreProperties>
</file>