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AA93E8-D881-4911-9B8C-A2AEEA0874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5F4E27-49A3-4B34-BF7A-2BD0715B2E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5CDD8-EFB2-4991-9FD7-8200F571B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ECF0C-4768-48EB-8C9B-E1DB46F9E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680D1A-1CA8-4C0E-B588-DDD7FB493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97315-3DE8-431C-88D4-919737C2B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F0C0-181A-4311-A526-1AE5ABF90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7B7DA-3852-4809-B8B2-4E85C1B64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42312-238D-4BFE-AA2F-1B08C47D7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6C852-3255-45BB-9EFF-469FB27D9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CC6B7-CADD-47ED-8663-D20894C1E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95317-B5B9-488E-8162-ECDDA5DA9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33110-F662-428C-B982-EC8A25678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51402-9B88-4B00-9FA3-80BFCD532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C8262-B938-41EB-88C6-18C6E352E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FEE05-56E2-45BD-A4B8-8F11EDEA6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7E587-B8E8-4478-859F-C3E305C33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0AD29-721E-427E-B976-093B9E07E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F7FD2-2E93-4EC6-BC02-F54A1594B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FD84F-0301-4763-8B3A-BA17B5E43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CEF2E-1CF8-4ABD-B74B-D2BCB45E0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72B39-C2D0-4B55-A9D5-1E800CAA2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3C19E-BF66-4660-95EC-C21893957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4C2C42-FF91-49B3-A8F8-B30DF3CC32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A07005-70ED-44CB-B9A8-8EEA80E604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matechangematters.net.au/LOTS/Chem/sub/sol3/flash.htm" TargetMode="External"/><Relationship Id="rId2" Type="http://schemas.openxmlformats.org/officeDocument/2006/relationships/hyperlink" Target="http://www.climatechangematters.net.au/LOTS/Chem/sub/sol3/flash3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www.climatechangematters.net.au/LOTS/Chem/sub/sol3/flash1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3S4YvhhAic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dynamicscience.com.au/tester/solutions/chemistry/solutions/co2indrink.M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18" y="169817"/>
            <a:ext cx="8634549" cy="2299063"/>
          </a:xfrm>
        </p:spPr>
        <p:txBody>
          <a:bodyPr/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Affecting Solubility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mathche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6265" y="3027754"/>
            <a:ext cx="4187735" cy="3830246"/>
          </a:xfrm>
          <a:prstGeom prst="rect">
            <a:avLst/>
          </a:prstGeom>
        </p:spPr>
      </p:pic>
      <p:pic>
        <p:nvPicPr>
          <p:cNvPr id="7" name="Picture 6" descr="Graduated-cylinders-and-beaker-filled-with-chemical-compounds-by-Horia-Varlan-on-flick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3646"/>
            <a:ext cx="4836011" cy="3814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32" y="0"/>
            <a:ext cx="8682242" cy="1143000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 and Solubility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2" y="1179872"/>
            <a:ext cx="8843194" cy="109138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Whether </a:t>
            </a:r>
            <a:r>
              <a:rPr lang="en-US" sz="3200" u="sng" dirty="0" smtClean="0"/>
              <a:t>polar</a:t>
            </a:r>
            <a:r>
              <a:rPr lang="en-US" sz="3200" dirty="0" smtClean="0"/>
              <a:t> or </a:t>
            </a:r>
            <a:r>
              <a:rPr lang="en-US" sz="3200" u="sng" dirty="0" err="1" smtClean="0"/>
              <a:t>nonpolar</a:t>
            </a:r>
            <a:r>
              <a:rPr lang="en-US" sz="3200" dirty="0" smtClean="0"/>
              <a:t>.  </a:t>
            </a:r>
          </a:p>
          <a:p>
            <a:pPr>
              <a:buNone/>
            </a:pPr>
            <a:r>
              <a:rPr lang="en-US" sz="3200" dirty="0" smtClean="0"/>
              <a:t>*Like </a:t>
            </a:r>
            <a:r>
              <a:rPr lang="en-US" sz="3200" dirty="0" smtClean="0"/>
              <a:t>d</a:t>
            </a:r>
            <a:r>
              <a:rPr lang="en-US" sz="3200" dirty="0" smtClean="0"/>
              <a:t>issolves like</a:t>
            </a:r>
          </a:p>
          <a:p>
            <a:pPr>
              <a:buNone/>
            </a:pPr>
            <a:r>
              <a:rPr lang="en-US" sz="3200" dirty="0" smtClean="0"/>
              <a:t>The rule of thumb is that "like dissolves like". Polar/ionic solvents dissolve polar/ionic solutes and non-polar solvents dissolve non-polar solutes.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>
                <a:hlinkClick r:id="rId2"/>
              </a:rPr>
              <a:t>Water Dissolving Salt Video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>
                <a:hlinkClick r:id="rId3"/>
              </a:rPr>
              <a:t>Oil Dissolution Video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>
                <a:hlinkClick r:id="rId4"/>
              </a:rPr>
              <a:t>Oil In Water Video</a:t>
            </a:r>
            <a:endParaRPr lang="en-US" sz="3200" dirty="0" smtClean="0"/>
          </a:p>
        </p:txBody>
      </p:sp>
      <p:pic>
        <p:nvPicPr>
          <p:cNvPr id="6" name="Picture 5" descr="Precipita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79226" y="4166226"/>
            <a:ext cx="2064774" cy="2691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069" y="274638"/>
            <a:ext cx="8798106" cy="1143000"/>
          </a:xfrm>
        </p:spPr>
        <p:txBody>
          <a:bodyPr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Solubility?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070" y="1600200"/>
            <a:ext cx="8798106" cy="4525963"/>
          </a:xfrm>
        </p:spPr>
        <p:txBody>
          <a:bodyPr/>
          <a:lstStyle/>
          <a:p>
            <a:r>
              <a:rPr lang="en-US" sz="3200" dirty="0" smtClean="0"/>
              <a:t>Describes the amount of solute that dissolves in a solvent.</a:t>
            </a:r>
          </a:p>
        </p:txBody>
      </p:sp>
      <p:pic>
        <p:nvPicPr>
          <p:cNvPr id="6" name="Picture 5" descr="thinking-idea-animated-animation-smiley-emoticon-000339-lar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592" y="178117"/>
            <a:ext cx="1095375" cy="1381125"/>
          </a:xfrm>
          <a:prstGeom prst="rect">
            <a:avLst/>
          </a:prstGeom>
        </p:spPr>
      </p:pic>
      <p:pic>
        <p:nvPicPr>
          <p:cNvPr id="8" name="Picture 7" descr="solubility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0681" y="2621098"/>
            <a:ext cx="3530787" cy="3714388"/>
          </a:xfrm>
          <a:prstGeom prst="rect">
            <a:avLst/>
          </a:prstGeom>
        </p:spPr>
      </p:pic>
      <p:pic>
        <p:nvPicPr>
          <p:cNvPr id="9" name="Picture 8" descr="imagesCAKTXCA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5906" y="3550647"/>
            <a:ext cx="4114206" cy="18312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Driving Forces of Solubility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7" y="1201784"/>
            <a:ext cx="8850358" cy="5486400"/>
          </a:xfrm>
        </p:spPr>
        <p:txBody>
          <a:bodyPr/>
          <a:lstStyle/>
          <a:p>
            <a:pPr>
              <a:buNone/>
            </a:pPr>
            <a:r>
              <a:rPr lang="en-US" sz="3200" u="sng" dirty="0" smtClean="0"/>
              <a:t>Enthalpy</a:t>
            </a:r>
            <a:r>
              <a:rPr lang="en-US" sz="3200" dirty="0" smtClean="0"/>
              <a:t>:  </a:t>
            </a:r>
          </a:p>
          <a:p>
            <a:pPr lvl="1"/>
            <a:r>
              <a:rPr lang="en-US" sz="3200" dirty="0" smtClean="0"/>
              <a:t>Total energy of a chemical system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 smtClean="0"/>
              <a:t>enthalpy change </a:t>
            </a:r>
            <a:r>
              <a:rPr lang="en-US" sz="3200" dirty="0" smtClean="0"/>
              <a:t>(∆H</a:t>
            </a:r>
            <a:r>
              <a:rPr lang="en-US" sz="3200" dirty="0" smtClean="0"/>
              <a:t>) is the </a:t>
            </a:r>
            <a:r>
              <a:rPr lang="en-US" sz="3200" dirty="0" smtClean="0"/>
              <a:t>			amount </a:t>
            </a:r>
            <a:r>
              <a:rPr lang="en-US" sz="3200" dirty="0" smtClean="0"/>
              <a:t>of heat released or absorbed </a:t>
            </a:r>
            <a:r>
              <a:rPr lang="en-US" sz="3200" dirty="0" smtClean="0"/>
              <a:t>		when </a:t>
            </a:r>
            <a:r>
              <a:rPr lang="en-US" sz="3200" dirty="0" smtClean="0"/>
              <a:t>a chemical reaction occurs at </a:t>
            </a:r>
            <a:r>
              <a:rPr lang="en-US" sz="3200" dirty="0" smtClean="0"/>
              <a:t>		constant </a:t>
            </a:r>
            <a:r>
              <a:rPr lang="en-US" sz="3200" dirty="0" smtClean="0"/>
              <a:t>pressure. </a:t>
            </a:r>
            <a:endParaRPr lang="en-US" sz="3200" dirty="0"/>
          </a:p>
        </p:txBody>
      </p:sp>
      <p:pic>
        <p:nvPicPr>
          <p:cNvPr id="4" name="Picture 3" descr="enthalpies_reac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5920" y="4416837"/>
            <a:ext cx="6200989" cy="2441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Driving Forces of Solubility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7" y="1201784"/>
            <a:ext cx="8850358" cy="5486400"/>
          </a:xfrm>
        </p:spPr>
        <p:txBody>
          <a:bodyPr/>
          <a:lstStyle/>
          <a:p>
            <a:pPr>
              <a:buNone/>
            </a:pPr>
            <a:r>
              <a:rPr lang="en-US" sz="3200" u="sng" dirty="0" smtClean="0"/>
              <a:t>Entropy</a:t>
            </a:r>
            <a:r>
              <a:rPr lang="en-US" sz="3200" dirty="0" smtClean="0"/>
              <a:t>:  </a:t>
            </a:r>
          </a:p>
          <a:p>
            <a:pPr lvl="1"/>
            <a:r>
              <a:rPr lang="en-US" sz="3200" dirty="0" smtClean="0"/>
              <a:t>Randomness</a:t>
            </a:r>
          </a:p>
          <a:p>
            <a:pPr lvl="1"/>
            <a:r>
              <a:rPr lang="en-US" sz="3200" dirty="0" smtClean="0"/>
              <a:t>Things like to become more random. </a:t>
            </a:r>
            <a:endParaRPr lang="en-US" sz="3200" dirty="0"/>
          </a:p>
        </p:txBody>
      </p:sp>
      <p:pic>
        <p:nvPicPr>
          <p:cNvPr id="5" name="Picture 4" descr="timar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7770" y="2852213"/>
            <a:ext cx="5185288" cy="4047700"/>
          </a:xfrm>
          <a:prstGeom prst="rect">
            <a:avLst/>
          </a:prstGeom>
        </p:spPr>
      </p:pic>
      <p:pic>
        <p:nvPicPr>
          <p:cNvPr id="8" name="Picture 7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94113"/>
            <a:ext cx="3406877" cy="3863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Entropy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entrop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8539" y="1480856"/>
            <a:ext cx="6379113" cy="3119397"/>
          </a:xfrm>
        </p:spPr>
      </p:pic>
      <p:sp>
        <p:nvSpPr>
          <p:cNvPr id="5" name="TextBox 4"/>
          <p:cNvSpPr txBox="1"/>
          <p:nvPr/>
        </p:nvSpPr>
        <p:spPr>
          <a:xfrm>
            <a:off x="2905432" y="5043947"/>
            <a:ext cx="5987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*Entropy increases as a substance changes from solid to liquid to gas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368711"/>
            <a:ext cx="8784201" cy="41148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When a solid dissolves, attractive forces are weakened, and randomness increases.</a:t>
            </a:r>
            <a:endParaRPr lang="en-US" sz="3200" dirty="0"/>
          </a:p>
        </p:txBody>
      </p:sp>
      <p:pic>
        <p:nvPicPr>
          <p:cNvPr id="4" name="Picture 3" descr="450px-Ice_wa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13702"/>
            <a:ext cx="3108223" cy="41442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10929" y="6273225"/>
            <a:ext cx="5856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 ice melts, entropy increases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539613" y="1710813"/>
            <a:ext cx="53979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*If exothermic (gives off heat), dissolving takes place.</a:t>
            </a:r>
          </a:p>
          <a:p>
            <a:endParaRPr lang="en-US" sz="3200" dirty="0" smtClean="0"/>
          </a:p>
          <a:p>
            <a:r>
              <a:rPr lang="en-US" sz="3200" dirty="0" smtClean="0"/>
              <a:t>*</a:t>
            </a:r>
            <a:r>
              <a:rPr lang="en-US" sz="3200" dirty="0" smtClean="0"/>
              <a:t>Endothermic (absorbs heat) can occur if randomness term is greater.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333136" y="4875641"/>
            <a:ext cx="55896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hlinkClick r:id="rId3"/>
              </a:rPr>
              <a:t>Youtube</a:t>
            </a:r>
            <a:r>
              <a:rPr lang="en-US" sz="3200" dirty="0" smtClean="0">
                <a:hlinkClick r:id="rId3"/>
              </a:rPr>
              <a:t> Video - Dissolving in Endothermic Reaction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32" y="0"/>
            <a:ext cx="8682242" cy="1143000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Temperature and Solubility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2" y="1179872"/>
            <a:ext cx="8843194" cy="109138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About 95% of </a:t>
            </a:r>
            <a:r>
              <a:rPr lang="en-US" sz="3200" u="sng" dirty="0" smtClean="0"/>
              <a:t>solids</a:t>
            </a:r>
            <a:r>
              <a:rPr lang="en-US" sz="3200" dirty="0" smtClean="0"/>
              <a:t> are most soluble at </a:t>
            </a:r>
            <a:r>
              <a:rPr lang="en-US" sz="3200" u="sng" dirty="0" smtClean="0"/>
              <a:t>high</a:t>
            </a:r>
            <a:r>
              <a:rPr lang="en-US" sz="3200" dirty="0" smtClean="0"/>
              <a:t> temperatures.</a:t>
            </a:r>
            <a:endParaRPr lang="en-US" sz="3200" dirty="0"/>
          </a:p>
        </p:txBody>
      </p:sp>
      <p:pic>
        <p:nvPicPr>
          <p:cNvPr id="4" name="Picture 3" descr="SS036Graph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86344"/>
            <a:ext cx="4675239" cy="4259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40710" y="3318387"/>
            <a:ext cx="39378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Solids</a:t>
            </a:r>
            <a:r>
              <a:rPr lang="en-US" sz="3200" dirty="0" smtClean="0"/>
              <a:t> = </a:t>
            </a:r>
          </a:p>
          <a:p>
            <a:r>
              <a:rPr lang="en-US" sz="3200" u="sng" dirty="0" smtClean="0"/>
              <a:t>direct relationship </a:t>
            </a:r>
            <a:r>
              <a:rPr lang="en-US" sz="3200" dirty="0" smtClean="0"/>
              <a:t>for temperature and solubility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32" y="0"/>
            <a:ext cx="8682242" cy="1143000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Temperature and Solubility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2" y="1179872"/>
            <a:ext cx="8843194" cy="163707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Gases have no crystal lattice energy.  Dissolving of a gas is generally exothermic, and favored at lower temperatures.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940710" y="3318387"/>
            <a:ext cx="39378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Gases</a:t>
            </a:r>
            <a:r>
              <a:rPr lang="en-US" sz="3200" dirty="0" smtClean="0"/>
              <a:t> = </a:t>
            </a:r>
          </a:p>
          <a:p>
            <a:r>
              <a:rPr lang="en-US" sz="3200" u="sng" dirty="0" smtClean="0"/>
              <a:t>indirect relationship </a:t>
            </a:r>
            <a:r>
              <a:rPr lang="en-US" sz="3200" dirty="0" smtClean="0"/>
              <a:t>for temperature and solubility</a:t>
            </a:r>
            <a:endParaRPr lang="en-US" sz="3200" dirty="0"/>
          </a:p>
        </p:txBody>
      </p:sp>
      <p:pic>
        <p:nvPicPr>
          <p:cNvPr id="6" name="Picture 5" descr="oxygensolubil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2802263"/>
            <a:ext cx="4675239" cy="4055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32" y="0"/>
            <a:ext cx="8682242" cy="1143000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Pressure and Solubility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2" y="1179872"/>
            <a:ext cx="8843194" cy="1651818"/>
          </a:xfrm>
        </p:spPr>
        <p:txBody>
          <a:bodyPr/>
          <a:lstStyle/>
          <a:p>
            <a:pPr>
              <a:buNone/>
            </a:pPr>
            <a:r>
              <a:rPr lang="en-US" sz="3200" u="sng" dirty="0" smtClean="0"/>
              <a:t>Pressure</a:t>
            </a:r>
            <a:r>
              <a:rPr lang="en-US" sz="3200" dirty="0" smtClean="0"/>
              <a:t> only affects the solubility of </a:t>
            </a:r>
            <a:r>
              <a:rPr lang="en-US" sz="3200" u="sng" dirty="0" smtClean="0"/>
              <a:t>gases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As air pressure increases, solubility of a gas increases.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014451" y="578078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hlinkClick r:id="rId2"/>
              </a:rPr>
              <a:t>Pressure and Carbonation Video</a:t>
            </a:r>
            <a:endParaRPr lang="en-US" sz="3200" dirty="0"/>
          </a:p>
        </p:txBody>
      </p:sp>
      <p:pic>
        <p:nvPicPr>
          <p:cNvPr id="9" name="Picture 8" descr="gsprssl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6244" y="2836926"/>
            <a:ext cx="3242802" cy="4021074"/>
          </a:xfrm>
          <a:prstGeom prst="rect">
            <a:avLst/>
          </a:prstGeom>
        </p:spPr>
      </p:pic>
      <p:pic>
        <p:nvPicPr>
          <p:cNvPr id="10" name="Picture 9" descr="Chapter_3_final-3.gif"/>
          <p:cNvPicPr>
            <a:picLocks noChangeAspect="1"/>
          </p:cNvPicPr>
          <p:nvPr/>
        </p:nvPicPr>
        <p:blipFill>
          <a:blip r:embed="rId4" cstate="print"/>
          <a:srcRect b="6786"/>
          <a:stretch>
            <a:fillRect/>
          </a:stretch>
        </p:blipFill>
        <p:spPr>
          <a:xfrm>
            <a:off x="4573053" y="2684207"/>
            <a:ext cx="2886097" cy="263996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77433" y="3111910"/>
            <a:ext cx="1598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Direct</a:t>
            </a:r>
          </a:p>
          <a:p>
            <a:r>
              <a:rPr lang="en-US" sz="2000" dirty="0" smtClean="0"/>
              <a:t>Relationship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5_slide">
  <a:themeElements>
    <a:clrScheme name="Office Theme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ind_1255_slide</Template>
  <TotalTime>433</TotalTime>
  <Words>250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ind_1255_slide</vt:lpstr>
      <vt:lpstr>1_Default Design</vt:lpstr>
      <vt:lpstr>Factors Affecting Solubility</vt:lpstr>
      <vt:lpstr>What is Solubility?</vt:lpstr>
      <vt:lpstr>Driving Forces of Solubility</vt:lpstr>
      <vt:lpstr>Driving Forces of Solubility</vt:lpstr>
      <vt:lpstr>  Entropy</vt:lpstr>
      <vt:lpstr>Slide 6</vt:lpstr>
      <vt:lpstr>Temperature and Solubility</vt:lpstr>
      <vt:lpstr>Temperature and Solubility</vt:lpstr>
      <vt:lpstr>Pressure and Solubility</vt:lpstr>
      <vt:lpstr>Nature and Solubility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59</cp:revision>
  <dcterms:created xsi:type="dcterms:W3CDTF">2011-01-18T23:42:28Z</dcterms:created>
  <dcterms:modified xsi:type="dcterms:W3CDTF">2011-01-23T00:43:06Z</dcterms:modified>
</cp:coreProperties>
</file>