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7" d="100"/>
          <a:sy n="67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AA93E8-D881-4911-9B8C-A2AEEA0874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5F4E27-49A3-4B34-BF7A-2BD0715B2E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5CDD8-EFB2-4991-9FD7-8200F571B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CF0C-4768-48EB-8C9B-E1DB46F9E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680D1A-1CA8-4C0E-B588-DDD7FB493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97315-3DE8-431C-88D4-919737C2B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F0C0-181A-4311-A526-1AE5ABF90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7B7DA-3852-4809-B8B2-4E85C1B64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42312-238D-4BFE-AA2F-1B08C47D7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6C852-3255-45BB-9EFF-469FB27D9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CC6B7-CADD-47ED-8663-D20894C1E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95317-B5B9-488E-8162-ECDDA5DA9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33110-F662-428C-B982-EC8A25678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51402-9B88-4B00-9FA3-80BFCD532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C8262-B938-41EB-88C6-18C6E352E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FEE05-56E2-45BD-A4B8-8F11EDEA6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7E587-B8E8-4478-859F-C3E305C33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0AD29-721E-427E-B976-093B9E07E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F7FD2-2E93-4EC6-BC02-F54A1594B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FD84F-0301-4763-8B3A-BA17B5E43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CEF2E-1CF8-4ABD-B74B-D2BCB45E0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72B39-C2D0-4B55-A9D5-1E800CAA2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3C19E-BF66-4660-95EC-C21893957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4C2C42-FF91-49B3-A8F8-B30DF3CC32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A07005-70ED-44CB-B9A8-8EEA80E604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634" y="1337888"/>
            <a:ext cx="8634549" cy="1136469"/>
          </a:xfrm>
        </p:spPr>
        <p:txBody>
          <a:bodyPr/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Dilutions </a:t>
            </a:r>
            <a:b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Electrolytes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LabRepor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219" y="3030332"/>
            <a:ext cx="8613061" cy="2713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17" y="169816"/>
            <a:ext cx="8798106" cy="829809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Dilutions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070" y="1123407"/>
            <a:ext cx="8798106" cy="2298220"/>
          </a:xfrm>
        </p:spPr>
        <p:txBody>
          <a:bodyPr/>
          <a:lstStyle/>
          <a:p>
            <a:r>
              <a:rPr lang="en-US" sz="3200" dirty="0" smtClean="0"/>
              <a:t>When a solution is diluted by adding additional solvent, the # of moles of solute is not changed.</a:t>
            </a:r>
          </a:p>
          <a:p>
            <a:r>
              <a:rPr lang="en-US" sz="3200" dirty="0" smtClean="0"/>
              <a:t>The </a:t>
            </a:r>
            <a:r>
              <a:rPr lang="en-US" sz="3200" u="sng" dirty="0" err="1" smtClean="0"/>
              <a:t>molarity</a:t>
            </a:r>
            <a:r>
              <a:rPr lang="en-US" sz="3200" dirty="0" smtClean="0"/>
              <a:t> of the solution </a:t>
            </a:r>
            <a:r>
              <a:rPr lang="en-US" sz="3200" u="sng" dirty="0" smtClean="0"/>
              <a:t>changes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362633" y="5781369"/>
            <a:ext cx="42049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/>
              <a:t>.5 mol             .5 mol</a:t>
            </a:r>
          </a:p>
          <a:p>
            <a:r>
              <a:rPr lang="en-US" sz="3200" dirty="0" smtClean="0"/>
              <a:t>Moles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   =      Moles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pic>
        <p:nvPicPr>
          <p:cNvPr id="8" name="Picture 7" descr="bea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3856" y="3554361"/>
            <a:ext cx="1723069" cy="2188600"/>
          </a:xfrm>
          <a:prstGeom prst="rect">
            <a:avLst/>
          </a:prstGeom>
        </p:spPr>
      </p:pic>
      <p:pic>
        <p:nvPicPr>
          <p:cNvPr id="9" name="Picture 8" descr="beak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71250" y="3529781"/>
            <a:ext cx="1723069" cy="2188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406877" y="4704735"/>
            <a:ext cx="1415846" cy="8849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100 </a:t>
            </a:r>
            <a:r>
              <a:rPr lang="en-US" sz="2800" b="1" dirty="0" err="1" smtClean="0"/>
              <a:t>mL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5919019" y="4055806"/>
            <a:ext cx="1415846" cy="153874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200 </a:t>
            </a:r>
            <a:r>
              <a:rPr lang="en-US" sz="2800" b="1" dirty="0" err="1" smtClean="0"/>
              <a:t>mL</a:t>
            </a:r>
            <a:endParaRPr lang="en-US" sz="2800" b="1" dirty="0"/>
          </a:p>
        </p:txBody>
      </p:sp>
      <p:cxnSp>
        <p:nvCxnSpPr>
          <p:cNvPr id="13" name="Straight Arrow Connector 12"/>
          <p:cNvCxnSpPr>
            <a:stCxn id="8" idx="3"/>
          </p:cNvCxnSpPr>
          <p:nvPr/>
        </p:nvCxnSpPr>
        <p:spPr>
          <a:xfrm flipV="1">
            <a:off x="4896925" y="4645742"/>
            <a:ext cx="928688" cy="29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3484" y="4763729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 M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526595" y="4768645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2.5 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471" y="206476"/>
            <a:ext cx="8695710" cy="842451"/>
          </a:xfrm>
        </p:spPr>
        <p:txBody>
          <a:bodyPr/>
          <a:lstStyle/>
          <a:p>
            <a:pPr algn="ctr"/>
            <a:r>
              <a:rPr lang="en-US" sz="4400" dirty="0" smtClean="0"/>
              <a:t>Formula for </a:t>
            </a:r>
            <a:r>
              <a:rPr lang="en-US" sz="4400" dirty="0" err="1" smtClean="0"/>
              <a:t>Molarity</a:t>
            </a:r>
            <a:r>
              <a:rPr lang="en-US" sz="4400" dirty="0" smtClean="0"/>
              <a:t> of Dilutions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600201"/>
            <a:ext cx="8828447" cy="3296264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M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V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M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V</a:t>
            </a:r>
            <a:r>
              <a:rPr lang="en-US" sz="3600" baseline="-25000" dirty="0" smtClean="0"/>
              <a:t>2</a:t>
            </a:r>
          </a:p>
          <a:p>
            <a:pPr algn="ctr">
              <a:buNone/>
            </a:pPr>
            <a:endParaRPr lang="en-US" sz="3600" baseline="-25000" dirty="0" smtClean="0"/>
          </a:p>
          <a:p>
            <a:pPr algn="ctr">
              <a:buNone/>
            </a:pPr>
            <a:r>
              <a:rPr lang="en-US" sz="3600" dirty="0" smtClean="0"/>
              <a:t>Molarity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X Volume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Molarity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X Volume</a:t>
            </a:r>
            <a:r>
              <a:rPr lang="en-US" sz="3600" baseline="-25000" dirty="0" smtClean="0"/>
              <a:t>2</a:t>
            </a:r>
          </a:p>
          <a:p>
            <a:pPr algn="ctr">
              <a:buNone/>
            </a:pPr>
            <a:endParaRPr lang="en-US" sz="3600" baseline="-25000" dirty="0" smtClean="0"/>
          </a:p>
          <a:p>
            <a:pPr algn="ctr">
              <a:buNone/>
            </a:pPr>
            <a:endParaRPr lang="en-US" sz="3600" baseline="-25000" dirty="0"/>
          </a:p>
        </p:txBody>
      </p:sp>
      <p:pic>
        <p:nvPicPr>
          <p:cNvPr id="4" name="Picture 3" descr="glasswa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9723" y="3893574"/>
            <a:ext cx="1924277" cy="2964426"/>
          </a:xfrm>
          <a:prstGeom prst="rect">
            <a:avLst/>
          </a:prstGeom>
        </p:spPr>
      </p:pic>
      <p:pic>
        <p:nvPicPr>
          <p:cNvPr id="5" name="Picture 4" descr="smile00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19125" y="5687654"/>
            <a:ext cx="791189" cy="727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29" y="0"/>
            <a:ext cx="8828446" cy="1417638"/>
          </a:xfrm>
        </p:spPr>
        <p:txBody>
          <a:bodyPr/>
          <a:lstStyle/>
          <a:p>
            <a:r>
              <a:rPr lang="en-US" dirty="0" smtClean="0"/>
              <a:t>How many </a:t>
            </a:r>
            <a:r>
              <a:rPr lang="en-US" dirty="0" err="1" smtClean="0"/>
              <a:t>mL</a:t>
            </a:r>
            <a:r>
              <a:rPr lang="en-US" dirty="0" smtClean="0"/>
              <a:t> of 2.00M MgSO</a:t>
            </a:r>
            <a:r>
              <a:rPr lang="en-US" baseline="-25000" dirty="0" smtClean="0"/>
              <a:t>4</a:t>
            </a:r>
            <a:r>
              <a:rPr lang="en-US" dirty="0" smtClean="0"/>
              <a:t> must be diluted to prepare 100.mL of 0.400M MgSO</a:t>
            </a:r>
            <a:r>
              <a:rPr lang="en-US" baseline="-25000" dirty="0" smtClean="0"/>
              <a:t>4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58240" y="1769496"/>
            <a:ext cx="2492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M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4171" y="2762553"/>
            <a:ext cx="58384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200" dirty="0" smtClean="0"/>
              <a:t>2.00M X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  <a:r>
              <a:rPr lang="en-US" sz="3200" dirty="0" smtClean="0"/>
              <a:t>0.400M X 100mL</a:t>
            </a:r>
            <a:endParaRPr lang="en-US" sz="3200" baseline="-25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59526" y="3770359"/>
            <a:ext cx="4198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200" dirty="0" smtClean="0"/>
              <a:t>2.00M X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  <a:r>
              <a:rPr lang="en-US" sz="3200" dirty="0" smtClean="0"/>
              <a:t>40M∙mL</a:t>
            </a:r>
            <a:endParaRPr lang="en-US" sz="3200" baseline="-25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381139" y="4881404"/>
            <a:ext cx="2558713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  <a:r>
              <a:rPr lang="en-US" sz="3200" u="sng" dirty="0" smtClean="0"/>
              <a:t>40M∙mL</a:t>
            </a:r>
          </a:p>
          <a:p>
            <a:pPr algn="ctr">
              <a:buNone/>
            </a:pPr>
            <a:r>
              <a:rPr lang="en-US" sz="3200" dirty="0" smtClean="0"/>
              <a:t>       2.00M</a:t>
            </a:r>
          </a:p>
          <a:p>
            <a:pPr algn="ctr">
              <a:buNone/>
            </a:pPr>
            <a:endParaRPr lang="en-US" sz="3200" u="sng" baseline="-250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6651523" y="5147187"/>
            <a:ext cx="2064774" cy="13421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20.0 </a:t>
            </a:r>
            <a:r>
              <a:rPr lang="en-US" sz="3600" dirty="0" err="1" smtClean="0"/>
              <a:t>mL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51" y="309714"/>
            <a:ext cx="8798949" cy="680219"/>
          </a:xfrm>
        </p:spPr>
        <p:txBody>
          <a:bodyPr/>
          <a:lstStyle/>
          <a:p>
            <a:r>
              <a:rPr lang="en-US" sz="4400" dirty="0" smtClean="0"/>
              <a:t>Learning Check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4" y="1179872"/>
            <a:ext cx="8784201" cy="1578076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If 400 </a:t>
            </a:r>
            <a:r>
              <a:rPr lang="en-US" sz="3200" dirty="0" err="1" smtClean="0"/>
              <a:t>mL</a:t>
            </a:r>
            <a:r>
              <a:rPr lang="en-US" sz="3200" dirty="0" smtClean="0"/>
              <a:t> of water is added to 200 </a:t>
            </a:r>
            <a:r>
              <a:rPr lang="en-US" sz="3200" dirty="0" err="1" smtClean="0"/>
              <a:t>mL</a:t>
            </a:r>
            <a:r>
              <a:rPr lang="en-US" sz="3200" dirty="0" smtClean="0"/>
              <a:t> of 0.6M </a:t>
            </a:r>
            <a:r>
              <a:rPr lang="en-US" sz="3200" dirty="0" err="1" smtClean="0"/>
              <a:t>NaOH</a:t>
            </a:r>
            <a:r>
              <a:rPr lang="en-US" sz="3200" dirty="0" smtClean="0"/>
              <a:t>, what is the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of the new solution?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561479" y="2521664"/>
            <a:ext cx="2492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M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1870682" y="3426230"/>
            <a:ext cx="5943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200" dirty="0" smtClean="0"/>
              <a:t>0.6M X 200mL </a:t>
            </a:r>
            <a:r>
              <a:rPr lang="en-US" sz="3200" dirty="0" smtClean="0"/>
              <a:t>= </a:t>
            </a:r>
            <a:r>
              <a:rPr lang="en-US" sz="3200" dirty="0" smtClean="0"/>
              <a:t>(X)M X 600mL</a:t>
            </a:r>
            <a:endParaRPr lang="en-US" sz="3200" baseline="-25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442588" y="4463533"/>
            <a:ext cx="4986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200" dirty="0" smtClean="0"/>
              <a:t>120M</a:t>
            </a:r>
            <a:r>
              <a:rPr lang="en-US" sz="3200" dirty="0" smtClean="0"/>
              <a:t>∙mL </a:t>
            </a:r>
            <a:r>
              <a:rPr lang="en-US" sz="3200" dirty="0" smtClean="0"/>
              <a:t>= (X)M X 600mL</a:t>
            </a:r>
            <a:endParaRPr lang="en-US" sz="3200" baseline="-25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968184" y="5452487"/>
            <a:ext cx="3580099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/>
              <a:t>= </a:t>
            </a:r>
            <a:r>
              <a:rPr lang="en-US" sz="3200" u="sng" dirty="0" smtClean="0"/>
              <a:t>120M∙mL</a:t>
            </a:r>
          </a:p>
          <a:p>
            <a:pPr algn="ctr">
              <a:buNone/>
            </a:pPr>
            <a:r>
              <a:rPr lang="en-US" sz="3200" dirty="0" smtClean="0"/>
              <a:t>       600mL</a:t>
            </a:r>
          </a:p>
          <a:p>
            <a:pPr algn="ctr">
              <a:buNone/>
            </a:pPr>
            <a:endParaRPr lang="en-US" sz="3200" u="sng" baseline="-250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6769510" y="5309419"/>
            <a:ext cx="2064774" cy="13421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0.2 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16" y="274638"/>
            <a:ext cx="8710459" cy="11430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Electrolytes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7" y="1600201"/>
            <a:ext cx="8813698" cy="2883310"/>
          </a:xfrm>
        </p:spPr>
        <p:txBody>
          <a:bodyPr/>
          <a:lstStyle/>
          <a:p>
            <a:pPr>
              <a:buNone/>
            </a:pPr>
            <a:r>
              <a:rPr lang="en-US" sz="3200" u="sng" dirty="0" smtClean="0"/>
              <a:t>Electrolytes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conducts electricity when 				dissolved in water.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u="sng" dirty="0" smtClean="0">
                <a:sym typeface="Wingdings" pitchFamily="2" charset="2"/>
              </a:rPr>
              <a:t>Electrolytes</a:t>
            </a:r>
            <a:r>
              <a:rPr lang="en-US" sz="3200" dirty="0" smtClean="0">
                <a:sym typeface="Wingdings" pitchFamily="2" charset="2"/>
              </a:rPr>
              <a:t> have mobile, </a:t>
            </a:r>
            <a:r>
              <a:rPr lang="en-US" sz="3200" u="sng" dirty="0" smtClean="0">
                <a:sym typeface="Wingdings" pitchFamily="2" charset="2"/>
              </a:rPr>
              <a:t>charged particles </a:t>
            </a:r>
            <a:r>
              <a:rPr lang="en-US" sz="3200" dirty="0" smtClean="0">
                <a:sym typeface="Wingdings" pitchFamily="2" charset="2"/>
              </a:rPr>
              <a:t>(ions) in the solution.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71251" y="4822721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Ionic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262284" y="4444179"/>
            <a:ext cx="4881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Metal &amp; Nonmetal</a:t>
            </a:r>
          </a:p>
          <a:p>
            <a:r>
              <a:rPr lang="en-US" sz="3200" dirty="0" smtClean="0"/>
              <a:t>Table E (polyatomic ions)</a:t>
            </a:r>
          </a:p>
          <a:p>
            <a:r>
              <a:rPr lang="en-US" sz="3200" dirty="0" smtClean="0"/>
              <a:t>Acids, Bases, Salts</a:t>
            </a:r>
            <a:endParaRPr lang="en-US" sz="3200" dirty="0"/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 flipV="1">
            <a:off x="3539547" y="4793226"/>
            <a:ext cx="737485" cy="383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529714" y="5235677"/>
            <a:ext cx="850557" cy="196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59211" y="5343812"/>
            <a:ext cx="717821" cy="334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ocuments and Settings\stc\Local Settings\Temporary Internet Files\Content.IE5\BLRU68F8\MM90023471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7650" y="1566863"/>
            <a:ext cx="981075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77" y="274638"/>
            <a:ext cx="8813698" cy="1143000"/>
          </a:xfrm>
        </p:spPr>
        <p:txBody>
          <a:bodyPr/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Nonelectrolytes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72" y="1445342"/>
            <a:ext cx="8754704" cy="5206181"/>
          </a:xfrm>
        </p:spPr>
        <p:txBody>
          <a:bodyPr/>
          <a:lstStyle/>
          <a:p>
            <a:pPr>
              <a:buNone/>
            </a:pPr>
            <a:r>
              <a:rPr lang="en-US" sz="3200" u="sng" dirty="0" err="1" smtClean="0"/>
              <a:t>Nonelectrolytes</a:t>
            </a:r>
            <a:r>
              <a:rPr lang="en-US" sz="3200" dirty="0" smtClean="0"/>
              <a:t> do NOT conduct electricity.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Molecules		Sugar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			Alcohol</a:t>
            </a: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085238" y="2875935"/>
            <a:ext cx="840723" cy="294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099986" y="3008651"/>
            <a:ext cx="781730" cy="4129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sug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72300" y="4251960"/>
            <a:ext cx="2171700" cy="260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lectrolyteReplenishment_batte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58888" y="64194"/>
            <a:ext cx="6185112" cy="6793806"/>
          </a:xfrm>
        </p:spPr>
      </p:pic>
      <p:sp>
        <p:nvSpPr>
          <p:cNvPr id="5" name="TextBox 4"/>
          <p:cNvSpPr txBox="1"/>
          <p:nvPr/>
        </p:nvSpPr>
        <p:spPr>
          <a:xfrm>
            <a:off x="235974" y="530942"/>
            <a:ext cx="241873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solution is a good conductor because the dissolved </a:t>
            </a:r>
            <a:r>
              <a:rPr lang="en-US" sz="3200" dirty="0" err="1" smtClean="0"/>
              <a:t>NaCl</a:t>
            </a:r>
            <a:r>
              <a:rPr lang="en-US" sz="3200" dirty="0" smtClean="0"/>
              <a:t> contains mobile ions.</a:t>
            </a:r>
          </a:p>
          <a:p>
            <a:r>
              <a:rPr lang="en-US" sz="3200" dirty="0" smtClean="0"/>
              <a:t>This is an electrolyte.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Begin Homework</a:t>
            </a:r>
            <a:endParaRPr lang="en-US" dirty="0"/>
          </a:p>
        </p:txBody>
      </p:sp>
      <p:pic>
        <p:nvPicPr>
          <p:cNvPr id="4" name="Picture 3" descr="smileys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1236" y="2383708"/>
            <a:ext cx="2822473" cy="2822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5_slide">
  <a:themeElements>
    <a:clrScheme name="Office Theme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ind_1255_slide</Template>
  <TotalTime>700</TotalTime>
  <Words>209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ind_1255_slide</vt:lpstr>
      <vt:lpstr>1_Default Design</vt:lpstr>
      <vt:lpstr>Making Dilutions  &amp; Electrolytes</vt:lpstr>
      <vt:lpstr>Making Dilutions</vt:lpstr>
      <vt:lpstr>Formula for Molarity of Dilutions</vt:lpstr>
      <vt:lpstr>How many mL of 2.00M MgSO4 must be diluted to prepare 100.mL of 0.400M MgSO4?</vt:lpstr>
      <vt:lpstr>Learning Check</vt:lpstr>
      <vt:lpstr>Electrolytes</vt:lpstr>
      <vt:lpstr>Nonelectrolytes</vt:lpstr>
      <vt:lpstr>Slide 8</vt:lpstr>
      <vt:lpstr>  Begin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96</cp:revision>
  <dcterms:created xsi:type="dcterms:W3CDTF">2011-01-18T23:42:28Z</dcterms:created>
  <dcterms:modified xsi:type="dcterms:W3CDTF">2011-01-23T18:03:45Z</dcterms:modified>
</cp:coreProperties>
</file>