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260" r:id="rId6"/>
    <p:sldId id="262" r:id="rId7"/>
    <p:sldId id="264" r:id="rId8"/>
    <p:sldId id="259" r:id="rId9"/>
    <p:sldId id="261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65" d="100"/>
          <a:sy n="65" d="100"/>
        </p:scale>
        <p:origin x="-11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AA93E8-D881-4911-9B8C-A2AEEA0874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5F4E27-49A3-4B34-BF7A-2BD0715B2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5CDD8-EFB2-4991-9FD7-8200F571B8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ECF0C-4768-48EB-8C9B-E1DB46F9E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680D1A-1CA8-4C0E-B588-DDD7FB493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97315-3DE8-431C-88D4-919737C2B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8F0C0-181A-4311-A526-1AE5ABF90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7B7DA-3852-4809-B8B2-4E85C1B64E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42312-238D-4BFE-AA2F-1B08C47D7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6C852-3255-45BB-9EFF-469FB27D9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CC6B7-CADD-47ED-8663-D20894C1E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95317-B5B9-488E-8162-ECDDA5DA9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33110-F662-428C-B982-EC8A25678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51402-9B88-4B00-9FA3-80BFCD532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C8262-B938-41EB-88C6-18C6E352E0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FEE05-56E2-45BD-A4B8-8F11EDEA6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7E587-B8E8-4478-859F-C3E305C33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0AD29-721E-427E-B976-093B9E07EE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F7FD2-2E93-4EC6-BC02-F54A1594BB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FD84F-0301-4763-8B3A-BA17B5E43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CEF2E-1CF8-4ABD-B74B-D2BCB45E0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72B39-C2D0-4B55-A9D5-1E800CAA2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3C19E-BF66-4660-95EC-C21893957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4C2C42-FF91-49B3-A8F8-B30DF3CC32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A07005-70ED-44CB-B9A8-8EEA80E604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xlQRD1aM_Y" TargetMode="External"/><Relationship Id="rId2" Type="http://schemas.openxmlformats.org/officeDocument/2006/relationships/hyperlink" Target="http://www.youtube.com/watch?v=I-U28H-C-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634" y="1337888"/>
            <a:ext cx="8634549" cy="1136469"/>
          </a:xfrm>
        </p:spPr>
        <p:txBody>
          <a:bodyPr/>
          <a:lstStyle/>
          <a:p>
            <a:pPr algn="ctr"/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Colligative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Properties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4354" y="2936017"/>
            <a:ext cx="5068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Goal 1: Get in the way</a:t>
            </a:r>
            <a:br>
              <a:rPr lang="en-US" sz="3600" dirty="0" smtClean="0"/>
            </a:br>
            <a:r>
              <a:rPr lang="en-US" sz="3600" dirty="0" smtClean="0"/>
              <a:t>Goal 2: Create Disorder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284618" y="490851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When </a:t>
            </a:r>
            <a:r>
              <a:rPr lang="en-US" sz="3200" b="1" dirty="0" smtClean="0">
                <a:solidFill>
                  <a:schemeClr val="folHlink"/>
                </a:solidFill>
              </a:rPr>
              <a:t>quantity</a:t>
            </a:r>
            <a:r>
              <a:rPr lang="en-US" sz="3200" dirty="0" smtClean="0"/>
              <a:t> not </a:t>
            </a:r>
            <a:r>
              <a:rPr lang="en-US" sz="3200" b="1" dirty="0" smtClean="0">
                <a:solidFill>
                  <a:schemeClr val="folHlink"/>
                </a:solidFill>
              </a:rPr>
              <a:t>quality</a:t>
            </a:r>
            <a:r>
              <a:rPr lang="en-US" sz="3200" dirty="0" smtClean="0"/>
              <a:t> is the only thing that matters.</a:t>
            </a:r>
            <a:endParaRPr lang="en-US" sz="3200" dirty="0"/>
          </a:p>
        </p:txBody>
      </p:sp>
      <p:pic>
        <p:nvPicPr>
          <p:cNvPr id="6" name="Picture 5" descr="Calvin-and-Hobb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5814"/>
            <a:ext cx="3722914" cy="2792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9174" y="5678129"/>
            <a:ext cx="870155" cy="56043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0"/>
            <a:ext cx="8754704" cy="857199"/>
          </a:xfrm>
        </p:spPr>
        <p:txBody>
          <a:bodyPr/>
          <a:lstStyle/>
          <a:p>
            <a:r>
              <a:rPr lang="en-US" sz="4000" dirty="0" err="1" smtClean="0"/>
              <a:t>Colligative</a:t>
            </a:r>
            <a:r>
              <a:rPr lang="en-US" sz="4000" dirty="0" smtClean="0"/>
              <a:t> Properties &amp; Electrolytes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6" y="988142"/>
            <a:ext cx="8798949" cy="5692877"/>
          </a:xfrm>
        </p:spPr>
        <p:txBody>
          <a:bodyPr/>
          <a:lstStyle/>
          <a:p>
            <a:r>
              <a:rPr lang="en-US" sz="3200" u="sng" dirty="0" err="1" smtClean="0"/>
              <a:t>Nonelectrolytes</a:t>
            </a:r>
            <a:r>
              <a:rPr lang="en-US" sz="3200" dirty="0" smtClean="0"/>
              <a:t> – molecules, don’t conduct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	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(s) </a:t>
            </a:r>
            <a:r>
              <a:rPr lang="en-US" sz="3200" dirty="0" smtClean="0">
                <a:sym typeface="Wingdings" pitchFamily="2" charset="2"/>
              </a:rPr>
              <a:t> C</a:t>
            </a:r>
            <a:r>
              <a:rPr lang="en-US" sz="3200" baseline="-25000" dirty="0" smtClean="0">
                <a:sym typeface="Wingdings" pitchFamily="2" charset="2"/>
              </a:rPr>
              <a:t>6</a:t>
            </a:r>
            <a:r>
              <a:rPr lang="en-US" sz="3200" dirty="0" smtClean="0">
                <a:sym typeface="Wingdings" pitchFamily="2" charset="2"/>
              </a:rPr>
              <a:t>H</a:t>
            </a:r>
            <a:r>
              <a:rPr lang="en-US" sz="3200" baseline="-25000" dirty="0" smtClean="0">
                <a:sym typeface="Wingdings" pitchFamily="2" charset="2"/>
              </a:rPr>
              <a:t>12</a:t>
            </a:r>
            <a:r>
              <a:rPr lang="en-US" sz="3200" dirty="0" smtClean="0">
                <a:sym typeface="Wingdings" pitchFamily="2" charset="2"/>
              </a:rPr>
              <a:t>O</a:t>
            </a:r>
            <a:r>
              <a:rPr lang="en-US" sz="3200" baseline="-25000" dirty="0" smtClean="0">
                <a:sym typeface="Wingdings" pitchFamily="2" charset="2"/>
              </a:rPr>
              <a:t>6</a:t>
            </a:r>
            <a:r>
              <a:rPr lang="en-US" sz="3200" dirty="0" smtClean="0">
                <a:sym typeface="Wingdings" pitchFamily="2" charset="2"/>
              </a:rPr>
              <a:t>(</a:t>
            </a:r>
            <a:r>
              <a:rPr lang="en-US" sz="3200" dirty="0" err="1" smtClean="0">
                <a:sym typeface="Wingdings" pitchFamily="2" charset="2"/>
              </a:rPr>
              <a:t>aq</a:t>
            </a:r>
            <a:r>
              <a:rPr lang="en-US" sz="3200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     1 mol		      1 mol</a:t>
            </a:r>
          </a:p>
          <a:p>
            <a:r>
              <a:rPr lang="en-US" sz="3200" u="sng" dirty="0" smtClean="0">
                <a:sym typeface="Wingdings" pitchFamily="2" charset="2"/>
              </a:rPr>
              <a:t>Electrolytes</a:t>
            </a:r>
            <a:r>
              <a:rPr lang="en-US" sz="3200" dirty="0" smtClean="0">
                <a:sym typeface="Wingdings" pitchFamily="2" charset="2"/>
              </a:rPr>
              <a:t> – ions, conduct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err="1" smtClean="0">
                <a:sym typeface="Wingdings" pitchFamily="2" charset="2"/>
              </a:rPr>
              <a:t>NaCl</a:t>
            </a:r>
            <a:r>
              <a:rPr lang="en-US" sz="3200" dirty="0" smtClean="0">
                <a:sym typeface="Wingdings" pitchFamily="2" charset="2"/>
              </a:rPr>
              <a:t>  Na</a:t>
            </a:r>
            <a:r>
              <a:rPr lang="en-US" sz="3200" baseline="30000" dirty="0" smtClean="0">
                <a:sym typeface="Wingdings" pitchFamily="2" charset="2"/>
              </a:rPr>
              <a:t>+</a:t>
            </a:r>
            <a:r>
              <a:rPr lang="en-US" sz="3200" dirty="0" smtClean="0">
                <a:sym typeface="Wingdings" pitchFamily="2" charset="2"/>
              </a:rPr>
              <a:t>(</a:t>
            </a:r>
            <a:r>
              <a:rPr lang="en-US" sz="3200" dirty="0" err="1" smtClean="0">
                <a:sym typeface="Wingdings" pitchFamily="2" charset="2"/>
              </a:rPr>
              <a:t>aq</a:t>
            </a:r>
            <a:r>
              <a:rPr lang="en-US" sz="3200" dirty="0" smtClean="0">
                <a:sym typeface="Wingdings" pitchFamily="2" charset="2"/>
              </a:rPr>
              <a:t>)  +  </a:t>
            </a:r>
            <a:r>
              <a:rPr lang="en-US" sz="3200" dirty="0" err="1" smtClean="0">
                <a:sym typeface="Wingdings" pitchFamily="2" charset="2"/>
              </a:rPr>
              <a:t>Cl</a:t>
            </a:r>
            <a:r>
              <a:rPr lang="en-US" sz="3200" baseline="30000" dirty="0" smtClean="0">
                <a:sym typeface="Wingdings" pitchFamily="2" charset="2"/>
              </a:rPr>
              <a:t>-</a:t>
            </a:r>
            <a:r>
              <a:rPr lang="en-US" sz="3200" dirty="0" smtClean="0">
                <a:sym typeface="Wingdings" pitchFamily="2" charset="2"/>
              </a:rPr>
              <a:t>(</a:t>
            </a:r>
            <a:r>
              <a:rPr lang="en-US" sz="3200" dirty="0" err="1" smtClean="0">
                <a:sym typeface="Wingdings" pitchFamily="2" charset="2"/>
              </a:rPr>
              <a:t>aq</a:t>
            </a:r>
            <a:r>
              <a:rPr lang="en-US" sz="3200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1 mol		2 mol</a:t>
            </a:r>
          </a:p>
          <a:p>
            <a:pPr>
              <a:buNone/>
            </a:pP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Which is better for melting ice?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		Salt or Sugar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02" y="191728"/>
            <a:ext cx="8813698" cy="768709"/>
          </a:xfrm>
        </p:spPr>
        <p:txBody>
          <a:bodyPr/>
          <a:lstStyle/>
          <a:p>
            <a:r>
              <a:rPr lang="en-US" dirty="0" smtClean="0"/>
              <a:t>Which is better at melting ice?  </a:t>
            </a:r>
            <a:r>
              <a:rPr lang="en-US" dirty="0" err="1" smtClean="0"/>
              <a:t>NaCl</a:t>
            </a:r>
            <a:r>
              <a:rPr lang="en-US" dirty="0" smtClean="0"/>
              <a:t> or CaCl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4" name="Content Placeholder 3" descr="salt_truck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92937"/>
            <a:ext cx="5029200" cy="5465064"/>
          </a:xfrm>
        </p:spPr>
      </p:pic>
      <p:sp>
        <p:nvSpPr>
          <p:cNvPr id="5" name="TextBox 4"/>
          <p:cNvSpPr txBox="1"/>
          <p:nvPr/>
        </p:nvSpPr>
        <p:spPr>
          <a:xfrm>
            <a:off x="5102943" y="1858297"/>
            <a:ext cx="45057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NaCl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Na</a:t>
            </a:r>
            <a:r>
              <a:rPr lang="en-US" sz="3200" baseline="30000" dirty="0" smtClean="0">
                <a:sym typeface="Wingdings" pitchFamily="2" charset="2"/>
              </a:rPr>
              <a:t>+</a:t>
            </a:r>
            <a:r>
              <a:rPr lang="en-US" sz="3200" dirty="0" smtClean="0">
                <a:sym typeface="Wingdings" pitchFamily="2" charset="2"/>
              </a:rPr>
              <a:t> + </a:t>
            </a:r>
            <a:r>
              <a:rPr lang="en-US" sz="3200" dirty="0" err="1" smtClean="0">
                <a:sym typeface="Wingdings" pitchFamily="2" charset="2"/>
              </a:rPr>
              <a:t>Cl</a:t>
            </a:r>
            <a:r>
              <a:rPr lang="en-US" sz="3200" baseline="30000" dirty="0" smtClean="0">
                <a:sym typeface="Wingdings" pitchFamily="2" charset="2"/>
              </a:rPr>
              <a:t>-</a:t>
            </a:r>
          </a:p>
          <a:p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2 mol ions</a:t>
            </a:r>
          </a:p>
          <a:p>
            <a:endParaRPr lang="en-US" sz="3200" dirty="0" smtClean="0">
              <a:sym typeface="Wingdings" pitchFamily="2" charset="2"/>
            </a:endParaRPr>
          </a:p>
          <a:p>
            <a:r>
              <a:rPr lang="en-US" sz="3200" dirty="0" smtClean="0">
                <a:sym typeface="Wingdings" pitchFamily="2" charset="2"/>
              </a:rPr>
              <a:t>CaCl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  Ca</a:t>
            </a:r>
            <a:r>
              <a:rPr lang="en-US" sz="3200" baseline="30000" dirty="0" smtClean="0">
                <a:sym typeface="Wingdings" pitchFamily="2" charset="2"/>
              </a:rPr>
              <a:t>2+ </a:t>
            </a:r>
            <a:r>
              <a:rPr lang="en-US" sz="3200" dirty="0" smtClean="0">
                <a:sym typeface="Wingdings" pitchFamily="2" charset="2"/>
              </a:rPr>
              <a:t>+ 2Cl</a:t>
            </a:r>
            <a:r>
              <a:rPr lang="en-US" sz="3200" baseline="30000" dirty="0" smtClean="0">
                <a:sym typeface="Wingdings" pitchFamily="2" charset="2"/>
              </a:rPr>
              <a:t>-</a:t>
            </a:r>
          </a:p>
          <a:p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3 mol 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8" y="274637"/>
            <a:ext cx="8725207" cy="2114601"/>
          </a:xfrm>
        </p:spPr>
        <p:txBody>
          <a:bodyPr/>
          <a:lstStyle/>
          <a:p>
            <a:pPr algn="ctr"/>
            <a:r>
              <a:rPr lang="en-US" sz="6000" dirty="0" err="1" smtClean="0"/>
              <a:t>Colligative</a:t>
            </a:r>
            <a:r>
              <a:rPr lang="en-US" sz="6000" dirty="0" smtClean="0"/>
              <a:t> Properties Videos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8" y="2625214"/>
            <a:ext cx="6326187" cy="3500950"/>
          </a:xfrm>
        </p:spPr>
        <p:txBody>
          <a:bodyPr/>
          <a:lstStyle/>
          <a:p>
            <a:r>
              <a:rPr lang="en-US" sz="3200" dirty="0" err="1" smtClean="0">
                <a:hlinkClick r:id="rId2"/>
              </a:rPr>
              <a:t>Colligative</a:t>
            </a:r>
            <a:r>
              <a:rPr lang="en-US" sz="3200" dirty="0" smtClean="0">
                <a:hlinkClick r:id="rId2"/>
              </a:rPr>
              <a:t> Properties Explained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Instant Freeze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1" y="0"/>
            <a:ext cx="8798949" cy="724463"/>
          </a:xfrm>
        </p:spPr>
        <p:txBody>
          <a:bodyPr/>
          <a:lstStyle/>
          <a:p>
            <a:r>
              <a:rPr lang="en-US" sz="4000" dirty="0" smtClean="0"/>
              <a:t>Try This: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9" y="766918"/>
            <a:ext cx="3805084" cy="4946292"/>
          </a:xfrm>
        </p:spPr>
        <p:txBody>
          <a:bodyPr/>
          <a:lstStyle/>
          <a:p>
            <a:r>
              <a:rPr lang="en-US" sz="2800" u="sng" dirty="0" smtClean="0"/>
              <a:t>Boiling Point</a:t>
            </a:r>
          </a:p>
          <a:p>
            <a:pPr lvl="1"/>
            <a:r>
              <a:rPr lang="en-US" sz="2800" dirty="0" smtClean="0"/>
              <a:t>Half fill 250 ml beaker with hot water</a:t>
            </a:r>
          </a:p>
          <a:p>
            <a:pPr lvl="1"/>
            <a:r>
              <a:rPr lang="en-US" sz="2800" dirty="0" smtClean="0"/>
              <a:t>Boil and record temperature</a:t>
            </a:r>
          </a:p>
          <a:p>
            <a:pPr lvl="1"/>
            <a:r>
              <a:rPr lang="en-US" sz="2800" dirty="0" smtClean="0"/>
              <a:t>Add a good amount of salt</a:t>
            </a:r>
          </a:p>
          <a:p>
            <a:pPr lvl="1"/>
            <a:r>
              <a:rPr lang="en-US" sz="2800" dirty="0" smtClean="0"/>
              <a:t>Boil and record temperature</a:t>
            </a:r>
          </a:p>
          <a:p>
            <a:pPr lvl="1"/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09651" y="727588"/>
            <a:ext cx="4434349" cy="51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Melting Point</a:t>
            </a:r>
            <a:endParaRPr lang="en-US" sz="28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kern="0" dirty="0" smtClean="0">
                <a:latin typeface="+mn-lt"/>
                <a:cs typeface="+mn-cs"/>
              </a:rPr>
              <a:t>Half fill a </a:t>
            </a:r>
            <a:r>
              <a:rPr lang="en-US" sz="2800" kern="0" dirty="0" err="1" smtClean="0">
                <a:latin typeface="+mn-lt"/>
                <a:cs typeface="+mn-cs"/>
              </a:rPr>
              <a:t>styrofoam</a:t>
            </a:r>
            <a:r>
              <a:rPr lang="en-US" sz="2800" kern="0" dirty="0" smtClean="0">
                <a:latin typeface="+mn-lt"/>
                <a:cs typeface="+mn-cs"/>
              </a:rPr>
              <a:t> cup with cold water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ice and stir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kern="0" dirty="0" smtClean="0">
                <a:latin typeface="+mn-lt"/>
                <a:cs typeface="+mn-cs"/>
              </a:rPr>
              <a:t>Monitor temperature until it stops changing and record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</a:t>
            </a:r>
            <a:r>
              <a:rPr kumimoji="0" lang="en-US" sz="2800" b="0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salt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kern="0" dirty="0" smtClean="0"/>
              <a:t>Monitor temperature until it stops changing and record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</a:pPr>
            <a:endParaRPr kumimoji="0" lang="en-US" sz="2800" b="0" i="0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kumimoji="0" lang="en-US" sz="2800" b="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6194" y="6061586"/>
            <a:ext cx="8126361" cy="7964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How are the freezing point and the boiling point changed when particles are added to water?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222068"/>
            <a:ext cx="8811169" cy="829809"/>
          </a:xfrm>
        </p:spPr>
        <p:txBody>
          <a:bodyPr/>
          <a:lstStyle/>
          <a:p>
            <a:r>
              <a:rPr lang="en-US" sz="4400" dirty="0" smtClean="0"/>
              <a:t>What are </a:t>
            </a:r>
            <a:r>
              <a:rPr lang="en-US" sz="4400" dirty="0" err="1" smtClean="0"/>
              <a:t>Colligative</a:t>
            </a:r>
            <a:r>
              <a:rPr lang="en-US" sz="4400" dirty="0" smtClean="0"/>
              <a:t> Properties?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397726"/>
            <a:ext cx="8811169" cy="5290457"/>
          </a:xfrm>
        </p:spPr>
        <p:txBody>
          <a:bodyPr/>
          <a:lstStyle/>
          <a:p>
            <a:r>
              <a:rPr lang="en-US" sz="3200" dirty="0" smtClean="0"/>
              <a:t>Properties that depend on the </a:t>
            </a:r>
            <a:r>
              <a:rPr lang="en-US" sz="3200" u="sng" dirty="0" smtClean="0"/>
              <a:t>amount</a:t>
            </a:r>
            <a:r>
              <a:rPr lang="en-US" sz="3200" dirty="0" smtClean="0"/>
              <a:t> of nonvolatile particles in the solution.</a:t>
            </a:r>
          </a:p>
          <a:p>
            <a:pPr lvl="1"/>
            <a:r>
              <a:rPr lang="en-US" sz="3200" dirty="0" smtClean="0"/>
              <a:t>Nonvolatile </a:t>
            </a:r>
            <a:r>
              <a:rPr lang="en-US" sz="3200" dirty="0" smtClean="0">
                <a:sym typeface="Wingdings" pitchFamily="2" charset="2"/>
              </a:rPr>
              <a:t> not easily evaporated</a:t>
            </a:r>
          </a:p>
          <a:p>
            <a:pPr lvl="1"/>
            <a:endParaRPr lang="en-US" sz="3200" dirty="0" smtClean="0">
              <a:sym typeface="Wingdings" pitchFamily="2" charset="2"/>
            </a:endParaRPr>
          </a:p>
          <a:p>
            <a:pPr lvl="2"/>
            <a:r>
              <a:rPr lang="en-US" sz="3200" dirty="0" smtClean="0">
                <a:sym typeface="Wingdings" pitchFamily="2" charset="2"/>
              </a:rPr>
              <a:t>Increasing the amount of particles in the solution:</a:t>
            </a:r>
          </a:p>
          <a:p>
            <a:pPr lvl="4"/>
            <a:r>
              <a:rPr lang="en-US" sz="3200" dirty="0" smtClean="0">
                <a:sym typeface="Wingdings" pitchFamily="2" charset="2"/>
              </a:rPr>
              <a:t>Increases boiling point</a:t>
            </a:r>
          </a:p>
          <a:p>
            <a:pPr lvl="4"/>
            <a:r>
              <a:rPr lang="en-US" sz="3200" dirty="0" smtClean="0">
                <a:sym typeface="Wingdings" pitchFamily="2" charset="2"/>
              </a:rPr>
              <a:t>Decreases freezing point</a:t>
            </a:r>
          </a:p>
          <a:p>
            <a:pPr lvl="4"/>
            <a:r>
              <a:rPr lang="en-US" sz="3200" dirty="0" smtClean="0">
                <a:sym typeface="Wingdings" pitchFamily="2" charset="2"/>
              </a:rPr>
              <a:t>Lowers vapor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frozenfr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6063" y="0"/>
            <a:ext cx="9636126" cy="692150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5763" y="385763"/>
            <a:ext cx="8501062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1A1A"/>
                </a:solidFill>
              </a:rPr>
              <a:t>This frog is frozen, but the water in it did not turn into ice crystals, which would have ruptured the cells in its body.  Why didn’t ice crystals form?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42938" y="5467350"/>
            <a:ext cx="850106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1A1A"/>
                </a:solidFill>
              </a:rPr>
              <a:t>Glucose and glycerol in its blood and cells prevent water from freezing.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929" y="427702"/>
            <a:ext cx="80673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Freezing Point</a:t>
            </a:r>
            <a:r>
              <a:rPr lang="en-US" sz="32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 freezing point of a solution 	(increased solute particles) is lower 	that the freezing point of pure water.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Why: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Vapor pressure of a solution is lower than the vapor pressure of pure water.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In order to freeze the solvent, it must be cooled to a lower temperature in order to compensate for its lower escaping tendency.</a:t>
            </a:r>
            <a:endParaRPr lang="en-US" sz="3200" dirty="0"/>
          </a:p>
        </p:txBody>
      </p:sp>
      <p:pic>
        <p:nvPicPr>
          <p:cNvPr id="3" name="Picture 2" descr="imagesCALIMN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7935" y="5161935"/>
            <a:ext cx="1696065" cy="1696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07923"/>
            <a:ext cx="4057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Why?</a:t>
            </a:r>
          </a:p>
          <a:p>
            <a:r>
              <a:rPr lang="en-US" sz="3200" dirty="0" err="1" smtClean="0"/>
              <a:t>Colligative</a:t>
            </a:r>
            <a:r>
              <a:rPr lang="en-US" sz="3200" dirty="0" smtClean="0"/>
              <a:t> Properties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188" y="0"/>
            <a:ext cx="3325812" cy="685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Picture 4" descr="484785947_19e14f1793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19084"/>
            <a:ext cx="4004187" cy="5338916"/>
          </a:xfrm>
          <a:prstGeom prst="rect">
            <a:avLst/>
          </a:prstGeom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6982" y="271463"/>
            <a:ext cx="7698658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Notice that ice cream melts differently than ice.  Ice stays hard until it melts.  Ice cream gradually get softer and softer.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cecreamMelt"/>
          <p:cNvPicPr>
            <a:picLocks noChangeAspect="1" noChangeArrowheads="1"/>
          </p:cNvPicPr>
          <p:nvPr/>
        </p:nvPicPr>
        <p:blipFill>
          <a:blip r:embed="rId2" cstate="print"/>
          <a:srcRect l="7346" t="26465" r="20789" b="-23"/>
          <a:stretch>
            <a:fillRect/>
          </a:stretch>
        </p:blipFill>
        <p:spPr bwMode="auto">
          <a:xfrm>
            <a:off x="0" y="0"/>
            <a:ext cx="9140825" cy="7018338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1450" y="171450"/>
            <a:ext cx="3604137" cy="5509200"/>
          </a:xfrm>
          <a:prstGeom prst="rect">
            <a:avLst/>
          </a:prstGeom>
          <a:gradFill rotWithShape="1">
            <a:gsLst>
              <a:gs pos="0">
                <a:srgbClr val="375C32"/>
              </a:gs>
              <a:gs pos="100000">
                <a:srgbClr val="375C32">
                  <a:gamma/>
                  <a:shade val="46275"/>
                  <a:invGamma/>
                  <a:alpha val="0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Arial Narrow" pitchFamily="34" charset="0"/>
              </a:rPr>
              <a:t>Ice</a:t>
            </a:r>
            <a:r>
              <a:rPr lang="en-US" sz="3200" dirty="0">
                <a:solidFill>
                  <a:srgbClr val="FF0000"/>
                </a:solidFill>
                <a:latin typeface="Arial Narrow" pitchFamily="34" charset="0"/>
              </a:rPr>
              <a:t> is a pure substance but </a:t>
            </a:r>
            <a:r>
              <a:rPr lang="en-US" sz="3200" b="1" i="1" dirty="0">
                <a:solidFill>
                  <a:srgbClr val="FF0000"/>
                </a:solidFill>
                <a:latin typeface="Arial Narrow" pitchFamily="34" charset="0"/>
              </a:rPr>
              <a:t>ice cream </a:t>
            </a:r>
            <a:r>
              <a:rPr lang="en-US" sz="3200" dirty="0">
                <a:solidFill>
                  <a:srgbClr val="FF0000"/>
                </a:solidFill>
                <a:latin typeface="Arial Narrow" pitchFamily="34" charset="0"/>
              </a:rPr>
              <a:t>is a mixture.  In other words, there are other chemicals that get in the way of water freezing.  </a:t>
            </a:r>
            <a:br>
              <a:rPr lang="en-US" sz="3200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 Narrow" pitchFamily="34" charset="0"/>
              </a:rPr>
              <a:t>So you 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</a:rPr>
              <a:t>have to  </a:t>
            </a:r>
            <a:r>
              <a:rPr lang="en-US" sz="3200" dirty="0">
                <a:solidFill>
                  <a:srgbClr val="FF0000"/>
                </a:solidFill>
                <a:latin typeface="Arial Narrow" pitchFamily="34" charset="0"/>
              </a:rPr>
              <a:t>get </a:t>
            </a:r>
            <a:br>
              <a:rPr lang="en-US" sz="3200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 Narrow" pitchFamily="34" charset="0"/>
              </a:rPr>
              <a:t>colder than 0</a:t>
            </a:r>
            <a:r>
              <a:rPr lang="en-US" sz="32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°</a:t>
            </a:r>
            <a:r>
              <a:rPr lang="en-US" sz="3200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br>
              <a:rPr lang="en-US" sz="3200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 Narrow" pitchFamily="34" charset="0"/>
              </a:rPr>
              <a:t>to get it to </a:t>
            </a:r>
            <a:br>
              <a:rPr lang="en-US" sz="3200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 Narrow" pitchFamily="34" charset="0"/>
              </a:rPr>
              <a:t>freeze.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334125" y="2887682"/>
            <a:ext cx="2809875" cy="3970318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About 30% of the water in ice cream never freezes because of the high level of dissolved solids like sugar, fats, and proteins.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77" y="427702"/>
            <a:ext cx="87457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Boiling Point</a:t>
            </a:r>
            <a:r>
              <a:rPr lang="en-US" sz="32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Liquids boil when vapor pressure = 	atmospheric pressure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Salt lowers vapor pressure.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 temperature must increase to increase vapor pressure and make it boil.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Table H</a:t>
            </a:r>
          </a:p>
        </p:txBody>
      </p:sp>
      <p:pic>
        <p:nvPicPr>
          <p:cNvPr id="4" name="Picture 3" descr="fig22-3.jpg"/>
          <p:cNvPicPr>
            <a:picLocks noChangeAspect="1"/>
          </p:cNvPicPr>
          <p:nvPr/>
        </p:nvPicPr>
        <p:blipFill>
          <a:blip r:embed="rId2" cstate="print"/>
          <a:srcRect b="22826"/>
          <a:stretch>
            <a:fillRect/>
          </a:stretch>
        </p:blipFill>
        <p:spPr>
          <a:xfrm>
            <a:off x="3465871" y="3399436"/>
            <a:ext cx="5382423" cy="345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171450"/>
            <a:ext cx="4837113" cy="644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000625" y="1528763"/>
            <a:ext cx="3957638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Antifreeze is often called “coolant” because it not only can lower the freezing point of water, it can elevate the boiling point of water. 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So, if you don’t have any antifreeze (coolant), what could you use instead?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Anything that adds solute particles (ions) to water. </a:t>
            </a:r>
            <a:endParaRPr lang="en-US" sz="2400" dirty="0"/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328738" y="300038"/>
            <a:ext cx="56578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 type="none" w="lg" len="med"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Boiling Point Elevation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255_slide">
  <a:themeElements>
    <a:clrScheme name="Office Theme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ind_1255_slide</Template>
  <TotalTime>867</TotalTime>
  <Words>378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ind_1255_slide</vt:lpstr>
      <vt:lpstr>1_Default Design</vt:lpstr>
      <vt:lpstr>Colligative Properties</vt:lpstr>
      <vt:lpstr>What are Colligative Properties?</vt:lpstr>
      <vt:lpstr>Slide 3</vt:lpstr>
      <vt:lpstr>Slide 4</vt:lpstr>
      <vt:lpstr>Slide 5</vt:lpstr>
      <vt:lpstr>Slide 6</vt:lpstr>
      <vt:lpstr>Slide 7</vt:lpstr>
      <vt:lpstr>Slide 8</vt:lpstr>
      <vt:lpstr>Slide 9</vt:lpstr>
      <vt:lpstr>Colligative Properties &amp; Electrolytes</vt:lpstr>
      <vt:lpstr>Which is better at melting ice?  NaCl or CaCl2</vt:lpstr>
      <vt:lpstr>Colligative Properties Videos</vt:lpstr>
      <vt:lpstr>Try This: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</dc:creator>
  <cp:lastModifiedBy>Randy</cp:lastModifiedBy>
  <cp:revision>111</cp:revision>
  <dcterms:created xsi:type="dcterms:W3CDTF">2011-01-18T23:42:28Z</dcterms:created>
  <dcterms:modified xsi:type="dcterms:W3CDTF">2011-01-25T00:26:22Z</dcterms:modified>
</cp:coreProperties>
</file>