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70" r:id="rId5"/>
    <p:sldId id="273" r:id="rId6"/>
    <p:sldId id="272" r:id="rId7"/>
    <p:sldId id="271" r:id="rId8"/>
    <p:sldId id="274" r:id="rId9"/>
    <p:sldId id="275" r:id="rId10"/>
    <p:sldId id="276" r:id="rId11"/>
    <p:sldId id="277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00"/>
  </p:normalViewPr>
  <p:slideViewPr>
    <p:cSldViewPr>
      <p:cViewPr varScale="1">
        <p:scale>
          <a:sx n="65" d="100"/>
          <a:sy n="65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258340-E60F-4A8D-8CE0-D8B48CD874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6955FD-B2D8-477B-BCD1-F32C33393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BCEEA-2178-40B5-B3EF-5D74D5DC9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6E91B-A378-4B0F-B881-041368477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DB28A5-865D-4516-8B9F-B237E033A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FFD4E-7EED-46C0-B899-1542032DB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C833E-53B3-46EB-8009-E726EE8D6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C1E26-D6F7-4661-9F0D-C4498E130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E9FEA-ED3C-47D2-A17F-B571B78FF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F6AF6-4B7E-43D6-9F31-B5752D3932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B0E5-7465-45CF-A38C-CD14DA45B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CAEEA-605C-47FE-8CB3-244C1B29D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17024-4783-4488-9EB2-926D0D4B4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E72D1-C86A-41FE-AF5F-DF9163312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D0C89-5499-4442-87C3-89DAC3F55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154D1-F8B1-4A89-A07D-58ECDFA1D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42481-3F8A-443C-A9DD-614B12EFB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E0627-B70F-480E-A591-53C3C77E1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8AAB1-6253-4D4C-829A-55C31D64C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9EEE6-AA8F-4BBF-AB62-8F4903433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30BCE-96BA-4CAE-AF93-7408CCD42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ACD17-FF26-4481-B77A-7F4CAADF5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764A5-5392-4A38-8A53-BF1B7E832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2C5BB0-4077-4785-A2C8-64D8D687AE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C8FF59-A626-471D-A41D-941B834DA9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tBbxE34hPQ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1.teachertube.com/viewVideo.php?title=Iodine_Clock_Set_to_WillTellOv&amp;video_id=104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305800" cy="1238251"/>
          </a:xfrm>
        </p:spPr>
        <p:txBody>
          <a:bodyPr/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Reaction Rates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2533718691_4ee4b9af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062195"/>
            <a:ext cx="4114800" cy="479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838200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Reaction Rates: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60198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5.  </a:t>
            </a:r>
            <a:r>
              <a:rPr lang="en-US" sz="3200" u="sng" dirty="0" smtClean="0">
                <a:sym typeface="Wingdings" pitchFamily="2" charset="2"/>
              </a:rPr>
              <a:t>Particle Size / Surface Area</a:t>
            </a:r>
            <a:r>
              <a:rPr lang="en-US" sz="3200" dirty="0" smtClean="0">
                <a:sym typeface="Wingdings" pitchFamily="2" charset="2"/>
              </a:rPr>
              <a:t>: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As particle size increases, surface area 	decreases, and reaction rate decreases.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As particle size decreases, surface area 	increases, and reaction rate increases.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	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</p:txBody>
      </p:sp>
      <p:pic>
        <p:nvPicPr>
          <p:cNvPr id="7" name="Picture 6" descr="Feinfl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4800"/>
            <a:ext cx="234950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4267200"/>
            <a:ext cx="594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An iron bar is held in a flame and nothing happens. Iron powder is </a:t>
            </a:r>
            <a:r>
              <a:rPr lang="en-US" sz="2800" dirty="0" smtClean="0"/>
              <a:t>blown </a:t>
            </a:r>
            <a:r>
              <a:rPr lang="en-US" sz="2800" dirty="0" smtClean="0"/>
              <a:t>into the flame and ignites.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667000" y="5791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hlinkClick r:id="rId3"/>
              </a:rPr>
              <a:t>Lycopodium</a:t>
            </a:r>
            <a:r>
              <a:rPr lang="en-US" sz="2800" dirty="0" smtClean="0">
                <a:hlinkClick r:id="rId3"/>
              </a:rPr>
              <a:t> Powder Flame Thrower Link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im4_h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5819817" cy="4191000"/>
          </a:xfrm>
        </p:spPr>
      </p:pic>
      <p:sp>
        <p:nvSpPr>
          <p:cNvPr id="5" name="TextBox 4"/>
          <p:cNvSpPr txBox="1"/>
          <p:nvPr/>
        </p:nvSpPr>
        <p:spPr>
          <a:xfrm>
            <a:off x="685800" y="6096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= Potential Energy of Reactants</a:t>
            </a:r>
          </a:p>
          <a:p>
            <a:r>
              <a:rPr lang="en-US" sz="3200" dirty="0" smtClean="0"/>
              <a:t>B = Activation Energy</a:t>
            </a:r>
          </a:p>
          <a:p>
            <a:r>
              <a:rPr lang="en-US" sz="3200" dirty="0" smtClean="0"/>
              <a:t>C = Potential Energy of Activated Complex</a:t>
            </a:r>
          </a:p>
          <a:p>
            <a:r>
              <a:rPr lang="en-US" sz="3200" dirty="0" smtClean="0"/>
              <a:t>D = Potential Energy of Products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610894" y="4533106"/>
            <a:ext cx="1295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0" y="43434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38100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 = ∆H or Heat of Reaction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838200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Reaction Rates: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6019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u="sng" dirty="0" smtClean="0">
                <a:sym typeface="Wingdings" pitchFamily="2" charset="2"/>
              </a:rPr>
              <a:t>Nature</a:t>
            </a:r>
            <a:r>
              <a:rPr lang="en-US" sz="3200" dirty="0" smtClean="0">
                <a:sym typeface="Wingdings" pitchFamily="2" charset="2"/>
              </a:rPr>
              <a:t>: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Reactions with strong bonds (covalent)  						slower reactions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	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	Reactions with weaker bonds (ionic) 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				faster reactions</a:t>
            </a:r>
            <a:endParaRPr lang="en-US" sz="3200" dirty="0" smtClean="0">
              <a:sym typeface="Wingdings" pitchFamily="2" charset="2"/>
            </a:endParaRPr>
          </a:p>
        </p:txBody>
      </p:sp>
      <p:pic>
        <p:nvPicPr>
          <p:cNvPr id="5" name="Picture 4" descr="optio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743200"/>
            <a:ext cx="2733675" cy="1001064"/>
          </a:xfrm>
          <a:prstGeom prst="rect">
            <a:avLst/>
          </a:prstGeom>
        </p:spPr>
      </p:pic>
      <p:pic>
        <p:nvPicPr>
          <p:cNvPr id="6" name="Picture 5" descr="ionicdotcross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5334000"/>
            <a:ext cx="2686050" cy="990600"/>
          </a:xfrm>
          <a:prstGeom prst="rect">
            <a:avLst/>
          </a:prstGeom>
        </p:spPr>
      </p:pic>
      <p:pic>
        <p:nvPicPr>
          <p:cNvPr id="7" name="Picture 6" descr="ion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5410200"/>
            <a:ext cx="2819400" cy="115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838200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Reaction Rates: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60198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2.  </a:t>
            </a:r>
            <a:r>
              <a:rPr lang="en-US" sz="3200" u="sng" dirty="0" smtClean="0">
                <a:sym typeface="Wingdings" pitchFamily="2" charset="2"/>
              </a:rPr>
              <a:t>Concentration</a:t>
            </a:r>
            <a:r>
              <a:rPr lang="en-US" sz="3200" dirty="0" smtClean="0">
                <a:sym typeface="Wingdings" pitchFamily="2" charset="2"/>
              </a:rPr>
              <a:t>: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As concentration increases, reaction rate 	increases.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*More collisions of molecules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For gases  as pressure increases, 				     concentration increases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	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</p:txBody>
      </p:sp>
      <p:pic>
        <p:nvPicPr>
          <p:cNvPr id="9" name="Picture 8" descr="Molecular-colli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048000"/>
            <a:ext cx="7239000" cy="240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038975" cy="4525963"/>
          </a:xfrm>
        </p:spPr>
        <p:txBody>
          <a:bodyPr/>
          <a:lstStyle/>
          <a:p>
            <a:r>
              <a:rPr lang="en-US" sz="3200" dirty="0" smtClean="0">
                <a:hlinkClick r:id="rId2"/>
              </a:rPr>
              <a:t>Iodine Clock Video Link</a:t>
            </a:r>
            <a:endParaRPr lang="en-US" sz="3200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667000"/>
            <a:ext cx="2540000" cy="1905000"/>
          </a:xfrm>
          <a:prstGeom prst="rect">
            <a:avLst/>
          </a:prstGeom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2667000"/>
            <a:ext cx="2540000" cy="1905000"/>
          </a:xfrm>
          <a:prstGeom prst="rect">
            <a:avLst/>
          </a:prstGeom>
        </p:spPr>
      </p:pic>
      <p:pic>
        <p:nvPicPr>
          <p:cNvPr id="7" name="Picture 6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2667000"/>
            <a:ext cx="2540000" cy="1905000"/>
          </a:xfrm>
          <a:prstGeom prst="rect">
            <a:avLst/>
          </a:prstGeom>
        </p:spPr>
      </p:pic>
      <p:pic>
        <p:nvPicPr>
          <p:cNvPr id="8" name="Picture 7" descr="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629150"/>
            <a:ext cx="29718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wtonscradle-anim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09122" cy="4760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838200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Reaction Rates: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61722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3.  </a:t>
            </a:r>
            <a:r>
              <a:rPr lang="en-US" sz="3200" u="sng" dirty="0" smtClean="0">
                <a:sym typeface="Wingdings" pitchFamily="2" charset="2"/>
              </a:rPr>
              <a:t>Temperature</a:t>
            </a:r>
            <a:r>
              <a:rPr lang="en-US" sz="3200" dirty="0" smtClean="0">
                <a:sym typeface="Wingdings" pitchFamily="2" charset="2"/>
              </a:rPr>
              <a:t>: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As temperature increases, reaction rate 		increases.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*more collisions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*more effective collisions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	 collisions with more energy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		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		*Rule of thumb:  reaction rate doubles 		  for every 10°C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</a:t>
            </a:r>
            <a:endParaRPr lang="en-US" sz="3200" dirty="0" smtClean="0">
              <a:sym typeface="Wingdings" pitchFamily="2" charset="2"/>
            </a:endParaRPr>
          </a:p>
        </p:txBody>
      </p:sp>
      <p:pic>
        <p:nvPicPr>
          <p:cNvPr id="8" name="Picture 7" descr="Translational_mo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1905000"/>
            <a:ext cx="1901378" cy="1666875"/>
          </a:xfrm>
          <a:prstGeom prst="rect">
            <a:avLst/>
          </a:prstGeom>
        </p:spPr>
      </p:pic>
      <p:pic>
        <p:nvPicPr>
          <p:cNvPr id="9" name="Picture 8" descr="thermome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19400"/>
            <a:ext cx="952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_tem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20440"/>
            <a:ext cx="5562600" cy="3337560"/>
          </a:xfrm>
        </p:spPr>
      </p:pic>
      <p:pic>
        <p:nvPicPr>
          <p:cNvPr id="5" name="Picture 4" descr="threshol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62600" cy="3337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5000" y="609600"/>
            <a:ext cx="304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T1 represents the energy distribution at the lower </a:t>
            </a:r>
            <a:r>
              <a:rPr lang="en-US" sz="2400" dirty="0" smtClean="0"/>
              <a:t>temperature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T2 </a:t>
            </a:r>
            <a:r>
              <a:rPr lang="en-US" sz="2400" dirty="0" smtClean="0"/>
              <a:t>is the distribution at the higher temperature.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threshold energy is unchanged, but for the new curve (T2) more particles will be above the threshold energy, and thus will have successful reactions.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838200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Reaction Rates: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60198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4</a:t>
            </a:r>
            <a:r>
              <a:rPr lang="en-US" sz="3200" dirty="0" smtClean="0">
                <a:sym typeface="Wingdings" pitchFamily="2" charset="2"/>
              </a:rPr>
              <a:t>.  </a:t>
            </a:r>
            <a:r>
              <a:rPr lang="en-US" sz="3200" u="sng" dirty="0" smtClean="0">
                <a:sym typeface="Wingdings" pitchFamily="2" charset="2"/>
              </a:rPr>
              <a:t>Catalyst</a:t>
            </a:r>
            <a:r>
              <a:rPr lang="en-US" sz="3200" dirty="0" smtClean="0">
                <a:sym typeface="Wingdings" pitchFamily="2" charset="2"/>
              </a:rPr>
              <a:t>: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Speeds up a reaction, but doesn’t get used 	up.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*Lowers the activation energy</a:t>
            </a: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*Does Not change heat of reaction, ∆H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3200" dirty="0" smtClean="0">
                <a:sym typeface="Wingdings" pitchFamily="2" charset="2"/>
              </a:rPr>
              <a:t>		</a:t>
            </a: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3200" dirty="0" smtClean="0">
              <a:sym typeface="Wingdings" pitchFamily="2" charset="2"/>
            </a:endParaRPr>
          </a:p>
        </p:txBody>
      </p:sp>
      <p:pic>
        <p:nvPicPr>
          <p:cNvPr id="5" name="Picture 4" descr="catalyst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683306"/>
            <a:ext cx="4952999" cy="3174693"/>
          </a:xfrm>
          <a:prstGeom prst="rect">
            <a:avLst/>
          </a:prstGeom>
        </p:spPr>
      </p:pic>
      <p:pic>
        <p:nvPicPr>
          <p:cNvPr id="6" name="Picture 5" descr="cataly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564636"/>
            <a:ext cx="3505200" cy="3189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304800"/>
            <a:ext cx="3762375" cy="6553200"/>
          </a:xfrm>
        </p:spPr>
        <p:txBody>
          <a:bodyPr/>
          <a:lstStyle/>
          <a:p>
            <a:r>
              <a:rPr lang="en-US" sz="3200" u="sng" dirty="0" smtClean="0"/>
              <a:t>Enzymes</a:t>
            </a:r>
            <a:r>
              <a:rPr lang="en-US" sz="3200" dirty="0" smtClean="0"/>
              <a:t>:  organic catalysts</a:t>
            </a:r>
          </a:p>
          <a:p>
            <a:endParaRPr lang="en-US" sz="3200" u="sng" dirty="0" smtClean="0"/>
          </a:p>
          <a:p>
            <a:endParaRPr lang="en-US" sz="3200" u="sng" dirty="0" smtClean="0"/>
          </a:p>
          <a:p>
            <a:endParaRPr lang="en-US" sz="3200" u="sng" dirty="0" smtClean="0"/>
          </a:p>
          <a:p>
            <a:endParaRPr lang="en-US" sz="3200" u="sng" dirty="0" smtClean="0"/>
          </a:p>
          <a:p>
            <a:pPr>
              <a:buNone/>
            </a:pPr>
            <a:endParaRPr lang="en-US" sz="3200" u="sng" dirty="0" smtClean="0"/>
          </a:p>
          <a:p>
            <a:r>
              <a:rPr lang="en-US" sz="3200" u="sng" dirty="0" smtClean="0"/>
              <a:t>Inhibitor</a:t>
            </a:r>
            <a:r>
              <a:rPr lang="en-US" sz="3200" dirty="0" smtClean="0"/>
              <a:t>:  slows down reaction rate</a:t>
            </a:r>
            <a:endParaRPr lang="en-US" sz="3200" u="sng" dirty="0"/>
          </a:p>
        </p:txBody>
      </p:sp>
      <p:pic>
        <p:nvPicPr>
          <p:cNvPr id="5" name="Picture 4" descr="enzyme on actiavation ene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12991" cy="3962400"/>
          </a:xfrm>
          <a:prstGeom prst="rect">
            <a:avLst/>
          </a:prstGeom>
        </p:spPr>
      </p:pic>
      <p:pic>
        <p:nvPicPr>
          <p:cNvPr id="6" name="Picture 5" descr="400px-Competitive_inhibition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084320"/>
            <a:ext cx="3962400" cy="277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964_slide">
  <a:themeElements>
    <a:clrScheme name="Office Theme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ind_1964_slide</Template>
  <TotalTime>385</TotalTime>
  <Words>173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ind_1964_slide</vt:lpstr>
      <vt:lpstr>1_Default Design</vt:lpstr>
      <vt:lpstr>Factors Affecting Reaction Rates</vt:lpstr>
      <vt:lpstr>Factors Affecting Reaction Rates:</vt:lpstr>
      <vt:lpstr>Factors Affecting Reaction Rates:</vt:lpstr>
      <vt:lpstr>Slide 4</vt:lpstr>
      <vt:lpstr>Slide 5</vt:lpstr>
      <vt:lpstr>Factors Affecting Reaction Rates:</vt:lpstr>
      <vt:lpstr>Slide 7</vt:lpstr>
      <vt:lpstr>Factors Affecting Reaction Rates:</vt:lpstr>
      <vt:lpstr>Slide 9</vt:lpstr>
      <vt:lpstr>Factors Affecting Reaction Rates: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 Rates</dc:title>
  <dc:creator>Randy</dc:creator>
  <cp:lastModifiedBy>Randy</cp:lastModifiedBy>
  <cp:revision>48</cp:revision>
  <dcterms:created xsi:type="dcterms:W3CDTF">2011-01-29T15:27:58Z</dcterms:created>
  <dcterms:modified xsi:type="dcterms:W3CDTF">2011-02-02T17:03:47Z</dcterms:modified>
</cp:coreProperties>
</file>