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3"/>
  </p:notesMasterIdLst>
  <p:sldIdLst>
    <p:sldId id="256" r:id="rId3"/>
    <p:sldId id="257" r:id="rId4"/>
    <p:sldId id="258" r:id="rId5"/>
    <p:sldId id="259" r:id="rId6"/>
    <p:sldId id="260" r:id="rId7"/>
    <p:sldId id="261" r:id="rId8"/>
    <p:sldId id="263" r:id="rId9"/>
    <p:sldId id="265" r:id="rId10"/>
    <p:sldId id="264"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00" autoAdjust="0"/>
    <p:restoredTop sz="94600"/>
  </p:normalViewPr>
  <p:slideViewPr>
    <p:cSldViewPr>
      <p:cViewPr varScale="1">
        <p:scale>
          <a:sx n="73" d="100"/>
          <a:sy n="73" d="100"/>
        </p:scale>
        <p:origin x="-42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000830-AB92-4057-AC9B-CC2A26AE663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3556" name="Rectangle 4"/>
          <p:cNvSpPr>
            <a:spLocks noGrp="1" noChangeArrowheads="1"/>
          </p:cNvSpPr>
          <p:nvPr>
            <p:ph type="dt" sz="half" idx="2"/>
          </p:nvPr>
        </p:nvSpPr>
        <p:spPr/>
        <p:txBody>
          <a:bodyPr/>
          <a:lstStyle>
            <a:lvl1pPr>
              <a:defRPr/>
            </a:lvl1pPr>
          </a:lstStyle>
          <a:p>
            <a:endParaRPr lang="en-US"/>
          </a:p>
        </p:txBody>
      </p:sp>
      <p:sp>
        <p:nvSpPr>
          <p:cNvPr id="23557" name="Rectangle 5"/>
          <p:cNvSpPr>
            <a:spLocks noGrp="1" noChangeArrowheads="1"/>
          </p:cNvSpPr>
          <p:nvPr>
            <p:ph type="ftr" sz="quarter" idx="3"/>
          </p:nvPr>
        </p:nvSpPr>
        <p:spPr/>
        <p:txBody>
          <a:bodyPr/>
          <a:lstStyle>
            <a:lvl1pPr>
              <a:defRPr/>
            </a:lvl1pPr>
          </a:lstStyle>
          <a:p>
            <a:endParaRPr lang="en-US"/>
          </a:p>
        </p:txBody>
      </p:sp>
      <p:sp>
        <p:nvSpPr>
          <p:cNvPr id="23558" name="Rectangle 6"/>
          <p:cNvSpPr>
            <a:spLocks noGrp="1" noChangeArrowheads="1"/>
          </p:cNvSpPr>
          <p:nvPr>
            <p:ph type="sldNum" sz="quarter" idx="4"/>
          </p:nvPr>
        </p:nvSpPr>
        <p:spPr/>
        <p:txBody>
          <a:bodyPr/>
          <a:lstStyle>
            <a:lvl1pPr>
              <a:defRPr/>
            </a:lvl1pPr>
          </a:lstStyle>
          <a:p>
            <a:fld id="{CB11A906-102B-45CF-9178-197B92D4B07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D16ABE-8626-48C5-86A6-30D7972AB72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575B79-11A6-49E0-8961-649054F9E91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072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3072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30725" name="Rectangle 5"/>
          <p:cNvSpPr>
            <a:spLocks noGrp="1" noChangeArrowheads="1"/>
          </p:cNvSpPr>
          <p:nvPr>
            <p:ph type="dt" sz="half" idx="2"/>
          </p:nvPr>
        </p:nvSpPr>
        <p:spPr/>
        <p:txBody>
          <a:bodyPr/>
          <a:lstStyle>
            <a:lvl1pPr>
              <a:defRPr/>
            </a:lvl1pPr>
          </a:lstStyle>
          <a:p>
            <a:endParaRPr lang="en-US"/>
          </a:p>
        </p:txBody>
      </p:sp>
      <p:sp>
        <p:nvSpPr>
          <p:cNvPr id="30726" name="Rectangle 6"/>
          <p:cNvSpPr>
            <a:spLocks noGrp="1" noChangeArrowheads="1"/>
          </p:cNvSpPr>
          <p:nvPr>
            <p:ph type="ftr" sz="quarter" idx="3"/>
          </p:nvPr>
        </p:nvSpPr>
        <p:spPr/>
        <p:txBody>
          <a:bodyPr/>
          <a:lstStyle>
            <a:lvl1pPr>
              <a:defRPr/>
            </a:lvl1pPr>
          </a:lstStyle>
          <a:p>
            <a:endParaRPr lang="en-US"/>
          </a:p>
        </p:txBody>
      </p:sp>
      <p:sp>
        <p:nvSpPr>
          <p:cNvPr id="30727" name="Rectangle 7"/>
          <p:cNvSpPr>
            <a:spLocks noGrp="1" noChangeArrowheads="1"/>
          </p:cNvSpPr>
          <p:nvPr>
            <p:ph type="sldNum" sz="quarter" idx="4"/>
          </p:nvPr>
        </p:nvSpPr>
        <p:spPr/>
        <p:txBody>
          <a:bodyPr/>
          <a:lstStyle>
            <a:lvl1pPr>
              <a:defRPr/>
            </a:lvl1pPr>
          </a:lstStyle>
          <a:p>
            <a:fld id="{B67D0B44-5404-4DBB-8C95-657F23C5506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4C31DA-18E4-437F-A35A-CC80CB33FF8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3B8095-A56C-431F-95DA-86A34ADDB5E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62D118-D330-4429-B049-56B0D03D2E8F}"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776801-6318-41EB-A5AE-E5ECF25E1FB9}"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4028BB-7431-4CDE-8584-9BE821ED3C60}"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9EC3259-0C3E-4418-A82D-6DEBF6F618A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1D742F-125C-4172-9E1A-439DFF6E685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A123F9-26B9-41AA-8A1E-4705B961FFED}"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BFF29E-42A5-4182-BA9B-D6705D1A68EA}"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1A7845-C7A7-472A-B9B5-74F40FA1F6B8}"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761194-A2B6-42E5-BA05-26FD5C3C9D7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05EEF0-ACCD-4199-AC6F-5248D365173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0210F8-365B-4AC6-A8EB-D4E6FF3EB1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7E58AB7-0E8F-4104-800A-F617192C65F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9822D8A-C906-4194-9DF7-8072C438176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82C147F-838C-434E-8263-DECE05ACE45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9C6B50-936E-4E73-A2AF-21BD6A64B76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AC177A-5FBC-4A43-9F01-3980367F65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C1E55E3-B7D3-4A39-9FA3-503393CFDB8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9700"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97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97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1A0F64E-7055-40A6-9973-1D1A9BCE6CB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2438400" y="152400"/>
            <a:ext cx="4800600" cy="936625"/>
          </a:xfrm>
        </p:spPr>
        <p:txBody>
          <a:bodyPr/>
          <a:lstStyle/>
          <a:p>
            <a:r>
              <a:rPr lang="en-US" sz="6000" dirty="0" smtClean="0">
                <a:effectLst>
                  <a:outerShdw blurRad="38100" dist="38100" dir="2700000" algn="tl">
                    <a:srgbClr val="000000">
                      <a:alpha val="43137"/>
                    </a:srgbClr>
                  </a:outerShdw>
                </a:effectLst>
              </a:rPr>
              <a:t>Equilibrium</a:t>
            </a:r>
            <a:endParaRPr lang="en-US" sz="6000" dirty="0">
              <a:effectLst>
                <a:outerShdw blurRad="38100" dist="38100" dir="2700000" algn="tl">
                  <a:srgbClr val="000000">
                    <a:alpha val="43137"/>
                  </a:srgbClr>
                </a:outerShdw>
              </a:effectLst>
            </a:endParaRPr>
          </a:p>
        </p:txBody>
      </p:sp>
      <p:pic>
        <p:nvPicPr>
          <p:cNvPr id="6" name="Picture 5" descr="PhaseEquilibriumCartoon-1.png"/>
          <p:cNvPicPr>
            <a:picLocks noChangeAspect="1"/>
          </p:cNvPicPr>
          <p:nvPr/>
        </p:nvPicPr>
        <p:blipFill>
          <a:blip r:embed="rId2" cstate="print"/>
          <a:stretch>
            <a:fillRect/>
          </a:stretch>
        </p:blipFill>
        <p:spPr>
          <a:xfrm>
            <a:off x="1600200" y="1143000"/>
            <a:ext cx="5715000" cy="41255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6425" cy="2209800"/>
          </a:xfrm>
        </p:spPr>
        <p:txBody>
          <a:bodyPr/>
          <a:lstStyle/>
          <a:p>
            <a:r>
              <a:rPr lang="en-US" dirty="0"/>
              <a:t>T</a:t>
            </a:r>
            <a:r>
              <a:rPr lang="en-US" dirty="0" smtClean="0"/>
              <a:t>he point at which equilibrium is reached is when the number of fish swimming from the left tank to the right tank is equal to the number of fish swimming back.</a:t>
            </a:r>
            <a:endParaRPr lang="en-US" dirty="0"/>
          </a:p>
        </p:txBody>
      </p:sp>
      <p:pic>
        <p:nvPicPr>
          <p:cNvPr id="4" name="Content Placeholder 3" descr="1+and+9+fish.gif"/>
          <p:cNvPicPr>
            <a:picLocks noGrp="1" noChangeAspect="1"/>
          </p:cNvPicPr>
          <p:nvPr>
            <p:ph idx="1"/>
          </p:nvPr>
        </p:nvPicPr>
        <p:blipFill>
          <a:blip r:embed="rId2" cstate="print"/>
          <a:stretch>
            <a:fillRect/>
          </a:stretch>
        </p:blipFill>
        <p:spPr>
          <a:xfrm>
            <a:off x="0" y="2667000"/>
            <a:ext cx="9132994" cy="2670970"/>
          </a:xfrm>
        </p:spPr>
      </p:pic>
      <p:sp>
        <p:nvSpPr>
          <p:cNvPr id="5" name="TextBox 4"/>
          <p:cNvSpPr txBox="1"/>
          <p:nvPr/>
        </p:nvSpPr>
        <p:spPr>
          <a:xfrm>
            <a:off x="381000" y="5562600"/>
            <a:ext cx="8534400" cy="1077218"/>
          </a:xfrm>
          <a:prstGeom prst="rect">
            <a:avLst/>
          </a:prstGeom>
          <a:noFill/>
        </p:spPr>
        <p:txBody>
          <a:bodyPr wrap="square" rtlCol="0">
            <a:spAutoFit/>
          </a:bodyPr>
          <a:lstStyle/>
          <a:p>
            <a:r>
              <a:rPr lang="en-US" sz="3200" dirty="0" smtClean="0"/>
              <a:t>Equilibrium is reached, but concentrations are not equal.</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 y="274638"/>
            <a:ext cx="8867775" cy="1143000"/>
          </a:xfrm>
        </p:spPr>
        <p:txBody>
          <a:bodyPr/>
          <a:lstStyle/>
          <a:p>
            <a:r>
              <a:rPr lang="en-US" sz="6000" dirty="0" smtClean="0"/>
              <a:t>Equilibrium Activity</a:t>
            </a:r>
            <a:endParaRPr lang="en-US" sz="6000" dirty="0"/>
          </a:p>
        </p:txBody>
      </p:sp>
      <p:sp>
        <p:nvSpPr>
          <p:cNvPr id="53251" name="Rectangle 3"/>
          <p:cNvSpPr>
            <a:spLocks noGrp="1" noChangeArrowheads="1"/>
          </p:cNvSpPr>
          <p:nvPr>
            <p:ph type="body" idx="1"/>
          </p:nvPr>
        </p:nvSpPr>
        <p:spPr>
          <a:xfrm>
            <a:off x="2133600" y="1600200"/>
            <a:ext cx="6886575" cy="4525963"/>
          </a:xfrm>
        </p:spPr>
        <p:txBody>
          <a:bodyPr/>
          <a:lstStyle/>
          <a:p>
            <a:r>
              <a:rPr lang="en-US" sz="3200" dirty="0">
                <a:solidFill>
                  <a:schemeClr val="tx1"/>
                </a:solidFill>
                <a:latin typeface="+mn-lt"/>
                <a:ea typeface="+mn-ea"/>
                <a:cs typeface="+mn-cs"/>
              </a:rPr>
              <a:t>Does equilibrium mean that the amounts of reactants and products are equal?</a:t>
            </a:r>
          </a:p>
          <a:p>
            <a:pPr>
              <a:buNone/>
            </a:pPr>
            <a:endParaRPr lang="en-US" sz="3200" dirty="0">
              <a:solidFill>
                <a:schemeClr val="tx1"/>
              </a:solidFill>
              <a:latin typeface="+mn-lt"/>
              <a:ea typeface="+mn-ea"/>
              <a:cs typeface="+mn-cs"/>
            </a:endParaRPr>
          </a:p>
          <a:p>
            <a:r>
              <a:rPr lang="en-US" sz="3200" dirty="0" smtClean="0">
                <a:solidFill>
                  <a:schemeClr val="tx1"/>
                </a:solidFill>
                <a:latin typeface="+mn-lt"/>
                <a:ea typeface="+mn-ea"/>
                <a:cs typeface="+mn-cs"/>
              </a:rPr>
              <a:t>Materials:</a:t>
            </a:r>
          </a:p>
          <a:p>
            <a:pPr>
              <a:buNone/>
            </a:pPr>
            <a:r>
              <a:rPr lang="en-US" sz="3200" dirty="0" smtClean="0">
                <a:solidFill>
                  <a:schemeClr val="tx1"/>
                </a:solidFill>
                <a:latin typeface="+mn-lt"/>
                <a:ea typeface="+mn-ea"/>
                <a:cs typeface="+mn-cs"/>
              </a:rPr>
              <a:t> </a:t>
            </a:r>
            <a:r>
              <a:rPr lang="en-US" sz="3200" dirty="0" smtClean="0"/>
              <a:t> </a:t>
            </a:r>
            <a:r>
              <a:rPr lang="en-US" sz="3200" dirty="0" smtClean="0">
                <a:solidFill>
                  <a:schemeClr val="tx1"/>
                </a:solidFill>
                <a:latin typeface="+mn-lt"/>
                <a:ea typeface="+mn-ea"/>
                <a:cs typeface="+mn-cs"/>
              </a:rPr>
              <a:t> </a:t>
            </a:r>
            <a:r>
              <a:rPr lang="en-US" sz="3200" dirty="0">
                <a:solidFill>
                  <a:schemeClr val="tx1"/>
                </a:solidFill>
                <a:latin typeface="+mn-lt"/>
                <a:ea typeface="+mn-ea"/>
                <a:cs typeface="+mn-cs"/>
              </a:rPr>
              <a:t>Obtain two straws, a 50 </a:t>
            </a:r>
            <a:r>
              <a:rPr lang="en-US" sz="3200" dirty="0" err="1">
                <a:solidFill>
                  <a:schemeClr val="tx1"/>
                </a:solidFill>
                <a:latin typeface="+mn-lt"/>
                <a:ea typeface="+mn-ea"/>
                <a:cs typeface="+mn-cs"/>
              </a:rPr>
              <a:t>mL</a:t>
            </a:r>
            <a:r>
              <a:rPr lang="en-US" sz="3200" dirty="0">
                <a:solidFill>
                  <a:schemeClr val="tx1"/>
                </a:solidFill>
                <a:latin typeface="+mn-lt"/>
                <a:ea typeface="+mn-ea"/>
                <a:cs typeface="+mn-cs"/>
              </a:rPr>
              <a:t> graduated cylinder and a 100 </a:t>
            </a:r>
            <a:r>
              <a:rPr lang="en-US" sz="3200" dirty="0" err="1">
                <a:solidFill>
                  <a:schemeClr val="tx1"/>
                </a:solidFill>
                <a:latin typeface="+mn-lt"/>
                <a:ea typeface="+mn-ea"/>
                <a:cs typeface="+mn-cs"/>
              </a:rPr>
              <a:t>mL</a:t>
            </a:r>
            <a:r>
              <a:rPr lang="en-US" sz="3200" dirty="0">
                <a:solidFill>
                  <a:schemeClr val="tx1"/>
                </a:solidFill>
                <a:latin typeface="+mn-lt"/>
                <a:ea typeface="+mn-ea"/>
                <a:cs typeface="+mn-cs"/>
              </a:rPr>
              <a:t> beaker.</a:t>
            </a:r>
          </a:p>
          <a:p>
            <a:pPr>
              <a:buNone/>
            </a:pPr>
            <a:endParaRPr lang="en-US" dirty="0">
              <a:solidFill>
                <a:schemeClr val="tx1"/>
              </a:solidFill>
              <a:latin typeface="+mn-lt"/>
              <a:ea typeface="+mn-ea"/>
              <a:cs typeface="+mn-cs"/>
            </a:endParaRPr>
          </a:p>
        </p:txBody>
      </p:sp>
      <p:pic>
        <p:nvPicPr>
          <p:cNvPr id="6" name="Picture 5" descr="smiley-thinking.gif"/>
          <p:cNvPicPr>
            <a:picLocks noChangeAspect="1"/>
          </p:cNvPicPr>
          <p:nvPr/>
        </p:nvPicPr>
        <p:blipFill>
          <a:blip r:embed="rId2" cstate="print"/>
          <a:stretch>
            <a:fillRect/>
          </a:stretch>
        </p:blipFill>
        <p:spPr>
          <a:xfrm>
            <a:off x="0" y="2743200"/>
            <a:ext cx="1524000" cy="1524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subTitle" idx="1"/>
          </p:nvPr>
        </p:nvSpPr>
        <p:spPr>
          <a:xfrm>
            <a:off x="457200" y="228600"/>
            <a:ext cx="8458200" cy="6400800"/>
          </a:xfrm>
        </p:spPr>
        <p:txBody>
          <a:bodyPr/>
          <a:lstStyle/>
          <a:p>
            <a:r>
              <a:rPr lang="en-US" sz="3200" dirty="0" smtClean="0">
                <a:solidFill>
                  <a:schemeClr val="tx1"/>
                </a:solidFill>
                <a:latin typeface="+mn-lt"/>
                <a:ea typeface="+mn-ea"/>
                <a:cs typeface="+mn-cs"/>
              </a:rPr>
              <a:t>Procedure:</a:t>
            </a:r>
          </a:p>
          <a:p>
            <a:pPr marL="514350" lvl="0" indent="-514350">
              <a:buFont typeface="+mj-lt"/>
              <a:buAutoNum type="arabicPeriod"/>
            </a:pPr>
            <a:r>
              <a:rPr lang="en-US" sz="3200" dirty="0" smtClean="0">
                <a:solidFill>
                  <a:schemeClr val="tx1"/>
                </a:solidFill>
                <a:latin typeface="+mn-lt"/>
                <a:ea typeface="+mn-ea"/>
                <a:cs typeface="+mn-cs"/>
              </a:rPr>
              <a:t>Place 20 </a:t>
            </a:r>
            <a:r>
              <a:rPr lang="en-US" sz="3200" dirty="0" err="1" smtClean="0">
                <a:solidFill>
                  <a:schemeClr val="tx1"/>
                </a:solidFill>
                <a:latin typeface="+mn-lt"/>
                <a:ea typeface="+mn-ea"/>
                <a:cs typeface="+mn-cs"/>
              </a:rPr>
              <a:t>mL</a:t>
            </a:r>
            <a:r>
              <a:rPr lang="en-US" sz="3200" dirty="0" smtClean="0">
                <a:solidFill>
                  <a:schemeClr val="tx1"/>
                </a:solidFill>
                <a:latin typeface="+mn-lt"/>
                <a:ea typeface="+mn-ea"/>
                <a:cs typeface="+mn-cs"/>
              </a:rPr>
              <a:t> of water in the graduated cylinder.</a:t>
            </a:r>
          </a:p>
          <a:p>
            <a:pPr marL="514350" lvl="0" indent="-514350">
              <a:buFont typeface="+mj-lt"/>
              <a:buAutoNum type="arabicPeriod"/>
            </a:pPr>
            <a:r>
              <a:rPr lang="en-US" sz="3200" dirty="0" smtClean="0">
                <a:solidFill>
                  <a:schemeClr val="tx1"/>
                </a:solidFill>
                <a:latin typeface="+mn-lt"/>
                <a:ea typeface="+mn-ea"/>
                <a:cs typeface="+mn-cs"/>
              </a:rPr>
              <a:t>Place a straw in the graduated cylinder and one in the beaker.</a:t>
            </a:r>
          </a:p>
          <a:p>
            <a:pPr marL="514350" lvl="0" indent="-514350">
              <a:buFont typeface="+mj-lt"/>
              <a:buAutoNum type="arabicPeriod"/>
            </a:pPr>
            <a:r>
              <a:rPr lang="en-US" sz="3200" dirty="0" smtClean="0">
                <a:solidFill>
                  <a:schemeClr val="tx1"/>
                </a:solidFill>
                <a:latin typeface="+mn-lt"/>
                <a:ea typeface="+mn-ea"/>
                <a:cs typeface="+mn-cs"/>
              </a:rPr>
              <a:t>Seal the tops of the straws with your fingers.</a:t>
            </a:r>
          </a:p>
          <a:p>
            <a:pPr marL="514350" lvl="0" indent="-514350">
              <a:buFont typeface="+mj-lt"/>
              <a:buAutoNum type="arabicPeriod"/>
            </a:pPr>
            <a:r>
              <a:rPr lang="en-US" sz="3200" dirty="0" smtClean="0">
                <a:solidFill>
                  <a:schemeClr val="tx1"/>
                </a:solidFill>
                <a:latin typeface="+mn-lt"/>
                <a:ea typeface="+mn-ea"/>
                <a:cs typeface="+mn-cs"/>
              </a:rPr>
              <a:t>Lift the straws and transfer any water in the straws to the other piece of glassware.</a:t>
            </a:r>
          </a:p>
          <a:p>
            <a:pPr marL="514350" lvl="0" indent="-514350">
              <a:buFont typeface="+mj-lt"/>
              <a:buAutoNum type="arabicPeriod"/>
            </a:pPr>
            <a:r>
              <a:rPr lang="en-US" sz="3200" dirty="0" smtClean="0">
                <a:solidFill>
                  <a:schemeClr val="tx1"/>
                </a:solidFill>
                <a:latin typeface="+mn-lt"/>
                <a:ea typeface="+mn-ea"/>
                <a:cs typeface="+mn-cs"/>
              </a:rPr>
              <a:t>Repeat steps 2 through 4 25 times and observe what happens to the amount of water in each piece of glassware.</a:t>
            </a:r>
          </a:p>
          <a:p>
            <a:r>
              <a:rPr lang="en-US" dirty="0" smtClean="0">
                <a:solidFill>
                  <a:schemeClr val="tx1"/>
                </a:solidFill>
                <a:latin typeface="+mn-lt"/>
                <a:ea typeface="+mn-ea"/>
                <a:cs typeface="+mn-cs"/>
              </a:rPr>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55613" y="457200"/>
            <a:ext cx="8226425" cy="5668963"/>
          </a:xfrm>
        </p:spPr>
        <p:txBody>
          <a:bodyPr/>
          <a:lstStyle/>
          <a:p>
            <a:endParaRPr lang="en-US" dirty="0" smtClean="0">
              <a:solidFill>
                <a:schemeClr val="tx1"/>
              </a:solidFill>
              <a:latin typeface="+mn-lt"/>
              <a:ea typeface="+mn-ea"/>
              <a:cs typeface="+mn-cs"/>
            </a:endParaRPr>
          </a:p>
          <a:p>
            <a:pPr>
              <a:buNone/>
            </a:pPr>
            <a:r>
              <a:rPr lang="en-US" sz="3200" dirty="0" smtClean="0">
                <a:solidFill>
                  <a:schemeClr val="tx1"/>
                </a:solidFill>
                <a:latin typeface="+mn-lt"/>
                <a:ea typeface="+mn-ea"/>
                <a:cs typeface="+mn-cs"/>
              </a:rPr>
              <a:t>Questions</a:t>
            </a:r>
          </a:p>
          <a:p>
            <a:pPr lvl="0"/>
            <a:r>
              <a:rPr lang="en-US" sz="3200" dirty="0" smtClean="0">
                <a:solidFill>
                  <a:schemeClr val="tx1"/>
                </a:solidFill>
                <a:latin typeface="+mn-lt"/>
                <a:ea typeface="+mn-ea"/>
                <a:cs typeface="+mn-cs"/>
              </a:rPr>
              <a:t>How can your observations be explained?</a:t>
            </a:r>
          </a:p>
          <a:p>
            <a:pPr lvl="0"/>
            <a:r>
              <a:rPr lang="en-US" sz="3200" dirty="0" smtClean="0">
                <a:solidFill>
                  <a:schemeClr val="tx1"/>
                </a:solidFill>
                <a:latin typeface="+mn-lt"/>
                <a:ea typeface="+mn-ea"/>
                <a:cs typeface="+mn-cs"/>
              </a:rPr>
              <a:t>What does this tell you about the concept of equilibrium?</a:t>
            </a:r>
          </a:p>
        </p:txBody>
      </p:sp>
      <p:pic>
        <p:nvPicPr>
          <p:cNvPr id="6" name="Picture 5" descr="scratch-head02-idea-animated-animation-smiley-emoticon-000415-large.gif"/>
          <p:cNvPicPr>
            <a:picLocks noChangeAspect="1"/>
          </p:cNvPicPr>
          <p:nvPr/>
        </p:nvPicPr>
        <p:blipFill>
          <a:blip r:embed="rId2" cstate="print"/>
          <a:stretch>
            <a:fillRect/>
          </a:stretch>
        </p:blipFill>
        <p:spPr>
          <a:xfrm>
            <a:off x="228600" y="4114800"/>
            <a:ext cx="1133475" cy="115548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effectLst>
                  <a:outerShdw blurRad="38100" dist="38100" dir="2700000" algn="tl">
                    <a:srgbClr val="000000">
                      <a:alpha val="43137"/>
                    </a:srgbClr>
                  </a:outerShdw>
                </a:effectLst>
              </a:rPr>
              <a:t>Chemical Equilibrium</a:t>
            </a:r>
            <a:endParaRPr lang="en-US" sz="6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05200" y="1600200"/>
            <a:ext cx="5176838" cy="4525963"/>
          </a:xfrm>
        </p:spPr>
        <p:txBody>
          <a:bodyPr/>
          <a:lstStyle/>
          <a:p>
            <a:pPr marL="514350" indent="-514350">
              <a:buAutoNum type="arabicPeriod"/>
            </a:pPr>
            <a:r>
              <a:rPr lang="en-US" sz="3200" dirty="0" smtClean="0"/>
              <a:t>Rate of the forward reaction equals the rate of the reverse reaction.</a:t>
            </a:r>
          </a:p>
          <a:p>
            <a:pPr marL="914400" lvl="1" indent="-514350"/>
            <a:r>
              <a:rPr lang="en-US" sz="3200" dirty="0" smtClean="0"/>
              <a:t>Both the forward and reverse reactions continue to take place, but there is no change in the concentrations of reactants and products.</a:t>
            </a:r>
            <a:endParaRPr lang="en-US" sz="3200" dirty="0"/>
          </a:p>
        </p:txBody>
      </p:sp>
      <p:pic>
        <p:nvPicPr>
          <p:cNvPr id="5" name="Picture 4" descr="dynamic-equilibrium.jpg"/>
          <p:cNvPicPr>
            <a:picLocks noChangeAspect="1"/>
          </p:cNvPicPr>
          <p:nvPr/>
        </p:nvPicPr>
        <p:blipFill>
          <a:blip r:embed="rId2" cstate="print"/>
          <a:stretch>
            <a:fillRect/>
          </a:stretch>
        </p:blipFill>
        <p:spPr>
          <a:xfrm>
            <a:off x="0" y="2661047"/>
            <a:ext cx="3810000" cy="41969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t>
            </a:r>
            <a:r>
              <a:rPr lang="en-US" dirty="0" smtClean="0"/>
              <a:t>ate of forward </a:t>
            </a:r>
            <a:r>
              <a:rPr lang="en-US" dirty="0" err="1" smtClean="0"/>
              <a:t>rxn</a:t>
            </a:r>
            <a:r>
              <a:rPr lang="en-US" dirty="0" smtClean="0"/>
              <a:t> = rate of reverse </a:t>
            </a:r>
            <a:r>
              <a:rPr lang="en-US" dirty="0" err="1" smtClean="0"/>
              <a:t>rxn</a:t>
            </a:r>
            <a:endParaRPr lang="en-US" dirty="0"/>
          </a:p>
        </p:txBody>
      </p:sp>
      <p:pic>
        <p:nvPicPr>
          <p:cNvPr id="6" name="Content Placeholder 5" descr="reaction-rate-time-graph.gif"/>
          <p:cNvPicPr>
            <a:picLocks noGrp="1" noChangeAspect="1"/>
          </p:cNvPicPr>
          <p:nvPr>
            <p:ph idx="1"/>
          </p:nvPr>
        </p:nvPicPr>
        <p:blipFill>
          <a:blip r:embed="rId2" cstate="print"/>
          <a:stretch>
            <a:fillRect/>
          </a:stretch>
        </p:blipFill>
        <p:spPr>
          <a:xfrm>
            <a:off x="1447800" y="1956565"/>
            <a:ext cx="5943600" cy="4901435"/>
          </a:xfrm>
        </p:spPr>
      </p:pic>
      <p:pic>
        <p:nvPicPr>
          <p:cNvPr id="7" name="Picture 6" descr="5+and+5+fish.gif"/>
          <p:cNvPicPr>
            <a:picLocks noChangeAspect="1"/>
          </p:cNvPicPr>
          <p:nvPr/>
        </p:nvPicPr>
        <p:blipFill>
          <a:blip r:embed="rId3" cstate="print"/>
          <a:stretch>
            <a:fillRect/>
          </a:stretch>
        </p:blipFill>
        <p:spPr>
          <a:xfrm>
            <a:off x="164689" y="2133600"/>
            <a:ext cx="8858865" cy="2590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prog-curve-HI-rxn.gif"/>
          <p:cNvPicPr>
            <a:picLocks noChangeAspect="1"/>
          </p:cNvPicPr>
          <p:nvPr/>
        </p:nvPicPr>
        <p:blipFill>
          <a:blip r:embed="rId2" cstate="print"/>
          <a:stretch>
            <a:fillRect/>
          </a:stretch>
        </p:blipFill>
        <p:spPr>
          <a:xfrm>
            <a:off x="0" y="3447774"/>
            <a:ext cx="6096000" cy="3410226"/>
          </a:xfrm>
          <a:prstGeom prst="rect">
            <a:avLst/>
          </a:prstGeom>
        </p:spPr>
      </p:pic>
      <p:sp>
        <p:nvSpPr>
          <p:cNvPr id="2" name="Title 1"/>
          <p:cNvSpPr>
            <a:spLocks noGrp="1"/>
          </p:cNvSpPr>
          <p:nvPr>
            <p:ph type="title"/>
          </p:nvPr>
        </p:nvSpPr>
        <p:spPr/>
        <p:txBody>
          <a:bodyPr/>
          <a:lstStyle/>
          <a:p>
            <a:r>
              <a:rPr lang="en-US" sz="6000" dirty="0" smtClean="0">
                <a:effectLst>
                  <a:outerShdw blurRad="38100" dist="38100" dir="2700000" algn="tl">
                    <a:srgbClr val="000000">
                      <a:alpha val="43137"/>
                    </a:srgbClr>
                  </a:outerShdw>
                </a:effectLst>
              </a:rPr>
              <a:t>Chemical Equilibrium</a:t>
            </a:r>
            <a:endParaRPr lang="en-US" sz="6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67162" y="1600200"/>
            <a:ext cx="5176838" cy="4525963"/>
          </a:xfrm>
        </p:spPr>
        <p:txBody>
          <a:bodyPr/>
          <a:lstStyle/>
          <a:p>
            <a:pPr marL="514350" indent="-514350">
              <a:buNone/>
            </a:pPr>
            <a:r>
              <a:rPr lang="en-US" sz="3200" dirty="0" smtClean="0"/>
              <a:t>2. Concentration of reactants and products don’t change.</a:t>
            </a:r>
          </a:p>
        </p:txBody>
      </p:sp>
      <p:cxnSp>
        <p:nvCxnSpPr>
          <p:cNvPr id="8" name="Straight Connector 7"/>
          <p:cNvCxnSpPr/>
          <p:nvPr/>
        </p:nvCxnSpPr>
        <p:spPr>
          <a:xfrm rot="5400000">
            <a:off x="2438400" y="5257800"/>
            <a:ext cx="2438400" cy="0"/>
          </a:xfrm>
          <a:prstGeom prst="line">
            <a:avLst/>
          </a:prstGeom>
        </p:spPr>
        <p:style>
          <a:lnRef idx="3">
            <a:schemeClr val="accent3"/>
          </a:lnRef>
          <a:fillRef idx="0">
            <a:schemeClr val="accent3"/>
          </a:fillRef>
          <a:effectRef idx="2">
            <a:schemeClr val="accent3"/>
          </a:effectRef>
          <a:fontRef idx="minor">
            <a:schemeClr val="tx1"/>
          </a:fontRef>
        </p:style>
      </p:cxnSp>
      <p:sp>
        <p:nvSpPr>
          <p:cNvPr id="9" name="TextBox 8"/>
          <p:cNvSpPr txBox="1"/>
          <p:nvPr/>
        </p:nvSpPr>
        <p:spPr>
          <a:xfrm>
            <a:off x="6248400" y="4495800"/>
            <a:ext cx="2212465" cy="584775"/>
          </a:xfrm>
          <a:prstGeom prst="rect">
            <a:avLst/>
          </a:prstGeom>
          <a:noFill/>
        </p:spPr>
        <p:txBody>
          <a:bodyPr wrap="none" rtlCol="0">
            <a:spAutoFit/>
          </a:bodyPr>
          <a:lstStyle/>
          <a:p>
            <a:r>
              <a:rPr lang="en-US" sz="3200" dirty="0" smtClean="0"/>
              <a:t>Equilibrium</a:t>
            </a:r>
            <a:endParaRPr lang="en-US" sz="3200" dirty="0"/>
          </a:p>
        </p:txBody>
      </p:sp>
      <p:cxnSp>
        <p:nvCxnSpPr>
          <p:cNvPr id="11" name="Straight Arrow Connector 10"/>
          <p:cNvCxnSpPr/>
          <p:nvPr/>
        </p:nvCxnSpPr>
        <p:spPr>
          <a:xfrm rot="10800000">
            <a:off x="3657600" y="4267200"/>
            <a:ext cx="2590800" cy="457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effectLst>
                  <a:outerShdw blurRad="38100" dist="38100" dir="2700000" algn="tl">
                    <a:srgbClr val="000000">
                      <a:alpha val="43137"/>
                    </a:srgbClr>
                  </a:outerShdw>
                </a:effectLst>
              </a:rPr>
              <a:t>Reaction with Catalyst</a:t>
            </a:r>
            <a:endParaRPr lang="en-US" sz="6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200" dirty="0" smtClean="0"/>
              <a:t>Catalyst causes reaction to speed up forward and reverse reaction equally.</a:t>
            </a:r>
          </a:p>
          <a:p>
            <a:r>
              <a:rPr lang="en-US" sz="3200" dirty="0" smtClean="0"/>
              <a:t>Equilibrium is reached faster.</a:t>
            </a:r>
            <a:endParaRPr lang="en-US" sz="3200" dirty="0"/>
          </a:p>
        </p:txBody>
      </p:sp>
      <p:pic>
        <p:nvPicPr>
          <p:cNvPr id="5" name="Picture 4" descr="reaction_rates4b.gif"/>
          <p:cNvPicPr>
            <a:picLocks noChangeAspect="1"/>
          </p:cNvPicPr>
          <p:nvPr/>
        </p:nvPicPr>
        <p:blipFill>
          <a:blip r:embed="rId2" cstate="print"/>
          <a:stretch>
            <a:fillRect/>
          </a:stretch>
        </p:blipFill>
        <p:spPr>
          <a:xfrm>
            <a:off x="1752600" y="3352800"/>
            <a:ext cx="5442284" cy="3505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effectLst>
                  <a:outerShdw blurRad="38100" dist="38100" dir="2700000" algn="tl">
                    <a:srgbClr val="000000">
                      <a:alpha val="43137"/>
                    </a:srgbClr>
                  </a:outerShdw>
                </a:effectLst>
              </a:rPr>
              <a:t>Chemical Equilibrium</a:t>
            </a:r>
            <a:endParaRPr lang="en-US" sz="6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67162" y="1600200"/>
            <a:ext cx="5176838" cy="4525963"/>
          </a:xfrm>
        </p:spPr>
        <p:txBody>
          <a:bodyPr/>
          <a:lstStyle/>
          <a:p>
            <a:pPr marL="514350" indent="-514350">
              <a:buNone/>
            </a:pPr>
            <a:r>
              <a:rPr lang="en-US" sz="3200" dirty="0" smtClean="0"/>
              <a:t>3.  Concentration of reactants and products are NOT equal.</a:t>
            </a:r>
          </a:p>
        </p:txBody>
      </p:sp>
      <p:pic>
        <p:nvPicPr>
          <p:cNvPr id="10" name="Picture 9" descr="revrx2.gif"/>
          <p:cNvPicPr>
            <a:picLocks noChangeAspect="1"/>
          </p:cNvPicPr>
          <p:nvPr/>
        </p:nvPicPr>
        <p:blipFill>
          <a:blip r:embed="rId2" cstate="print"/>
          <a:stretch>
            <a:fillRect/>
          </a:stretch>
        </p:blipFill>
        <p:spPr>
          <a:xfrm>
            <a:off x="0" y="3158413"/>
            <a:ext cx="4648200" cy="3699588"/>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962_slide">
  <a:themeElements>
    <a:clrScheme name="Office Theme 2">
      <a:dk1>
        <a:srgbClr val="333333"/>
      </a:dk1>
      <a:lt1>
        <a:srgbClr val="FFFFFF"/>
      </a:lt1>
      <a:dk2>
        <a:srgbClr val="3333CC"/>
      </a:dk2>
      <a:lt2>
        <a:srgbClr val="FFFFFF"/>
      </a:lt2>
      <a:accent1>
        <a:srgbClr val="9CCFFF"/>
      </a:accent1>
      <a:accent2>
        <a:srgbClr val="CCCCFF"/>
      </a:accent2>
      <a:accent3>
        <a:srgbClr val="ADADE2"/>
      </a:accent3>
      <a:accent4>
        <a:srgbClr val="DADADA"/>
      </a:accent4>
      <a:accent5>
        <a:srgbClr val="CBE4FF"/>
      </a:accent5>
      <a:accent6>
        <a:srgbClr val="B9B9E7"/>
      </a:accent6>
      <a:hlink>
        <a:srgbClr val="98EEE3"/>
      </a:hlink>
      <a:folHlink>
        <a:srgbClr val="EADCF7"/>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3333CC"/>
        </a:dk2>
        <a:lt2>
          <a:srgbClr val="FFFFFF"/>
        </a:lt2>
        <a:accent1>
          <a:srgbClr val="9B9BFF"/>
        </a:accent1>
        <a:accent2>
          <a:srgbClr val="ADADE0"/>
        </a:accent2>
        <a:accent3>
          <a:srgbClr val="ADADE2"/>
        </a:accent3>
        <a:accent4>
          <a:srgbClr val="DADADA"/>
        </a:accent4>
        <a:accent5>
          <a:srgbClr val="CBCBFF"/>
        </a:accent5>
        <a:accent6>
          <a:srgbClr val="9C9CCB"/>
        </a:accent6>
        <a:hlink>
          <a:srgbClr val="D9D9FF"/>
        </a:hlink>
        <a:folHlink>
          <a:srgbClr val="BABA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3333CC"/>
        </a:dk2>
        <a:lt2>
          <a:srgbClr val="FFFFFF"/>
        </a:lt2>
        <a:accent1>
          <a:srgbClr val="9CCFFF"/>
        </a:accent1>
        <a:accent2>
          <a:srgbClr val="CCCCFF"/>
        </a:accent2>
        <a:accent3>
          <a:srgbClr val="ADADE2"/>
        </a:accent3>
        <a:accent4>
          <a:srgbClr val="DADADA"/>
        </a:accent4>
        <a:accent5>
          <a:srgbClr val="CBE4FF"/>
        </a:accent5>
        <a:accent6>
          <a:srgbClr val="B9B9E7"/>
        </a:accent6>
        <a:hlink>
          <a:srgbClr val="98EEE3"/>
        </a:hlink>
        <a:folHlink>
          <a:srgbClr val="EADCF7"/>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3333CC"/>
        </a:dk2>
        <a:lt2>
          <a:srgbClr val="FFFFFF"/>
        </a:lt2>
        <a:accent1>
          <a:srgbClr val="C9C9FF"/>
        </a:accent1>
        <a:accent2>
          <a:srgbClr val="FFBFA8"/>
        </a:accent2>
        <a:accent3>
          <a:srgbClr val="ADADE2"/>
        </a:accent3>
        <a:accent4>
          <a:srgbClr val="DADADA"/>
        </a:accent4>
        <a:accent5>
          <a:srgbClr val="E1E1FF"/>
        </a:accent5>
        <a:accent6>
          <a:srgbClr val="E7AD98"/>
        </a:accent6>
        <a:hlink>
          <a:srgbClr val="F2EA7C"/>
        </a:hlink>
        <a:folHlink>
          <a:srgbClr val="9BF582"/>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3333CC"/>
        </a:dk2>
        <a:lt2>
          <a:srgbClr val="FFFFFF"/>
        </a:lt2>
        <a:accent1>
          <a:srgbClr val="FFDD7D"/>
        </a:accent1>
        <a:accent2>
          <a:srgbClr val="A6F092"/>
        </a:accent2>
        <a:accent3>
          <a:srgbClr val="ADADE2"/>
        </a:accent3>
        <a:accent4>
          <a:srgbClr val="DADADA"/>
        </a:accent4>
        <a:accent5>
          <a:srgbClr val="FFEBBF"/>
        </a:accent5>
        <a:accent6>
          <a:srgbClr val="96D984"/>
        </a:accent6>
        <a:hlink>
          <a:srgbClr val="FFBAC1"/>
        </a:hlink>
        <a:folHlink>
          <a:srgbClr val="C9C9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9B9BFF"/>
        </a:accent1>
        <a:accent2>
          <a:srgbClr val="ADADE0"/>
        </a:accent2>
        <a:accent3>
          <a:srgbClr val="FFFFFF"/>
        </a:accent3>
        <a:accent4>
          <a:srgbClr val="000000"/>
        </a:accent4>
        <a:accent5>
          <a:srgbClr val="CBCBFF"/>
        </a:accent5>
        <a:accent6>
          <a:srgbClr val="9C9CCB"/>
        </a:accent6>
        <a:hlink>
          <a:srgbClr val="D9D9FF"/>
        </a:hlink>
        <a:folHlink>
          <a:srgbClr val="BABA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9CCFFF"/>
        </a:accent1>
        <a:accent2>
          <a:srgbClr val="CCCCFF"/>
        </a:accent2>
        <a:accent3>
          <a:srgbClr val="FFFFFF"/>
        </a:accent3>
        <a:accent4>
          <a:srgbClr val="000000"/>
        </a:accent4>
        <a:accent5>
          <a:srgbClr val="CBE4FF"/>
        </a:accent5>
        <a:accent6>
          <a:srgbClr val="B9B9E7"/>
        </a:accent6>
        <a:hlink>
          <a:srgbClr val="98EEE3"/>
        </a:hlink>
        <a:folHlink>
          <a:srgbClr val="EADCF7"/>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9C9FF"/>
        </a:accent1>
        <a:accent2>
          <a:srgbClr val="FFBFA8"/>
        </a:accent2>
        <a:accent3>
          <a:srgbClr val="FFFFFF"/>
        </a:accent3>
        <a:accent4>
          <a:srgbClr val="000000"/>
        </a:accent4>
        <a:accent5>
          <a:srgbClr val="E1E1FF"/>
        </a:accent5>
        <a:accent6>
          <a:srgbClr val="E7AD98"/>
        </a:accent6>
        <a:hlink>
          <a:srgbClr val="F2EA7C"/>
        </a:hlink>
        <a:folHlink>
          <a:srgbClr val="9BF58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FFDD7D"/>
        </a:accent1>
        <a:accent2>
          <a:srgbClr val="A6F092"/>
        </a:accent2>
        <a:accent3>
          <a:srgbClr val="FFFFFF"/>
        </a:accent3>
        <a:accent4>
          <a:srgbClr val="000000"/>
        </a:accent4>
        <a:accent5>
          <a:srgbClr val="FFEBBF"/>
        </a:accent5>
        <a:accent6>
          <a:srgbClr val="96D984"/>
        </a:accent6>
        <a:hlink>
          <a:srgbClr val="FFBAC1"/>
        </a:hlink>
        <a:folHlink>
          <a:srgbClr val="C9C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3333CC"/>
      </a:dk2>
      <a:lt2>
        <a:srgbClr val="FFFFFF"/>
      </a:lt2>
      <a:accent1>
        <a:srgbClr val="9CCFFF"/>
      </a:accent1>
      <a:accent2>
        <a:srgbClr val="CCCCFF"/>
      </a:accent2>
      <a:accent3>
        <a:srgbClr val="ADADE2"/>
      </a:accent3>
      <a:accent4>
        <a:srgbClr val="DADADA"/>
      </a:accent4>
      <a:accent5>
        <a:srgbClr val="CBE4FF"/>
      </a:accent5>
      <a:accent6>
        <a:srgbClr val="B9B9E7"/>
      </a:accent6>
      <a:hlink>
        <a:srgbClr val="98EEE3"/>
      </a:hlink>
      <a:folHlink>
        <a:srgbClr val="EADCF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3333CC"/>
        </a:dk2>
        <a:lt2>
          <a:srgbClr val="FFFFFF"/>
        </a:lt2>
        <a:accent1>
          <a:srgbClr val="9B9BFF"/>
        </a:accent1>
        <a:accent2>
          <a:srgbClr val="ADADE0"/>
        </a:accent2>
        <a:accent3>
          <a:srgbClr val="ADADE2"/>
        </a:accent3>
        <a:accent4>
          <a:srgbClr val="DADADA"/>
        </a:accent4>
        <a:accent5>
          <a:srgbClr val="CBCBFF"/>
        </a:accent5>
        <a:accent6>
          <a:srgbClr val="9C9CCB"/>
        </a:accent6>
        <a:hlink>
          <a:srgbClr val="D9D9FF"/>
        </a:hlink>
        <a:folHlink>
          <a:srgbClr val="BABA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3333CC"/>
        </a:dk2>
        <a:lt2>
          <a:srgbClr val="FFFFFF"/>
        </a:lt2>
        <a:accent1>
          <a:srgbClr val="9CCFFF"/>
        </a:accent1>
        <a:accent2>
          <a:srgbClr val="CCCCFF"/>
        </a:accent2>
        <a:accent3>
          <a:srgbClr val="ADADE2"/>
        </a:accent3>
        <a:accent4>
          <a:srgbClr val="DADADA"/>
        </a:accent4>
        <a:accent5>
          <a:srgbClr val="CBE4FF"/>
        </a:accent5>
        <a:accent6>
          <a:srgbClr val="B9B9E7"/>
        </a:accent6>
        <a:hlink>
          <a:srgbClr val="98EEE3"/>
        </a:hlink>
        <a:folHlink>
          <a:srgbClr val="EADCF7"/>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3333CC"/>
        </a:dk2>
        <a:lt2>
          <a:srgbClr val="FFFFFF"/>
        </a:lt2>
        <a:accent1>
          <a:srgbClr val="C9C9FF"/>
        </a:accent1>
        <a:accent2>
          <a:srgbClr val="FFBFA8"/>
        </a:accent2>
        <a:accent3>
          <a:srgbClr val="ADADE2"/>
        </a:accent3>
        <a:accent4>
          <a:srgbClr val="DADADA"/>
        </a:accent4>
        <a:accent5>
          <a:srgbClr val="E1E1FF"/>
        </a:accent5>
        <a:accent6>
          <a:srgbClr val="E7AD98"/>
        </a:accent6>
        <a:hlink>
          <a:srgbClr val="F2EA7C"/>
        </a:hlink>
        <a:folHlink>
          <a:srgbClr val="9BF582"/>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3333CC"/>
        </a:dk2>
        <a:lt2>
          <a:srgbClr val="FFFFFF"/>
        </a:lt2>
        <a:accent1>
          <a:srgbClr val="FFDD7D"/>
        </a:accent1>
        <a:accent2>
          <a:srgbClr val="A6F092"/>
        </a:accent2>
        <a:accent3>
          <a:srgbClr val="ADADE2"/>
        </a:accent3>
        <a:accent4>
          <a:srgbClr val="DADADA"/>
        </a:accent4>
        <a:accent5>
          <a:srgbClr val="FFEBBF"/>
        </a:accent5>
        <a:accent6>
          <a:srgbClr val="96D984"/>
        </a:accent6>
        <a:hlink>
          <a:srgbClr val="FFBAC1"/>
        </a:hlink>
        <a:folHlink>
          <a:srgbClr val="C9C9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9B9BFF"/>
        </a:accent1>
        <a:accent2>
          <a:srgbClr val="ADADE0"/>
        </a:accent2>
        <a:accent3>
          <a:srgbClr val="FFFFFF"/>
        </a:accent3>
        <a:accent4>
          <a:srgbClr val="000000"/>
        </a:accent4>
        <a:accent5>
          <a:srgbClr val="CBCBFF"/>
        </a:accent5>
        <a:accent6>
          <a:srgbClr val="9C9CCB"/>
        </a:accent6>
        <a:hlink>
          <a:srgbClr val="D9D9FF"/>
        </a:hlink>
        <a:folHlink>
          <a:srgbClr val="BABA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9CCFFF"/>
        </a:accent1>
        <a:accent2>
          <a:srgbClr val="CCCCFF"/>
        </a:accent2>
        <a:accent3>
          <a:srgbClr val="FFFFFF"/>
        </a:accent3>
        <a:accent4>
          <a:srgbClr val="000000"/>
        </a:accent4>
        <a:accent5>
          <a:srgbClr val="CBE4FF"/>
        </a:accent5>
        <a:accent6>
          <a:srgbClr val="B9B9E7"/>
        </a:accent6>
        <a:hlink>
          <a:srgbClr val="98EEE3"/>
        </a:hlink>
        <a:folHlink>
          <a:srgbClr val="EADCF7"/>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9C9FF"/>
        </a:accent1>
        <a:accent2>
          <a:srgbClr val="FFBFA8"/>
        </a:accent2>
        <a:accent3>
          <a:srgbClr val="FFFFFF"/>
        </a:accent3>
        <a:accent4>
          <a:srgbClr val="000000"/>
        </a:accent4>
        <a:accent5>
          <a:srgbClr val="E1E1FF"/>
        </a:accent5>
        <a:accent6>
          <a:srgbClr val="E7AD98"/>
        </a:accent6>
        <a:hlink>
          <a:srgbClr val="F2EA7C"/>
        </a:hlink>
        <a:folHlink>
          <a:srgbClr val="9BF582"/>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FFDD7D"/>
        </a:accent1>
        <a:accent2>
          <a:srgbClr val="A6F092"/>
        </a:accent2>
        <a:accent3>
          <a:srgbClr val="FFFFFF"/>
        </a:accent3>
        <a:accent4>
          <a:srgbClr val="000000"/>
        </a:accent4>
        <a:accent5>
          <a:srgbClr val="FFEBBF"/>
        </a:accent5>
        <a:accent6>
          <a:srgbClr val="96D984"/>
        </a:accent6>
        <a:hlink>
          <a:srgbClr val="FFBAC1"/>
        </a:hlink>
        <a:folHlink>
          <a:srgbClr val="C9C9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ind_1962_slide</Template>
  <TotalTime>150</TotalTime>
  <Words>263</Words>
  <Application>Microsoft Office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10</vt:i4>
      </vt:variant>
    </vt:vector>
  </HeadingPairs>
  <TitlesOfParts>
    <vt:vector size="13" baseType="lpstr">
      <vt:lpstr>Arial</vt:lpstr>
      <vt:lpstr>ind_1962_slide</vt:lpstr>
      <vt:lpstr>1_Default Design</vt:lpstr>
      <vt:lpstr>Equilibrium</vt:lpstr>
      <vt:lpstr>Equilibrium Activity</vt:lpstr>
      <vt:lpstr>Slide 3</vt:lpstr>
      <vt:lpstr>Slide 4</vt:lpstr>
      <vt:lpstr>Chemical Equilibrium</vt:lpstr>
      <vt:lpstr>rate of forward rxn = rate of reverse rxn</vt:lpstr>
      <vt:lpstr>Chemical Equilibrium</vt:lpstr>
      <vt:lpstr>Reaction with Catalyst</vt:lpstr>
      <vt:lpstr>Chemical Equilibrium</vt:lpstr>
      <vt:lpstr>The point at which equilibrium is reached is when the number of fish swimming from the left tank to the right tank is equal to the number of fish swimming back.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Equilibrium</dc:title>
  <dc:creator>Randy</dc:creator>
  <cp:lastModifiedBy>Randy</cp:lastModifiedBy>
  <cp:revision>17</cp:revision>
  <dcterms:created xsi:type="dcterms:W3CDTF">2011-02-06T20:57:22Z</dcterms:created>
  <dcterms:modified xsi:type="dcterms:W3CDTF">2011-02-06T23:28:15Z</dcterms:modified>
</cp:coreProperties>
</file>