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sldIdLst>
    <p:sldId id="256" r:id="rId3"/>
    <p:sldId id="267" r:id="rId4"/>
    <p:sldId id="257" r:id="rId5"/>
    <p:sldId id="260" r:id="rId6"/>
    <p:sldId id="263" r:id="rId7"/>
    <p:sldId id="268" r:id="rId8"/>
    <p:sldId id="265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000830-AB92-4057-AC9B-CC2A26AE66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11A906-102B-45CF-9178-197B92D4B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16ABE-8626-48C5-86A6-30D7972AB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75B79-11A6-49E0-8961-649054F9E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7D0B44-5404-4DBB-8C95-657F23C55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C31DA-18E4-437F-A35A-CC80CB33F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B8095-A56C-431F-95DA-86A34ADDB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2D118-D330-4429-B049-56B0D03D2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76801-6318-41EB-A5AE-E5ECF25E1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028BB-7431-4CDE-8584-9BE821ED3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C3259-0C3E-4418-A82D-6DEBF6F61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D742F-125C-4172-9E1A-439DFF6E6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123F9-26B9-41AA-8A1E-4705B961F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FF29E-42A5-4182-BA9B-D6705D1A6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A7845-C7A7-472A-B9B5-74F40FA1F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61194-A2B6-42E5-BA05-26FD5C3C9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5EEF0-ACCD-4199-AC6F-5248D3651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210F8-365B-4AC6-A8EB-D4E6FF3EB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58AB7-0E8F-4104-800A-F617192C6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22D8A-C906-4194-9DF7-8072C4381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C147F-838C-434E-8263-DECE05ACE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6B50-936E-4E73-A2AF-21BD6A64B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C177A-5FBC-4A43-9F01-3980367F6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1E55E3-B7D3-4A39-9FA3-503393CFDB8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A0F64E-7055-40A6-9973-1D1A9BCE6CB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8001000" cy="93662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Equilibrium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PhaseEquilibriumCartoon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676400"/>
            <a:ext cx="5715000" cy="4125516"/>
          </a:xfrm>
          <a:prstGeom prst="rect">
            <a:avLst/>
          </a:prstGeom>
        </p:spPr>
      </p:pic>
      <p:pic>
        <p:nvPicPr>
          <p:cNvPr id="4" name="Picture 3" descr="375717eicffd7ws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8600"/>
            <a:ext cx="1238250" cy="130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0"/>
            <a:ext cx="7038975" cy="5745163"/>
          </a:xfrm>
        </p:spPr>
        <p:txBody>
          <a:bodyPr/>
          <a:lstStyle/>
          <a:p>
            <a:pPr>
              <a:buNone/>
            </a:pPr>
            <a:r>
              <a:rPr lang="en-US" sz="3600" u="sng" dirty="0" smtClean="0"/>
              <a:t>Equilibrium</a:t>
            </a:r>
            <a:r>
              <a:rPr lang="en-US" sz="3600" dirty="0" smtClean="0"/>
              <a:t>:</a:t>
            </a:r>
          </a:p>
          <a:p>
            <a:r>
              <a:rPr lang="en-US" sz="3200" dirty="0" smtClean="0"/>
              <a:t>Two opposing processes go on at the same time and at the same rate.</a:t>
            </a:r>
          </a:p>
          <a:p>
            <a:endParaRPr lang="en-US" dirty="0"/>
          </a:p>
        </p:txBody>
      </p:sp>
      <p:pic>
        <p:nvPicPr>
          <p:cNvPr id="4" name="Picture 3" descr="GRDc00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1524" y="2438400"/>
            <a:ext cx="3341716" cy="914400"/>
          </a:xfrm>
          <a:prstGeom prst="rect">
            <a:avLst/>
          </a:prstGeom>
        </p:spPr>
      </p:pic>
      <p:pic>
        <p:nvPicPr>
          <p:cNvPr id="5" name="Picture 4" descr="reaction_rates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3618854"/>
            <a:ext cx="5029200" cy="3239146"/>
          </a:xfrm>
          <a:prstGeom prst="rect">
            <a:avLst/>
          </a:prstGeom>
        </p:spPr>
      </p:pic>
      <p:pic>
        <p:nvPicPr>
          <p:cNvPr id="6" name="Picture 5" descr="1079675epidtzhcjx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04800"/>
            <a:ext cx="1558089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28600"/>
            <a:ext cx="6886575" cy="6629400"/>
          </a:xfrm>
        </p:spPr>
        <p:txBody>
          <a:bodyPr/>
          <a:lstStyle/>
          <a:p>
            <a:pPr>
              <a:buNone/>
            </a:pPr>
            <a:endParaRPr lang="en-US" sz="3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36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Phase Equilibrium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3200" dirty="0" smtClean="0"/>
              <a:t>Equilibrium between two different phases of matter:</a:t>
            </a:r>
          </a:p>
          <a:p>
            <a:pPr lvl="1"/>
            <a:r>
              <a:rPr lang="en-US" sz="3200" dirty="0" smtClean="0"/>
              <a:t>Solid      Liquid</a:t>
            </a:r>
          </a:p>
          <a:p>
            <a:pPr lvl="1"/>
            <a:r>
              <a:rPr lang="en-US" sz="3200" dirty="0" smtClean="0"/>
              <a:t>Liquid      Gas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2667000"/>
            <a:ext cx="533400" cy="398362"/>
          </a:xfrm>
          <a:prstGeom prst="rect">
            <a:avLst/>
          </a:prstGeom>
        </p:spPr>
      </p:pic>
      <p:pic>
        <p:nvPicPr>
          <p:cNvPr id="9" name="Picture 8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200400"/>
            <a:ext cx="533400" cy="398362"/>
          </a:xfrm>
          <a:prstGeom prst="rect">
            <a:avLst/>
          </a:prstGeom>
        </p:spPr>
      </p:pic>
      <p:pic>
        <p:nvPicPr>
          <p:cNvPr id="10" name="Picture 9" descr="chemis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5429250"/>
            <a:ext cx="8858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Equilibrium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62" y="1600200"/>
            <a:ext cx="5786438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Condensation   =  Evaporation</a:t>
            </a:r>
          </a:p>
          <a:p>
            <a:pPr marL="514350" indent="-514350">
              <a:buNone/>
            </a:pPr>
            <a:r>
              <a:rPr lang="en-US" sz="3200" dirty="0" smtClean="0"/>
              <a:t>Rate                      </a:t>
            </a:r>
            <a:r>
              <a:rPr lang="en-US" sz="3200" dirty="0" err="1" smtClean="0"/>
              <a:t>Rate</a:t>
            </a:r>
            <a:r>
              <a:rPr lang="en-US" sz="3200" dirty="0" smtClean="0"/>
              <a:t>   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Melting Rate = Freezing Rate             </a:t>
            </a:r>
            <a:endParaRPr lang="en-US" sz="3200" dirty="0"/>
          </a:p>
        </p:txBody>
      </p:sp>
      <p:pic>
        <p:nvPicPr>
          <p:cNvPr id="6" name="Picture 5" descr="agburt05_01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3200400" cy="3980857"/>
          </a:xfrm>
          <a:prstGeom prst="rect">
            <a:avLst/>
          </a:prstGeom>
        </p:spPr>
      </p:pic>
      <p:pic>
        <p:nvPicPr>
          <p:cNvPr id="7" name="Picture 6" descr="ice-melting-image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14427"/>
            <a:ext cx="3089672" cy="4443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 Equilibrium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Rate Leaving Solution = Rate Entering Solution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Closed Bottle:  CO</a:t>
            </a:r>
            <a:r>
              <a:rPr lang="en-US" sz="3200" baseline="-25000" dirty="0" smtClean="0"/>
              <a:t>2(g)             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2(</a:t>
            </a:r>
            <a:r>
              <a:rPr lang="en-US" sz="3200" baseline="-25000" dirty="0" err="1" smtClean="0"/>
              <a:t>aq</a:t>
            </a:r>
            <a:r>
              <a:rPr lang="en-US" sz="3200" baseline="-25000" dirty="0" smtClean="0"/>
              <a:t>)</a:t>
            </a:r>
          </a:p>
        </p:txBody>
      </p:sp>
      <p:pic>
        <p:nvPicPr>
          <p:cNvPr id="10" name="Picture 9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819400"/>
            <a:ext cx="752475" cy="561975"/>
          </a:xfrm>
          <a:prstGeom prst="rect">
            <a:avLst/>
          </a:prstGeom>
        </p:spPr>
      </p:pic>
      <p:pic>
        <p:nvPicPr>
          <p:cNvPr id="13" name="Picture 12" descr="image_tropicanatwistersodagrap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3524250"/>
            <a:ext cx="2505075" cy="3333750"/>
          </a:xfrm>
          <a:prstGeom prst="rect">
            <a:avLst/>
          </a:prstGeom>
        </p:spPr>
      </p:pic>
      <p:pic>
        <p:nvPicPr>
          <p:cNvPr id="14" name="Picture 13" descr="imagesCA8QPKV5.jpg"/>
          <p:cNvPicPr>
            <a:picLocks noChangeAspect="1"/>
          </p:cNvPicPr>
          <p:nvPr/>
        </p:nvPicPr>
        <p:blipFill>
          <a:blip r:embed="rId4" cstate="print"/>
          <a:srcRect l="46512" t="26272" b="15639"/>
          <a:stretch>
            <a:fillRect/>
          </a:stretch>
        </p:blipFill>
        <p:spPr>
          <a:xfrm>
            <a:off x="5334000" y="4015409"/>
            <a:ext cx="2514600" cy="2842591"/>
          </a:xfrm>
          <a:prstGeom prst="rect">
            <a:avLst/>
          </a:prstGeom>
        </p:spPr>
      </p:pic>
      <p:pic>
        <p:nvPicPr>
          <p:cNvPr id="15" name="Picture 14" descr="lab713407h4mhpozlx9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480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the bottle, decrease the pressure</a:t>
            </a:r>
            <a:endParaRPr lang="en-US" dirty="0"/>
          </a:p>
        </p:txBody>
      </p:sp>
      <p:pic>
        <p:nvPicPr>
          <p:cNvPr id="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133600"/>
            <a:ext cx="4019655" cy="4724400"/>
          </a:xfrm>
        </p:spPr>
      </p:pic>
      <p:sp>
        <p:nvSpPr>
          <p:cNvPr id="5" name="Rectangle 4"/>
          <p:cNvSpPr/>
          <p:nvPr/>
        </p:nvSpPr>
        <p:spPr>
          <a:xfrm>
            <a:off x="5029200" y="2514600"/>
            <a:ext cx="3748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CO</a:t>
            </a:r>
            <a:r>
              <a:rPr lang="en-US" sz="3200" baseline="-25000" dirty="0" smtClean="0"/>
              <a:t>2(g)                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2(</a:t>
            </a:r>
            <a:r>
              <a:rPr lang="en-US" sz="3200" baseline="-25000" dirty="0" err="1" smtClean="0"/>
              <a:t>aq</a:t>
            </a:r>
            <a:r>
              <a:rPr lang="en-US" sz="3200" baseline="-25000" dirty="0" smtClean="0"/>
              <a:t>)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248400" y="2743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294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me_headmoves_animation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49530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Equilibrium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688387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Dissolving Rate = Crystallization Rate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</a:p>
          <a:p>
            <a:pPr>
              <a:buNone/>
            </a:pPr>
            <a:r>
              <a:rPr lang="en-US" sz="3200" dirty="0" smtClean="0"/>
              <a:t>				</a:t>
            </a:r>
            <a:r>
              <a:rPr lang="en-US" sz="3200" dirty="0" err="1" smtClean="0"/>
              <a:t>NaCl</a:t>
            </a:r>
            <a:r>
              <a:rPr lang="en-US" sz="3200" baseline="-25000" dirty="0" smtClean="0"/>
              <a:t>(s)</a:t>
            </a:r>
            <a:r>
              <a:rPr lang="en-US" sz="3200" dirty="0" smtClean="0"/>
              <a:t>          Na</a:t>
            </a:r>
            <a:r>
              <a:rPr lang="en-US" sz="3200" baseline="30000" dirty="0" smtClean="0"/>
              <a:t>+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aq</a:t>
            </a:r>
            <a:r>
              <a:rPr lang="en-US" sz="3200" baseline="-25000" dirty="0" smtClean="0"/>
              <a:t>) </a:t>
            </a:r>
            <a:r>
              <a:rPr lang="en-US" sz="3200" dirty="0" smtClean="0"/>
              <a:t>+ </a:t>
            </a:r>
            <a:r>
              <a:rPr lang="en-US" sz="3200" dirty="0" err="1" smtClean="0"/>
              <a:t>Cl</a:t>
            </a:r>
            <a:r>
              <a:rPr lang="en-US" sz="3200" baseline="30000" dirty="0" smtClean="0"/>
              <a:t>-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aq</a:t>
            </a:r>
            <a:r>
              <a:rPr lang="en-US" sz="3200" baseline="-25000" dirty="0" smtClean="0"/>
              <a:t>)</a:t>
            </a:r>
          </a:p>
        </p:txBody>
      </p:sp>
      <p:pic>
        <p:nvPicPr>
          <p:cNvPr id="6" name="Picture 5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819400"/>
            <a:ext cx="752475" cy="561975"/>
          </a:xfrm>
          <a:prstGeom prst="rect">
            <a:avLst/>
          </a:prstGeom>
        </p:spPr>
      </p:pic>
      <p:pic>
        <p:nvPicPr>
          <p:cNvPr id="8" name="Picture 7" descr="saturated.gif"/>
          <p:cNvPicPr>
            <a:picLocks noChangeAspect="1"/>
          </p:cNvPicPr>
          <p:nvPr/>
        </p:nvPicPr>
        <p:blipFill>
          <a:blip r:embed="rId3" cstate="print"/>
          <a:srcRect t="51246"/>
          <a:stretch>
            <a:fillRect/>
          </a:stretch>
        </p:blipFill>
        <p:spPr>
          <a:xfrm>
            <a:off x="990600" y="4038600"/>
            <a:ext cx="7942181" cy="2295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808038"/>
          </a:xfrm>
        </p:spPr>
        <p:txBody>
          <a:bodyPr/>
          <a:lstStyle/>
          <a:p>
            <a:r>
              <a:rPr lang="en-US" sz="4400" dirty="0" smtClean="0"/>
              <a:t>Learning Check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When a seltzer bottle is opened, the mixture begins to fizz as the carbon dioxide comes out of solution.  What happens when the bottle is resealed?  Explain.</a:t>
            </a:r>
            <a:endParaRPr lang="en-US" sz="3200" dirty="0"/>
          </a:p>
        </p:txBody>
      </p:sp>
      <p:pic>
        <p:nvPicPr>
          <p:cNvPr id="4" name="Picture 3" descr="funny-animated4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3853577"/>
            <a:ext cx="2362200" cy="3004423"/>
          </a:xfrm>
          <a:prstGeom prst="rect">
            <a:avLst/>
          </a:prstGeom>
        </p:spPr>
      </p:pic>
      <p:pic>
        <p:nvPicPr>
          <p:cNvPr id="5" name="Content Placeholder 3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28600" y="4283034"/>
            <a:ext cx="2190855" cy="257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62_slide">
  <a:themeElements>
    <a:clrScheme name="Office Theme 2">
      <a:dk1>
        <a:srgbClr val="333333"/>
      </a:dk1>
      <a:lt1>
        <a:srgbClr val="FFFFFF"/>
      </a:lt1>
      <a:dk2>
        <a:srgbClr val="3333CC"/>
      </a:dk2>
      <a:lt2>
        <a:srgbClr val="FFFFFF"/>
      </a:lt2>
      <a:accent1>
        <a:srgbClr val="9CCFFF"/>
      </a:accent1>
      <a:accent2>
        <a:srgbClr val="CCCCFF"/>
      </a:accent2>
      <a:accent3>
        <a:srgbClr val="ADADE2"/>
      </a:accent3>
      <a:accent4>
        <a:srgbClr val="DADADA"/>
      </a:accent4>
      <a:accent5>
        <a:srgbClr val="CBE4FF"/>
      </a:accent5>
      <a:accent6>
        <a:srgbClr val="B9B9E7"/>
      </a:accent6>
      <a:hlink>
        <a:srgbClr val="98EEE3"/>
      </a:hlink>
      <a:folHlink>
        <a:srgbClr val="EADCF7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B9BFF"/>
        </a:accent1>
        <a:accent2>
          <a:srgbClr val="ADADE0"/>
        </a:accent2>
        <a:accent3>
          <a:srgbClr val="ADADE2"/>
        </a:accent3>
        <a:accent4>
          <a:srgbClr val="DADADA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CCFFF"/>
        </a:accent1>
        <a:accent2>
          <a:srgbClr val="CCCCFF"/>
        </a:accent2>
        <a:accent3>
          <a:srgbClr val="ADADE2"/>
        </a:accent3>
        <a:accent4>
          <a:srgbClr val="DADADA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C9C9FF"/>
        </a:accent1>
        <a:accent2>
          <a:srgbClr val="FFBFA8"/>
        </a:accent2>
        <a:accent3>
          <a:srgbClr val="ADADE2"/>
        </a:accent3>
        <a:accent4>
          <a:srgbClr val="DADADA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FFDD7D"/>
        </a:accent1>
        <a:accent2>
          <a:srgbClr val="A6F092"/>
        </a:accent2>
        <a:accent3>
          <a:srgbClr val="ADADE2"/>
        </a:accent3>
        <a:accent4>
          <a:srgbClr val="DADADA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B9BFF"/>
        </a:accent1>
        <a:accent2>
          <a:srgbClr val="ADADE0"/>
        </a:accent2>
        <a:accent3>
          <a:srgbClr val="FFFFFF"/>
        </a:accent3>
        <a:accent4>
          <a:srgbClr val="000000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CC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9C9FF"/>
        </a:accent1>
        <a:accent2>
          <a:srgbClr val="FFBFA8"/>
        </a:accent2>
        <a:accent3>
          <a:srgbClr val="FFFFFF"/>
        </a:accent3>
        <a:accent4>
          <a:srgbClr val="000000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D7D"/>
        </a:accent1>
        <a:accent2>
          <a:srgbClr val="A6F092"/>
        </a:accent2>
        <a:accent3>
          <a:srgbClr val="FFFFFF"/>
        </a:accent3>
        <a:accent4>
          <a:srgbClr val="000000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3333CC"/>
      </a:dk2>
      <a:lt2>
        <a:srgbClr val="FFFFFF"/>
      </a:lt2>
      <a:accent1>
        <a:srgbClr val="9CCFFF"/>
      </a:accent1>
      <a:accent2>
        <a:srgbClr val="CCCCFF"/>
      </a:accent2>
      <a:accent3>
        <a:srgbClr val="ADADE2"/>
      </a:accent3>
      <a:accent4>
        <a:srgbClr val="DADADA"/>
      </a:accent4>
      <a:accent5>
        <a:srgbClr val="CBE4FF"/>
      </a:accent5>
      <a:accent6>
        <a:srgbClr val="B9B9E7"/>
      </a:accent6>
      <a:hlink>
        <a:srgbClr val="98EEE3"/>
      </a:hlink>
      <a:folHlink>
        <a:srgbClr val="EADCF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B9BFF"/>
        </a:accent1>
        <a:accent2>
          <a:srgbClr val="ADADE0"/>
        </a:accent2>
        <a:accent3>
          <a:srgbClr val="ADADE2"/>
        </a:accent3>
        <a:accent4>
          <a:srgbClr val="DADADA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CCFFF"/>
        </a:accent1>
        <a:accent2>
          <a:srgbClr val="CCCCFF"/>
        </a:accent2>
        <a:accent3>
          <a:srgbClr val="ADADE2"/>
        </a:accent3>
        <a:accent4>
          <a:srgbClr val="DADADA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C9C9FF"/>
        </a:accent1>
        <a:accent2>
          <a:srgbClr val="FFBFA8"/>
        </a:accent2>
        <a:accent3>
          <a:srgbClr val="ADADE2"/>
        </a:accent3>
        <a:accent4>
          <a:srgbClr val="DADADA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FFDD7D"/>
        </a:accent1>
        <a:accent2>
          <a:srgbClr val="A6F092"/>
        </a:accent2>
        <a:accent3>
          <a:srgbClr val="ADADE2"/>
        </a:accent3>
        <a:accent4>
          <a:srgbClr val="DADADA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B9BFF"/>
        </a:accent1>
        <a:accent2>
          <a:srgbClr val="ADADE0"/>
        </a:accent2>
        <a:accent3>
          <a:srgbClr val="FFFFFF"/>
        </a:accent3>
        <a:accent4>
          <a:srgbClr val="000000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CC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9C9FF"/>
        </a:accent1>
        <a:accent2>
          <a:srgbClr val="FFBFA8"/>
        </a:accent2>
        <a:accent3>
          <a:srgbClr val="FFFFFF"/>
        </a:accent3>
        <a:accent4>
          <a:srgbClr val="000000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D7D"/>
        </a:accent1>
        <a:accent2>
          <a:srgbClr val="A6F092"/>
        </a:accent2>
        <a:accent3>
          <a:srgbClr val="FFFFFF"/>
        </a:accent3>
        <a:accent4>
          <a:srgbClr val="000000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ind_1962_slide</Template>
  <TotalTime>247</TotalTime>
  <Words>113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ind_1962_slide</vt:lpstr>
      <vt:lpstr>1_Default Design</vt:lpstr>
      <vt:lpstr>Phase Equilibrium</vt:lpstr>
      <vt:lpstr>Slide 2</vt:lpstr>
      <vt:lpstr>Slide 3</vt:lpstr>
      <vt:lpstr>Phase Equilibrium</vt:lpstr>
      <vt:lpstr>Solution Equilibrium</vt:lpstr>
      <vt:lpstr>Open the bottle, decrease the pressure</vt:lpstr>
      <vt:lpstr>Phase Equilibrium</vt:lpstr>
      <vt:lpstr>Learning Check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</dc:title>
  <dc:creator>Randy</dc:creator>
  <cp:lastModifiedBy>Randy</cp:lastModifiedBy>
  <cp:revision>29</cp:revision>
  <dcterms:created xsi:type="dcterms:W3CDTF">2011-02-06T20:57:22Z</dcterms:created>
  <dcterms:modified xsi:type="dcterms:W3CDTF">2011-02-08T02:00:44Z</dcterms:modified>
</cp:coreProperties>
</file>